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handoutMasterIdLst>
    <p:handoutMasterId r:id="rId10"/>
  </p:handoutMasterIdLst>
  <p:sldIdLst>
    <p:sldId id="256" r:id="rId2"/>
    <p:sldId id="283" r:id="rId3"/>
    <p:sldId id="278" r:id="rId4"/>
    <p:sldId id="268" r:id="rId5"/>
    <p:sldId id="275" r:id="rId6"/>
    <p:sldId id="274" r:id="rId7"/>
    <p:sldId id="272"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a:srgbClr val="FF0000"/>
    <a:srgbClr val="969696"/>
    <a:srgbClr val="B2B2B2"/>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0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A8899F-EA74-9D40-9EC3-A093D4AD1F00}" type="datetimeFigureOut">
              <a:rPr lang="en-US" smtClean="0"/>
              <a:pPr/>
              <a:t>11/03/2013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AD5C2B-658C-E94C-ADDE-877B6EDD5448}" type="slidenum">
              <a:rPr lang="en-US" smtClean="0"/>
              <a:pPr/>
              <a:t>‹#›</a:t>
            </a:fld>
            <a:endParaRPr lang="en-US"/>
          </a:p>
        </p:txBody>
      </p:sp>
    </p:spTree>
    <p:extLst>
      <p:ext uri="{BB962C8B-B14F-4D97-AF65-F5344CB8AC3E}">
        <p14:creationId xmlns:p14="http://schemas.microsoft.com/office/powerpoint/2010/main" val="11331188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11" charset="0"/>
              </a:defRPr>
            </a:lvl1pPr>
          </a:lstStyle>
          <a:p>
            <a:pPr>
              <a:defRPr/>
            </a:pP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11"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11" charset="0"/>
              </a:defRPr>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11" charset="0"/>
              </a:defRPr>
            </a:lvl1pPr>
          </a:lstStyle>
          <a:p>
            <a:pPr>
              <a:defRPr/>
            </a:pPr>
            <a:fld id="{C0FCBA1B-BBA7-8B4B-B76F-564E78E6A426}" type="slidenum">
              <a:rPr lang="en-US"/>
              <a:pPr>
                <a:defRPr/>
              </a:pPr>
              <a:t>‹#›</a:t>
            </a:fld>
            <a:endParaRPr lang="en-US"/>
          </a:p>
        </p:txBody>
      </p:sp>
    </p:spTree>
    <p:extLst>
      <p:ext uri="{BB962C8B-B14F-4D97-AF65-F5344CB8AC3E}">
        <p14:creationId xmlns:p14="http://schemas.microsoft.com/office/powerpoint/2010/main" val="114850709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ＭＳ Ｐゴシック" pitchFamily="-111" charset="-128"/>
      </a:defRPr>
    </a:lvl1pPr>
    <a:lvl2pPr marL="4572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2pPr>
    <a:lvl3pPr marL="9144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3pPr>
    <a:lvl4pPr marL="13716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4pPr>
    <a:lvl5pPr marL="18288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978E8458-272E-CE41-A2DD-49163B98EB91}" type="slidenum">
              <a:rPr lang="en-US">
                <a:latin typeface="Arial" charset="0"/>
              </a:rPr>
              <a:pPr/>
              <a:t>1</a:t>
            </a:fld>
            <a:endParaRPr lang="en-US">
              <a:latin typeface="Arial"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65E17889-6042-8A4B-8A8D-42D7C37B4649}" type="slidenum">
              <a:rPr lang="en-US">
                <a:latin typeface="Arial" charset="0"/>
              </a:rPr>
              <a:pPr/>
              <a:t>4</a:t>
            </a:fld>
            <a:endParaRPr lang="en-US">
              <a:latin typeface="Arial"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68A7D361-1DD5-E84B-9D52-A752CC5F33C2}" type="slidenum">
              <a:rPr lang="en-US">
                <a:latin typeface="Arial" charset="0"/>
              </a:rPr>
              <a:pPr/>
              <a:t>6</a:t>
            </a:fld>
            <a:endParaRPr lang="en-US">
              <a:latin typeface="Arial"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8F2423E9-778D-8A40-8E58-145FAD433FB9}" type="slidenum">
              <a:rPr lang="en-US">
                <a:latin typeface="Arial" charset="0"/>
              </a:rPr>
              <a:pPr/>
              <a:t>7</a:t>
            </a:fld>
            <a:endParaRPr lang="en-US">
              <a:latin typeface="Arial"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4781F7-267A-CC4C-86A7-5D42ED02D06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69E131-14E4-044A-A346-20E21BF6F4B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C019-4F37-4543-9D2A-3AF30115EDF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60C99E-FAC1-3447-AA7C-6A6F8065DE1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CEF9F0-9958-8647-92B1-9CC08A523E4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B5159EB-6BC0-3C47-8870-5D07E1BF0B2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8021A55-BB17-EC44-983F-A6E31A2EBBC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4C97ED2-E9A5-6A4A-8824-EB4FFC4DDA7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E3E4302-3453-6A4C-A287-02D33C503EF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1A991E3-417D-6E4D-8D60-1841A2677F2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D530C9A-82DF-4148-A4AC-B38C86C4B33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11"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11"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11" charset="0"/>
              </a:defRPr>
            </a:lvl1pPr>
          </a:lstStyle>
          <a:p>
            <a:pPr>
              <a:defRPr/>
            </a:pPr>
            <a:fld id="{15AFE59F-C0AD-A946-B3F5-DBEBADDE660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Arial" pitchFamily="-111" charset="0"/>
        </a:defRPr>
      </a:lvl6pPr>
      <a:lvl7pPr marL="914400" algn="ctr" rtl="0" fontAlgn="base">
        <a:spcBef>
          <a:spcPct val="0"/>
        </a:spcBef>
        <a:spcAft>
          <a:spcPct val="0"/>
        </a:spcAft>
        <a:defRPr sz="4400">
          <a:solidFill>
            <a:schemeClr val="tx2"/>
          </a:solidFill>
          <a:latin typeface="Arial" pitchFamily="-111" charset="0"/>
        </a:defRPr>
      </a:lvl7pPr>
      <a:lvl8pPr marL="1371600" algn="ctr" rtl="0" fontAlgn="base">
        <a:spcBef>
          <a:spcPct val="0"/>
        </a:spcBef>
        <a:spcAft>
          <a:spcPct val="0"/>
        </a:spcAft>
        <a:defRPr sz="4400">
          <a:solidFill>
            <a:schemeClr val="tx2"/>
          </a:solidFill>
          <a:latin typeface="Arial" pitchFamily="-111" charset="0"/>
        </a:defRPr>
      </a:lvl8pPr>
      <a:lvl9pPr marL="1828800" algn="ctr" rtl="0" fontAlgn="base">
        <a:spcBef>
          <a:spcPct val="0"/>
        </a:spcBef>
        <a:spcAft>
          <a:spcPct val="0"/>
        </a:spcAft>
        <a:defRPr sz="4400">
          <a:solidFill>
            <a:schemeClr val="tx2"/>
          </a:solidFill>
          <a:latin typeface="Arial" pitchFamily="-111"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11" charset="-128"/>
          <a:cs typeface="ＭＳ Ｐゴシック" pitchFamily="-111"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11"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1"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11"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1"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1"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etf.org/rfc/rfc3979.txt" TargetMode="External"/><Relationship Id="rId4" Type="http://schemas.openxmlformats.org/officeDocument/2006/relationships/hyperlink" Target="http://www.ietf.org/rfc/rfc4879.txt" TargetMode="External"/><Relationship Id="rId1" Type="http://schemas.openxmlformats.org/officeDocument/2006/relationships/slideLayout" Target="../slideLayouts/slideLayout2.xml"/><Relationship Id="rId2" Type="http://schemas.openxmlformats.org/officeDocument/2006/relationships/hyperlink" Target="http://www.ietf.org/rfc/rfc5378.tx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pPr eaLnBrk="1" hangingPunct="1"/>
            <a:r>
              <a:rPr lang="en-US">
                <a:ea typeface="ＭＳ Ｐゴシック" charset="-128"/>
                <a:cs typeface="ＭＳ Ｐゴシック" charset="-128"/>
              </a:rPr>
              <a:t>L2VPN WG Meeting</a:t>
            </a:r>
          </a:p>
        </p:txBody>
      </p:sp>
      <p:sp>
        <p:nvSpPr>
          <p:cNvPr id="14339" name="Rectangle 3"/>
          <p:cNvSpPr>
            <a:spLocks noGrp="1" noChangeArrowheads="1"/>
          </p:cNvSpPr>
          <p:nvPr>
            <p:ph type="subTitle" idx="1"/>
          </p:nvPr>
        </p:nvSpPr>
        <p:spPr/>
        <p:txBody>
          <a:bodyPr/>
          <a:lstStyle/>
          <a:p>
            <a:pPr eaLnBrk="1" hangingPunct="1"/>
            <a:r>
              <a:rPr lang="en-US" dirty="0">
                <a:ea typeface="ＭＳ Ｐゴシック" charset="-128"/>
                <a:cs typeface="ＭＳ Ｐゴシック" charset="-128"/>
              </a:rPr>
              <a:t>IETF</a:t>
            </a:r>
            <a:r>
              <a:rPr lang="en-US" dirty="0" smtClean="0">
                <a:ea typeface="ＭＳ Ｐゴシック" charset="-128"/>
                <a:cs typeface="ＭＳ Ｐゴシック" charset="-128"/>
              </a:rPr>
              <a:t> </a:t>
            </a:r>
            <a:r>
              <a:rPr lang="en-US" dirty="0" smtClean="0">
                <a:ea typeface="ＭＳ Ｐゴシック" charset="-128"/>
                <a:cs typeface="ＭＳ Ｐゴシック" charset="-128"/>
              </a:rPr>
              <a:t>86</a:t>
            </a:r>
            <a:endParaRPr lang="en-US" dirty="0" smtClean="0">
              <a:ea typeface="ＭＳ Ｐゴシック" charset="-128"/>
              <a:cs typeface="ＭＳ Ｐゴシック" charset="-128"/>
            </a:endParaRPr>
          </a:p>
          <a:p>
            <a:pPr eaLnBrk="1" hangingPunct="1"/>
            <a:r>
              <a:rPr lang="en-US" dirty="0" smtClean="0">
                <a:ea typeface="ＭＳ Ｐゴシック" charset="-128"/>
                <a:cs typeface="ＭＳ Ｐゴシック" charset="-128"/>
              </a:rPr>
              <a:t>Orlando, </a:t>
            </a:r>
            <a:r>
              <a:rPr lang="en-US" dirty="0" smtClean="0">
                <a:ea typeface="ＭＳ Ｐゴシック" charset="-128"/>
                <a:cs typeface="ＭＳ Ｐゴシック" charset="-128"/>
              </a:rPr>
              <a:t>USA</a:t>
            </a:r>
            <a:endParaRPr lang="en-US" dirty="0">
              <a:ea typeface="ＭＳ Ｐゴシック" charset="-128"/>
              <a:cs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a:xfrm>
            <a:off x="457200" y="1371600"/>
            <a:ext cx="8229600" cy="5181600"/>
          </a:xfrm>
        </p:spPr>
        <p:txBody>
          <a:bodyPr/>
          <a:lstStyle/>
          <a:p>
            <a:r>
              <a:rPr lang="en-US" sz="2400" dirty="0" err="1" smtClean="0"/>
              <a:t>Administrivia</a:t>
            </a:r>
            <a:r>
              <a:rPr lang="en-US" sz="2400" dirty="0" smtClean="0"/>
              <a:t> &amp; WG Status (chairs)</a:t>
            </a:r>
          </a:p>
          <a:p>
            <a:r>
              <a:rPr lang="en-US" sz="2400" dirty="0" smtClean="0"/>
              <a:t>BGP VPLS </a:t>
            </a:r>
            <a:r>
              <a:rPr lang="en-US" sz="2400" dirty="0" err="1" smtClean="0"/>
              <a:t>Multihoming</a:t>
            </a:r>
            <a:r>
              <a:rPr lang="en-US" sz="2400" dirty="0" smtClean="0"/>
              <a:t> (</a:t>
            </a:r>
            <a:r>
              <a:rPr lang="en-US" sz="2400" dirty="0" err="1" smtClean="0"/>
              <a:t>Senad</a:t>
            </a:r>
            <a:r>
              <a:rPr lang="en-US" sz="2400" dirty="0" smtClean="0"/>
              <a:t>)</a:t>
            </a:r>
          </a:p>
          <a:p>
            <a:r>
              <a:rPr lang="en-US" sz="2400" dirty="0" smtClean="0"/>
              <a:t>VPLS PE Model with E-Tree Support (</a:t>
            </a:r>
            <a:r>
              <a:rPr lang="en-US" sz="2400" dirty="0" err="1" smtClean="0"/>
              <a:t>Yuanlong</a:t>
            </a:r>
            <a:r>
              <a:rPr lang="en-US" sz="2400" dirty="0" smtClean="0"/>
              <a:t>)</a:t>
            </a:r>
            <a:endParaRPr lang="en-US" sz="2400" dirty="0" smtClean="0"/>
          </a:p>
          <a:p>
            <a:r>
              <a:rPr lang="en-US" sz="2400" dirty="0" smtClean="0"/>
              <a:t>BGP-Based Ethernet </a:t>
            </a:r>
            <a:r>
              <a:rPr lang="en-US" sz="2400" dirty="0" smtClean="0"/>
              <a:t>VPN (Ali)</a:t>
            </a:r>
          </a:p>
          <a:p>
            <a:r>
              <a:rPr lang="en-US" sz="2400" dirty="0" smtClean="0"/>
              <a:t>PBB E-VPN (</a:t>
            </a:r>
            <a:r>
              <a:rPr lang="en-US" sz="2400" dirty="0" smtClean="0"/>
              <a:t>Ali)</a:t>
            </a:r>
          </a:p>
          <a:p>
            <a:r>
              <a:rPr lang="en-US" sz="2400" dirty="0" smtClean="0"/>
              <a:t>VPWS in E-VPN (Sami)</a:t>
            </a:r>
          </a:p>
          <a:p>
            <a:r>
              <a:rPr lang="en-US" sz="2400" dirty="0" smtClean="0"/>
              <a:t>VXLAN DCI Using E-VPN (Sami)</a:t>
            </a:r>
          </a:p>
          <a:p>
            <a:r>
              <a:rPr lang="en-US" sz="2400" dirty="0" smtClean="0"/>
              <a:t>An </a:t>
            </a:r>
            <a:r>
              <a:rPr lang="en-US" sz="2400" dirty="0"/>
              <a:t>NVO3 Solution using E-VPN (Ali)</a:t>
            </a:r>
          </a:p>
          <a:p>
            <a:r>
              <a:rPr lang="en-US" sz="2400" dirty="0" smtClean="0"/>
              <a:t>IP Inter-Subnet Forwarding in E-</a:t>
            </a:r>
            <a:r>
              <a:rPr lang="en-US" sz="2400" dirty="0"/>
              <a:t>VPN (Ali</a:t>
            </a:r>
            <a:r>
              <a:rPr lang="en-US" sz="2400" dirty="0" smtClean="0"/>
              <a:t>)</a:t>
            </a:r>
          </a:p>
          <a:p>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115888"/>
            <a:ext cx="8229600" cy="633412"/>
          </a:xfrm>
        </p:spPr>
        <p:txBody>
          <a:bodyPr/>
          <a:lstStyle/>
          <a:p>
            <a:pPr eaLnBrk="1" hangingPunct="1"/>
            <a:r>
              <a:rPr lang="en-GB" sz="4000"/>
              <a:t>Note Well</a:t>
            </a:r>
          </a:p>
        </p:txBody>
      </p:sp>
      <p:sp>
        <p:nvSpPr>
          <p:cNvPr id="3075" name="Rectangle 3"/>
          <p:cNvSpPr>
            <a:spLocks noGrp="1" noChangeArrowheads="1"/>
          </p:cNvSpPr>
          <p:nvPr>
            <p:ph type="body" idx="1"/>
          </p:nvPr>
        </p:nvSpPr>
        <p:spPr>
          <a:xfrm>
            <a:off x="457200" y="765175"/>
            <a:ext cx="8229600" cy="5903913"/>
          </a:xfrm>
        </p:spPr>
        <p:txBody>
          <a:bodyPr/>
          <a:lstStyle/>
          <a:p>
            <a:pPr eaLnBrk="1" hangingPunct="1">
              <a:lnSpc>
                <a:spcPct val="80000"/>
              </a:lnSpc>
            </a:pPr>
            <a:r>
              <a:rPr lang="en-GB" sz="180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lvl="1" eaLnBrk="1" hangingPunct="1">
              <a:lnSpc>
                <a:spcPct val="80000"/>
              </a:lnSpc>
            </a:pPr>
            <a:r>
              <a:rPr lang="en-GB" sz="1600"/>
              <a:t>The IETF plenary session </a:t>
            </a:r>
          </a:p>
          <a:p>
            <a:pPr lvl="1" eaLnBrk="1" hangingPunct="1">
              <a:lnSpc>
                <a:spcPct val="80000"/>
              </a:lnSpc>
            </a:pPr>
            <a:r>
              <a:rPr lang="en-GB" sz="1600"/>
              <a:t>The IESG, or any member thereof on behalf of the IESG </a:t>
            </a:r>
          </a:p>
          <a:p>
            <a:pPr lvl="1" eaLnBrk="1" hangingPunct="1">
              <a:lnSpc>
                <a:spcPct val="80000"/>
              </a:lnSpc>
            </a:pPr>
            <a:r>
              <a:rPr lang="en-GB" sz="1600"/>
              <a:t>Any IETF mailing list, including the IETF list itself, any working group or design team list, or any other list functioning under IETF auspices </a:t>
            </a:r>
          </a:p>
          <a:p>
            <a:pPr lvl="1" eaLnBrk="1" hangingPunct="1">
              <a:lnSpc>
                <a:spcPct val="80000"/>
              </a:lnSpc>
            </a:pPr>
            <a:r>
              <a:rPr lang="en-GB" sz="1600"/>
              <a:t>Any IETF working group or portion thereof </a:t>
            </a:r>
          </a:p>
          <a:p>
            <a:pPr lvl="1" eaLnBrk="1" hangingPunct="1">
              <a:lnSpc>
                <a:spcPct val="80000"/>
              </a:lnSpc>
            </a:pPr>
            <a:r>
              <a:rPr lang="en-GB" sz="1600"/>
              <a:t>The IAB or any member thereof on behalf of the IAB </a:t>
            </a:r>
          </a:p>
          <a:p>
            <a:pPr lvl="1" eaLnBrk="1" hangingPunct="1">
              <a:lnSpc>
                <a:spcPct val="80000"/>
              </a:lnSpc>
            </a:pPr>
            <a:r>
              <a:rPr lang="en-GB" sz="1600"/>
              <a:t>The RFC Editor or the Internet-Drafts function </a:t>
            </a:r>
          </a:p>
          <a:p>
            <a:pPr eaLnBrk="1" hangingPunct="1">
              <a:lnSpc>
                <a:spcPct val="80000"/>
              </a:lnSpc>
            </a:pPr>
            <a:r>
              <a:rPr lang="en-GB" sz="1800"/>
              <a:t>All IETF Contributions are subject to the rules of </a:t>
            </a:r>
            <a:r>
              <a:rPr lang="en-GB" sz="1800">
                <a:hlinkClick r:id="rId2"/>
              </a:rPr>
              <a:t>RFC 5378</a:t>
            </a:r>
            <a:r>
              <a:rPr lang="en-GB" sz="1800"/>
              <a:t> and </a:t>
            </a:r>
            <a:r>
              <a:rPr lang="en-GB" sz="1800">
                <a:hlinkClick r:id="rId3"/>
              </a:rPr>
              <a:t>RFC 3979</a:t>
            </a:r>
            <a:r>
              <a:rPr lang="en-GB" sz="1800"/>
              <a:t> (updated by </a:t>
            </a:r>
            <a:r>
              <a:rPr lang="en-GB" sz="1800">
                <a:hlinkClick r:id="rId4"/>
              </a:rPr>
              <a:t>RFC 4879</a:t>
            </a:r>
            <a:r>
              <a:rPr lang="en-GB" sz="1800"/>
              <a:t>). </a:t>
            </a:r>
          </a:p>
          <a:p>
            <a:pPr eaLnBrk="1" hangingPunct="1">
              <a:lnSpc>
                <a:spcPct val="80000"/>
              </a:lnSpc>
            </a:pPr>
            <a:r>
              <a:rPr lang="en-GB" sz="1800"/>
              <a:t>Statements made outside of an IETF session, mailing list or other function, that are clearly not intended to be input to an IETF activity, group or function, are not IETF Contributions in the context of this notice.</a:t>
            </a:r>
          </a:p>
          <a:p>
            <a:pPr eaLnBrk="1" hangingPunct="1">
              <a:lnSpc>
                <a:spcPct val="80000"/>
              </a:lnSpc>
            </a:pPr>
            <a:r>
              <a:rPr lang="en-GB" sz="1800"/>
              <a:t>Please consult </a:t>
            </a:r>
            <a:r>
              <a:rPr lang="en-GB" sz="1800">
                <a:hlinkClick r:id="rId2"/>
              </a:rPr>
              <a:t>RFC 5378</a:t>
            </a:r>
            <a:r>
              <a:rPr lang="en-GB" sz="1800"/>
              <a:t> and </a:t>
            </a:r>
            <a:r>
              <a:rPr lang="en-GB" sz="1800">
                <a:hlinkClick r:id="rId3"/>
              </a:rPr>
              <a:t>RFC 3979</a:t>
            </a:r>
            <a:r>
              <a:rPr lang="en-GB" sz="1800"/>
              <a:t> for details.</a:t>
            </a:r>
          </a:p>
          <a:p>
            <a:pPr eaLnBrk="1" hangingPunct="1">
              <a:lnSpc>
                <a:spcPct val="80000"/>
              </a:lnSpc>
            </a:pPr>
            <a:r>
              <a:rPr lang="en-GB" sz="1800"/>
              <a:t>A participant in any IETF activity is deemed to accept all IETF rules of process, as documented in Best Current Practices RFCs and IESG Statements.</a:t>
            </a:r>
          </a:p>
          <a:p>
            <a:pPr eaLnBrk="1" hangingPunct="1">
              <a:lnSpc>
                <a:spcPct val="80000"/>
              </a:lnSpc>
            </a:pPr>
            <a:r>
              <a:rPr lang="en-GB" sz="1800"/>
              <a:t>A participant in any IETF activity acknowledges that written, audio and video records of meetings may be made and may be available to the public. </a:t>
            </a:r>
            <a:endParaRPr lang="en-US" sz="180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pPr eaLnBrk="1" hangingPunct="1"/>
            <a:r>
              <a:rPr lang="en-US" dirty="0" smtClean="0">
                <a:ea typeface="ＭＳ Ｐゴシック" charset="-128"/>
                <a:cs typeface="ＭＳ Ｐゴシック" charset="-128"/>
              </a:rPr>
              <a:t>WG Document Status (1)</a:t>
            </a:r>
          </a:p>
        </p:txBody>
      </p:sp>
      <p:sp>
        <p:nvSpPr>
          <p:cNvPr id="16388" name="Rectangle 3"/>
          <p:cNvSpPr>
            <a:spLocks noGrp="1" noChangeArrowheads="1"/>
          </p:cNvSpPr>
          <p:nvPr>
            <p:ph type="body" idx="1"/>
          </p:nvPr>
        </p:nvSpPr>
        <p:spPr>
          <a:xfrm>
            <a:off x="457200" y="1143000"/>
            <a:ext cx="8229600" cy="5486400"/>
          </a:xfrm>
        </p:spPr>
        <p:txBody>
          <a:bodyPr/>
          <a:lstStyle/>
          <a:p>
            <a:pPr marL="457200" lvl="1" indent="0" eaLnBrk="1" hangingPunct="1">
              <a:lnSpc>
                <a:spcPct val="90000"/>
              </a:lnSpc>
              <a:buNone/>
            </a:pPr>
            <a:endParaRPr lang="en-US" sz="2400" dirty="0" smtClean="0"/>
          </a:p>
          <a:p>
            <a:pPr eaLnBrk="1" hangingPunct="1">
              <a:lnSpc>
                <a:spcPct val="90000"/>
              </a:lnSpc>
            </a:pPr>
            <a:r>
              <a:rPr lang="en-US" sz="2800" dirty="0" smtClean="0"/>
              <a:t>Publication Requested:</a:t>
            </a:r>
          </a:p>
          <a:p>
            <a:pPr lvl="1" eaLnBrk="1" hangingPunct="1">
              <a:lnSpc>
                <a:spcPct val="90000"/>
              </a:lnSpc>
            </a:pPr>
            <a:r>
              <a:rPr lang="en-US" sz="2400" dirty="0"/>
              <a:t>d</a:t>
            </a:r>
            <a:r>
              <a:rPr lang="en-US" sz="2400" dirty="0" smtClean="0"/>
              <a:t>raft-ietf-l2vpn-pbb-vpls-pe-model-06</a:t>
            </a:r>
          </a:p>
          <a:p>
            <a:pPr lvl="1" eaLnBrk="1" hangingPunct="1">
              <a:lnSpc>
                <a:spcPct val="90000"/>
              </a:lnSpc>
            </a:pPr>
            <a:r>
              <a:rPr lang="en-US" sz="2400" dirty="0"/>
              <a:t>d</a:t>
            </a:r>
            <a:r>
              <a:rPr lang="en-US" sz="2400" dirty="0" smtClean="0"/>
              <a:t>raft-ietf-l2vpn-vpls-mcast-13</a:t>
            </a:r>
          </a:p>
          <a:p>
            <a:pPr eaLnBrk="1" hangingPunct="1">
              <a:lnSpc>
                <a:spcPct val="90000"/>
              </a:lnSpc>
            </a:pPr>
            <a:endParaRPr lang="en-US" sz="2800" dirty="0" smtClean="0"/>
          </a:p>
          <a:p>
            <a:pPr eaLnBrk="1" hangingPunct="1">
              <a:lnSpc>
                <a:spcPct val="90000"/>
              </a:lnSpc>
            </a:pPr>
            <a:r>
              <a:rPr lang="en-US" sz="2800" dirty="0" smtClean="0"/>
              <a:t>Authors making final edits prior to publication:</a:t>
            </a:r>
            <a:endParaRPr lang="en-US" sz="2800" dirty="0" smtClean="0"/>
          </a:p>
          <a:p>
            <a:pPr lvl="1" eaLnBrk="1" hangingPunct="1">
              <a:lnSpc>
                <a:spcPct val="90000"/>
              </a:lnSpc>
            </a:pPr>
            <a:r>
              <a:rPr lang="en-US" sz="2400" dirty="0" smtClean="0"/>
              <a:t>draft-ietf-l2vpn-vpls-mib-</a:t>
            </a:r>
            <a:r>
              <a:rPr lang="en-US" sz="2400" dirty="0" smtClean="0"/>
              <a:t>08</a:t>
            </a:r>
            <a:endParaRPr lang="en-US" sz="2400" dirty="0" smtClean="0"/>
          </a:p>
          <a:p>
            <a:pPr lvl="1" eaLnBrk="1" hangingPunct="1">
              <a:lnSpc>
                <a:spcPct val="80000"/>
              </a:lnSpc>
              <a:defRPr/>
            </a:pPr>
            <a:r>
              <a:rPr lang="en-US" sz="2400" dirty="0" smtClean="0"/>
              <a:t>draft</a:t>
            </a:r>
            <a:r>
              <a:rPr lang="en-US" sz="2400" dirty="0"/>
              <a:t>-ietf-l2vpn-pbb-vpls-interop-</a:t>
            </a:r>
            <a:r>
              <a:rPr lang="en-US" sz="2400" dirty="0" smtClean="0"/>
              <a:t>03</a:t>
            </a:r>
          </a:p>
          <a:p>
            <a:pPr lvl="1" eaLnBrk="1" hangingPunct="1">
              <a:lnSpc>
                <a:spcPct val="80000"/>
              </a:lnSpc>
              <a:defRPr/>
            </a:pPr>
            <a:r>
              <a:rPr lang="en-US" sz="2400" dirty="0" smtClean="0"/>
              <a:t>draft</a:t>
            </a:r>
            <a:r>
              <a:rPr lang="en-US" sz="2400" dirty="0"/>
              <a:t>-ietf-l2vpn-vpws-iw-oam</a:t>
            </a:r>
            <a:r>
              <a:rPr lang="en-US" sz="2400" dirty="0" smtClean="0"/>
              <a:t>-03</a:t>
            </a:r>
            <a:endParaRPr lang="en-US" sz="2400" dirty="0" smtClean="0"/>
          </a:p>
          <a:p>
            <a:pPr lvl="1" eaLnBrk="1" hangingPunct="1">
              <a:lnSpc>
                <a:spcPct val="80000"/>
              </a:lnSpc>
              <a:defRPr/>
            </a:pPr>
            <a:endParaRPr lang="en-US" sz="2400" dirty="0" smtClean="0"/>
          </a:p>
          <a:p>
            <a:pPr eaLnBrk="1" hangingPunct="1">
              <a:lnSpc>
                <a:spcPct val="80000"/>
              </a:lnSpc>
              <a:defRPr/>
            </a:pPr>
            <a:r>
              <a:rPr lang="en-US" sz="2800" dirty="0" smtClean="0"/>
              <a:t>Last called – chairs to review and shepherd:</a:t>
            </a:r>
          </a:p>
          <a:p>
            <a:pPr lvl="1" eaLnBrk="1" hangingPunct="1">
              <a:lnSpc>
                <a:spcPct val="80000"/>
              </a:lnSpc>
              <a:defRPr/>
            </a:pPr>
            <a:r>
              <a:rPr lang="en-US" sz="2400" dirty="0"/>
              <a:t>d</a:t>
            </a:r>
            <a:r>
              <a:rPr lang="en-US" sz="2400" dirty="0" smtClean="0"/>
              <a:t>raft-ietf-l2vpn-ipls-11</a:t>
            </a:r>
          </a:p>
          <a:p>
            <a:pPr lvl="1" eaLnBrk="1" hangingPunct="1">
              <a:lnSpc>
                <a:spcPct val="80000"/>
              </a:lnSpc>
              <a:defRPr/>
            </a:pPr>
            <a:r>
              <a:rPr lang="en-US" sz="2400" dirty="0"/>
              <a:t>draft-ietf-l2vpn-etree-reqt-03 </a:t>
            </a:r>
            <a:endParaRPr lang="en-US" sz="2400" dirty="0" smtClean="0"/>
          </a:p>
          <a:p>
            <a:pPr lvl="1" eaLnBrk="1" hangingPunct="1">
              <a:lnSpc>
                <a:spcPct val="80000"/>
              </a:lnSpc>
              <a:defRPr/>
            </a:pPr>
            <a:r>
              <a:rPr lang="en-US" sz="2400" dirty="0"/>
              <a:t>draft-ietf-l2vpn-evpn-req-</a:t>
            </a:r>
            <a:r>
              <a:rPr lang="en-US" sz="2400" dirty="0" smtClean="0"/>
              <a:t>02</a:t>
            </a:r>
            <a:endParaRPr lang="en-US" sz="2400" dirty="0" smtClean="0"/>
          </a:p>
          <a:p>
            <a:pPr lvl="1" eaLnBrk="1" hangingPunct="1">
              <a:lnSpc>
                <a:spcPct val="90000"/>
              </a:lnSpc>
              <a:buNone/>
            </a:pPr>
            <a:endParaRPr lang="en-US" sz="2400" dirty="0"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ea typeface="ＭＳ Ｐゴシック" charset="-128"/>
                <a:cs typeface="ＭＳ Ｐゴシック" charset="-128"/>
              </a:rPr>
              <a:t>WG Document Status (2)</a:t>
            </a:r>
          </a:p>
        </p:txBody>
      </p:sp>
      <p:sp>
        <p:nvSpPr>
          <p:cNvPr id="22531" name="Content Placeholder 2"/>
          <p:cNvSpPr>
            <a:spLocks noGrp="1"/>
          </p:cNvSpPr>
          <p:nvPr>
            <p:ph idx="1"/>
          </p:nvPr>
        </p:nvSpPr>
        <p:spPr>
          <a:xfrm>
            <a:off x="457200" y="1600200"/>
            <a:ext cx="8305800" cy="4648200"/>
          </a:xfrm>
        </p:spPr>
        <p:txBody>
          <a:bodyPr/>
          <a:lstStyle/>
          <a:p>
            <a:pPr eaLnBrk="1" hangingPunct="1">
              <a:lnSpc>
                <a:spcPct val="80000"/>
              </a:lnSpc>
            </a:pPr>
            <a:r>
              <a:rPr lang="en-US" dirty="0" smtClean="0">
                <a:ea typeface="ＭＳ Ｐゴシック" charset="-128"/>
                <a:cs typeface="ＭＳ Ｐゴシック" charset="-128"/>
              </a:rPr>
              <a:t>Multicast</a:t>
            </a:r>
          </a:p>
          <a:p>
            <a:pPr lvl="1" eaLnBrk="1" hangingPunct="1">
              <a:lnSpc>
                <a:spcPct val="80000"/>
              </a:lnSpc>
            </a:pPr>
            <a:r>
              <a:rPr lang="en-US" dirty="0" smtClean="0"/>
              <a:t>VPLS:</a:t>
            </a:r>
          </a:p>
          <a:p>
            <a:pPr lvl="2" eaLnBrk="1" hangingPunct="1">
              <a:lnSpc>
                <a:spcPct val="80000"/>
              </a:lnSpc>
            </a:pPr>
            <a:r>
              <a:rPr lang="en-US" dirty="0" smtClean="0">
                <a:ea typeface="ＭＳ Ｐゴシック" charset="-128"/>
              </a:rPr>
              <a:t>draft-ietf-l2vpn-ldp-vpls-broadcast-extn-</a:t>
            </a:r>
            <a:r>
              <a:rPr lang="en-US" dirty="0" smtClean="0">
                <a:ea typeface="ＭＳ Ｐゴシック" charset="-128"/>
              </a:rPr>
              <a:t>05</a:t>
            </a:r>
            <a:endParaRPr lang="en-US" dirty="0" smtClean="0">
              <a:ea typeface="ＭＳ Ｐゴシック" charset="-128"/>
            </a:endParaRPr>
          </a:p>
          <a:p>
            <a:pPr lvl="3" eaLnBrk="1" hangingPunct="1">
              <a:lnSpc>
                <a:spcPct val="80000"/>
              </a:lnSpc>
            </a:pPr>
            <a:r>
              <a:rPr lang="en-US" dirty="0" smtClean="0">
                <a:ea typeface="ＭＳ Ｐゴシック" charset="-128"/>
              </a:rPr>
              <a:t>WG Last Call only once P2MP PWE </a:t>
            </a:r>
            <a:r>
              <a:rPr lang="en-US" dirty="0" smtClean="0">
                <a:ea typeface="ＭＳ Ｐゴシック" charset="-128"/>
              </a:rPr>
              <a:t>progresses</a:t>
            </a:r>
          </a:p>
          <a:p>
            <a:pPr lvl="3" eaLnBrk="1" hangingPunct="1">
              <a:lnSpc>
                <a:spcPct val="80000"/>
              </a:lnSpc>
            </a:pPr>
            <a:endParaRPr lang="en-US" dirty="0" smtClean="0">
              <a:ea typeface="ＭＳ Ｐゴシック" charset="-128"/>
            </a:endParaRPr>
          </a:p>
          <a:p>
            <a:pPr lvl="2" eaLnBrk="1" hangingPunct="1">
              <a:lnSpc>
                <a:spcPct val="80000"/>
              </a:lnSpc>
            </a:pPr>
            <a:r>
              <a:rPr lang="en-US" dirty="0"/>
              <a:t>draft-ietf-l2vpn-vpls-pim-snooping-</a:t>
            </a:r>
            <a:r>
              <a:rPr lang="en-US" dirty="0" smtClean="0"/>
              <a:t>03</a:t>
            </a:r>
            <a:endParaRPr lang="en-US" dirty="0" smtClean="0"/>
          </a:p>
          <a:p>
            <a:pPr lvl="3" eaLnBrk="1" hangingPunct="1">
              <a:lnSpc>
                <a:spcPct val="80000"/>
              </a:lnSpc>
            </a:pPr>
            <a:r>
              <a:rPr lang="en-US" dirty="0" smtClean="0"/>
              <a:t>Authors </a:t>
            </a:r>
            <a:r>
              <a:rPr lang="en-US" dirty="0" smtClean="0"/>
              <a:t>considering an extra section on forwarding</a:t>
            </a:r>
          </a:p>
          <a:p>
            <a:pPr lvl="3" eaLnBrk="1" hangingPunct="1">
              <a:lnSpc>
                <a:spcPct val="80000"/>
              </a:lnSpc>
            </a:pPr>
            <a:r>
              <a:rPr lang="en-US" dirty="0" smtClean="0"/>
              <a:t>Will ask PIM WG to review the draft before WG </a:t>
            </a:r>
            <a:r>
              <a:rPr lang="en-US" dirty="0"/>
              <a:t>L</a:t>
            </a:r>
            <a:r>
              <a:rPr lang="en-US" dirty="0" smtClean="0"/>
              <a:t>ast </a:t>
            </a:r>
            <a:r>
              <a:rPr lang="en-US" dirty="0"/>
              <a:t>C</a:t>
            </a:r>
            <a:r>
              <a:rPr lang="en-US" dirty="0" smtClean="0"/>
              <a:t>all</a:t>
            </a:r>
            <a:endParaRPr lang="en-US" dirty="0" smtClean="0"/>
          </a:p>
          <a:p>
            <a:pPr lvl="3" eaLnBrk="1" hangingPunct="1">
              <a:lnSpc>
                <a:spcPct val="80000"/>
              </a:lnSpc>
            </a:pPr>
            <a:endParaRPr lang="en-US" sz="2000" dirty="0" smtClean="0">
              <a:ea typeface="ＭＳ Ｐゴシック" charset="-128"/>
            </a:endParaRPr>
          </a:p>
          <a:p>
            <a:pPr lvl="1" eaLnBrk="1" hangingPunct="1">
              <a:lnSpc>
                <a:spcPct val="80000"/>
              </a:lnSpc>
            </a:pPr>
            <a:r>
              <a:rPr lang="en-US" dirty="0" smtClean="0"/>
              <a:t>VPMS:</a:t>
            </a:r>
          </a:p>
          <a:p>
            <a:pPr lvl="2" eaLnBrk="1" hangingPunct="1">
              <a:lnSpc>
                <a:spcPct val="80000"/>
              </a:lnSpc>
            </a:pPr>
            <a:r>
              <a:rPr lang="en-US" dirty="0" smtClean="0">
                <a:ea typeface="ＭＳ Ｐゴシック" charset="-128"/>
              </a:rPr>
              <a:t>draft-ietf-l2vpn-vpms-frmwk-requirements-05</a:t>
            </a:r>
          </a:p>
          <a:p>
            <a:pPr lvl="3" eaLnBrk="1" hangingPunct="1">
              <a:lnSpc>
                <a:spcPct val="80000"/>
              </a:lnSpc>
            </a:pPr>
            <a:r>
              <a:rPr lang="en-US" dirty="0" smtClean="0">
                <a:ea typeface="ＭＳ Ｐゴシック" charset="-128"/>
              </a:rPr>
              <a:t>Matthew </a:t>
            </a:r>
            <a:r>
              <a:rPr lang="en-US" dirty="0" err="1" smtClean="0">
                <a:ea typeface="ＭＳ Ｐゴシック" charset="-128"/>
              </a:rPr>
              <a:t>Bocci</a:t>
            </a:r>
            <a:r>
              <a:rPr lang="en-US" dirty="0" smtClean="0">
                <a:ea typeface="ＭＳ Ｐゴシック" charset="-128"/>
              </a:rPr>
              <a:t> doing expert review</a:t>
            </a:r>
          </a:p>
          <a:p>
            <a:pPr lvl="3" eaLnBrk="1" hangingPunct="1">
              <a:lnSpc>
                <a:spcPct val="80000"/>
              </a:lnSpc>
            </a:pPr>
            <a:endParaRPr lang="en-US" dirty="0">
              <a:ea typeface="ＭＳ Ｐゴシック" charset="-128"/>
            </a:endParaRPr>
          </a:p>
          <a:p>
            <a:pPr lvl="3" eaLnBrk="1" hangingPunct="1">
              <a:lnSpc>
                <a:spcPct val="80000"/>
              </a:lnSpc>
            </a:pPr>
            <a:endParaRPr lang="en-US" dirty="0" smtClean="0">
              <a:ea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p:txBody>
          <a:bodyPr/>
          <a:lstStyle/>
          <a:p>
            <a:pPr eaLnBrk="1" hangingPunct="1"/>
            <a:r>
              <a:rPr lang="en-US" dirty="0" smtClean="0">
                <a:ea typeface="ＭＳ Ｐゴシック" charset="-128"/>
                <a:cs typeface="ＭＳ Ｐゴシック" charset="-128"/>
              </a:rPr>
              <a:t>WG Document Status (3)</a:t>
            </a:r>
          </a:p>
        </p:txBody>
      </p:sp>
      <p:sp>
        <p:nvSpPr>
          <p:cNvPr id="23556" name="Rectangle 3"/>
          <p:cNvSpPr>
            <a:spLocks noGrp="1" noChangeArrowheads="1"/>
          </p:cNvSpPr>
          <p:nvPr>
            <p:ph type="body" idx="1"/>
          </p:nvPr>
        </p:nvSpPr>
        <p:spPr>
          <a:xfrm>
            <a:off x="457200" y="1371600"/>
            <a:ext cx="8686800" cy="5181600"/>
          </a:xfrm>
        </p:spPr>
        <p:txBody>
          <a:bodyPr/>
          <a:lstStyle/>
          <a:p>
            <a:pPr lvl="1" eaLnBrk="1" hangingPunct="1">
              <a:lnSpc>
                <a:spcPct val="80000"/>
              </a:lnSpc>
              <a:buNone/>
            </a:pPr>
            <a:endParaRPr lang="en-US" sz="1600" i="1" dirty="0" smtClean="0">
              <a:solidFill>
                <a:srgbClr val="969696"/>
              </a:solidFill>
              <a:ea typeface="ＭＳ Ｐゴシック" charset="-128"/>
              <a:cs typeface="ＭＳ Ｐゴシック" charset="-128"/>
            </a:endParaRPr>
          </a:p>
          <a:p>
            <a:pPr eaLnBrk="1" hangingPunct="1">
              <a:lnSpc>
                <a:spcPct val="80000"/>
              </a:lnSpc>
            </a:pPr>
            <a:r>
              <a:rPr lang="en-US" dirty="0" smtClean="0">
                <a:ea typeface="ＭＳ Ｐゴシック" charset="-128"/>
                <a:cs typeface="ＭＳ Ｐゴシック" charset="-128"/>
              </a:rPr>
              <a:t>Service Convergence / Multi-homing:</a:t>
            </a:r>
          </a:p>
          <a:p>
            <a:pPr lvl="1" eaLnBrk="1" hangingPunct="1">
              <a:lnSpc>
                <a:spcPct val="80000"/>
              </a:lnSpc>
            </a:pPr>
            <a:r>
              <a:rPr lang="en-US" dirty="0" smtClean="0">
                <a:solidFill>
                  <a:srgbClr val="000000"/>
                </a:solidFill>
              </a:rPr>
              <a:t>draft-ietf-l2vpn-vpls-ldp-mac-opt-</a:t>
            </a:r>
            <a:r>
              <a:rPr lang="en-US" dirty="0" smtClean="0">
                <a:solidFill>
                  <a:srgbClr val="000000"/>
                </a:solidFill>
              </a:rPr>
              <a:t>08</a:t>
            </a:r>
            <a:endParaRPr lang="en-US" dirty="0" smtClean="0">
              <a:solidFill>
                <a:srgbClr val="000000"/>
              </a:solidFill>
            </a:endParaRPr>
          </a:p>
          <a:p>
            <a:pPr lvl="2" eaLnBrk="1" hangingPunct="1">
              <a:lnSpc>
                <a:spcPct val="80000"/>
              </a:lnSpc>
            </a:pPr>
            <a:r>
              <a:rPr lang="en-US" dirty="0" smtClean="0">
                <a:solidFill>
                  <a:srgbClr val="000000"/>
                </a:solidFill>
                <a:ea typeface="ＭＳ Ｐゴシック" charset="-128"/>
              </a:rPr>
              <a:t>Meeting this week to progress</a:t>
            </a:r>
            <a:endParaRPr lang="en-US" dirty="0" smtClean="0">
              <a:solidFill>
                <a:srgbClr val="000000"/>
              </a:solidFill>
              <a:ea typeface="ＭＳ Ｐゴシック" charset="-128"/>
            </a:endParaRPr>
          </a:p>
          <a:p>
            <a:pPr lvl="2" eaLnBrk="1" hangingPunct="1">
              <a:lnSpc>
                <a:spcPct val="80000"/>
              </a:lnSpc>
            </a:pPr>
            <a:endParaRPr lang="en-US" dirty="0" smtClean="0">
              <a:solidFill>
                <a:srgbClr val="000000"/>
              </a:solidFill>
              <a:ea typeface="ＭＳ Ｐゴシック" charset="-128"/>
            </a:endParaRPr>
          </a:p>
          <a:p>
            <a:pPr lvl="1" eaLnBrk="1" hangingPunct="1">
              <a:lnSpc>
                <a:spcPct val="80000"/>
              </a:lnSpc>
            </a:pPr>
            <a:r>
              <a:rPr lang="en-US" dirty="0" smtClean="0"/>
              <a:t>draft-ietf-l2vpn-vpls-macflush-ld-</a:t>
            </a:r>
            <a:r>
              <a:rPr lang="en-US" dirty="0" smtClean="0"/>
              <a:t>02</a:t>
            </a:r>
          </a:p>
          <a:p>
            <a:pPr lvl="2" eaLnBrk="1" hangingPunct="1">
              <a:lnSpc>
                <a:spcPct val="80000"/>
              </a:lnSpc>
            </a:pPr>
            <a:r>
              <a:rPr lang="en-US" dirty="0" smtClean="0"/>
              <a:t>Meeting this week to progress</a:t>
            </a:r>
          </a:p>
          <a:p>
            <a:pPr lvl="2" eaLnBrk="1" hangingPunct="1">
              <a:lnSpc>
                <a:spcPct val="80000"/>
              </a:lnSpc>
            </a:pPr>
            <a:endParaRPr lang="en-US" sz="1600" dirty="0" smtClean="0"/>
          </a:p>
          <a:p>
            <a:pPr lvl="1" eaLnBrk="1" hangingPunct="1">
              <a:lnSpc>
                <a:spcPct val="80000"/>
              </a:lnSpc>
            </a:pPr>
            <a:r>
              <a:rPr lang="en-US" dirty="0" smtClean="0"/>
              <a:t>draft-ietf-l2vpn-vpls-multihoming-</a:t>
            </a:r>
            <a:r>
              <a:rPr lang="en-US" dirty="0" smtClean="0"/>
              <a:t>05</a:t>
            </a:r>
            <a:endParaRPr lang="en-US" dirty="0" smtClean="0"/>
          </a:p>
          <a:p>
            <a:pPr lvl="2" eaLnBrk="1" hangingPunct="1">
              <a:lnSpc>
                <a:spcPct val="80000"/>
              </a:lnSpc>
            </a:pPr>
            <a:r>
              <a:rPr lang="en-US" dirty="0" smtClean="0"/>
              <a:t>Being presented </a:t>
            </a:r>
            <a:r>
              <a:rPr lang="en-US" dirty="0" smtClean="0"/>
              <a:t>today</a:t>
            </a:r>
          </a:p>
          <a:p>
            <a:pPr lvl="2" eaLnBrk="1" hangingPunct="1">
              <a:lnSpc>
                <a:spcPct val="80000"/>
              </a:lnSpc>
            </a:pPr>
            <a:endParaRPr lang="en-US" dirty="0"/>
          </a:p>
          <a:p>
            <a:pPr lvl="1" eaLnBrk="1" hangingPunct="1">
              <a:lnSpc>
                <a:spcPct val="80000"/>
              </a:lnSpc>
            </a:pPr>
            <a:r>
              <a:rPr lang="en-US" dirty="0" smtClean="0"/>
              <a:t>d</a:t>
            </a:r>
            <a:r>
              <a:rPr lang="en-US" dirty="0" smtClean="0"/>
              <a:t>raft-ietf-l2vpn-vpls-inter-domain-redundancy-00</a:t>
            </a:r>
          </a:p>
          <a:p>
            <a:pPr lvl="2" eaLnBrk="1" hangingPunct="1">
              <a:lnSpc>
                <a:spcPct val="80000"/>
              </a:lnSpc>
            </a:pPr>
            <a:r>
              <a:rPr lang="en-US" dirty="0" smtClean="0"/>
              <a:t>Was adopted in October 2012</a:t>
            </a:r>
          </a:p>
          <a:p>
            <a:pPr lvl="2" eaLnBrk="1" hangingPunct="1">
              <a:lnSpc>
                <a:spcPct val="80000"/>
              </a:lnSpc>
            </a:pPr>
            <a:r>
              <a:rPr lang="en-US" dirty="0" smtClean="0"/>
              <a:t>Simple BCP draft – ready for last call?</a:t>
            </a:r>
            <a:endParaRPr lang="en-US" dirty="0" smtClean="0"/>
          </a:p>
          <a:p>
            <a:pPr lvl="1" eaLnBrk="1" hangingPunct="1">
              <a:lnSpc>
                <a:spcPct val="80000"/>
              </a:lnSpc>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p:txBody>
          <a:bodyPr/>
          <a:lstStyle/>
          <a:p>
            <a:pPr eaLnBrk="1" hangingPunct="1"/>
            <a:r>
              <a:rPr lang="en-US" dirty="0" smtClean="0">
                <a:ea typeface="ＭＳ Ｐゴシック" charset="-128"/>
                <a:cs typeface="ＭＳ Ｐゴシック" charset="-128"/>
              </a:rPr>
              <a:t>WG Document Status (4)</a:t>
            </a:r>
          </a:p>
        </p:txBody>
      </p:sp>
      <p:sp>
        <p:nvSpPr>
          <p:cNvPr id="23556" name="Rectangle 3"/>
          <p:cNvSpPr>
            <a:spLocks noGrp="1" noChangeArrowheads="1"/>
          </p:cNvSpPr>
          <p:nvPr>
            <p:ph type="body" idx="1"/>
          </p:nvPr>
        </p:nvSpPr>
        <p:spPr>
          <a:xfrm>
            <a:off x="457200" y="1676400"/>
            <a:ext cx="8458200" cy="4800600"/>
          </a:xfrm>
        </p:spPr>
        <p:txBody>
          <a:bodyPr/>
          <a:lstStyle/>
          <a:p>
            <a:pPr lvl="2" eaLnBrk="1" hangingPunct="1">
              <a:lnSpc>
                <a:spcPct val="80000"/>
              </a:lnSpc>
              <a:defRPr/>
            </a:pPr>
            <a:endParaRPr lang="en-US" sz="2000" dirty="0" smtClean="0"/>
          </a:p>
          <a:p>
            <a:pPr eaLnBrk="1" hangingPunct="1">
              <a:lnSpc>
                <a:spcPct val="80000"/>
              </a:lnSpc>
              <a:defRPr/>
            </a:pPr>
            <a:r>
              <a:rPr lang="en-US" dirty="0" smtClean="0"/>
              <a:t>E-VPN</a:t>
            </a:r>
          </a:p>
          <a:p>
            <a:pPr lvl="1" eaLnBrk="1" hangingPunct="1">
              <a:lnSpc>
                <a:spcPct val="80000"/>
              </a:lnSpc>
              <a:defRPr/>
            </a:pPr>
            <a:r>
              <a:rPr lang="en-US" dirty="0" smtClean="0"/>
              <a:t>draft</a:t>
            </a:r>
            <a:r>
              <a:rPr lang="en-US" dirty="0" smtClean="0"/>
              <a:t>-ietf-l2vpn-evpn-</a:t>
            </a:r>
            <a:r>
              <a:rPr lang="en-US" dirty="0" smtClean="0"/>
              <a:t>03 </a:t>
            </a:r>
            <a:r>
              <a:rPr lang="en-US" dirty="0" smtClean="0"/>
              <a:t>(presented today)</a:t>
            </a:r>
          </a:p>
          <a:p>
            <a:pPr lvl="1" eaLnBrk="1" hangingPunct="1">
              <a:lnSpc>
                <a:spcPct val="80000"/>
              </a:lnSpc>
              <a:defRPr/>
            </a:pPr>
            <a:r>
              <a:rPr lang="en-US" dirty="0" smtClean="0"/>
              <a:t>draft-ietf-l2vpn-pbb-evpn-</a:t>
            </a:r>
            <a:r>
              <a:rPr lang="en-US" dirty="0" smtClean="0"/>
              <a:t>04 (presented today)</a:t>
            </a:r>
            <a:endParaRPr lang="en-US" dirty="0" smtClean="0"/>
          </a:p>
          <a:p>
            <a:pPr lvl="1" eaLnBrk="1" hangingPunct="1">
              <a:lnSpc>
                <a:spcPct val="80000"/>
              </a:lnSpc>
              <a:defRPr/>
            </a:pPr>
            <a:r>
              <a:rPr lang="en-US" dirty="0"/>
              <a:t>d</a:t>
            </a:r>
            <a:r>
              <a:rPr lang="en-US" dirty="0" smtClean="0"/>
              <a:t>raft-ietf-l2vpn-trill-evpn-</a:t>
            </a:r>
            <a:r>
              <a:rPr lang="en-US" dirty="0" smtClean="0"/>
              <a:t>00 (expired)</a:t>
            </a:r>
            <a:endParaRPr lang="en-US" dirty="0" smtClean="0"/>
          </a:p>
          <a:p>
            <a:pPr lvl="1" eaLnBrk="1" hangingPunct="1">
              <a:lnSpc>
                <a:spcPct val="80000"/>
              </a:lnSpc>
              <a:defRPr/>
            </a:pPr>
            <a:endParaRPr lang="en-US" dirty="0"/>
          </a:p>
          <a:p>
            <a:pPr eaLnBrk="1" hangingPunct="1">
              <a:lnSpc>
                <a:spcPct val="80000"/>
              </a:lnSpc>
              <a:defRPr/>
            </a:pPr>
            <a:r>
              <a:rPr lang="en-US" dirty="0" smtClean="0"/>
              <a:t>E-Tree</a:t>
            </a:r>
            <a:endParaRPr lang="en-US" sz="2000" dirty="0"/>
          </a:p>
          <a:p>
            <a:pPr lvl="1" eaLnBrk="1" hangingPunct="1">
              <a:lnSpc>
                <a:spcPct val="80000"/>
              </a:lnSpc>
              <a:defRPr/>
            </a:pPr>
            <a:r>
              <a:rPr lang="en-US" dirty="0" smtClean="0"/>
              <a:t>draft</a:t>
            </a:r>
            <a:r>
              <a:rPr lang="en-US" dirty="0" smtClean="0"/>
              <a:t>-ietf-l2vpn-etree-frwk-</a:t>
            </a:r>
            <a:r>
              <a:rPr lang="en-US" dirty="0" smtClean="0"/>
              <a:t>02 (ready for last call?)</a:t>
            </a:r>
            <a:endParaRPr lang="en-US" dirty="0" smtClean="0"/>
          </a:p>
          <a:p>
            <a:pPr lvl="1" eaLnBrk="1" hangingPunct="1">
              <a:lnSpc>
                <a:spcPct val="80000"/>
              </a:lnSpc>
              <a:defRPr/>
            </a:pPr>
            <a:r>
              <a:rPr lang="en-US" dirty="0"/>
              <a:t>d</a:t>
            </a:r>
            <a:r>
              <a:rPr lang="en-US" dirty="0" smtClean="0"/>
              <a:t>raft-ietf-l2vpn-vpls-pe-etree-</a:t>
            </a:r>
            <a:r>
              <a:rPr lang="en-US" dirty="0" smtClean="0"/>
              <a:t>01(presented today)</a:t>
            </a:r>
            <a:endParaRPr lang="en-US" dirty="0"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11614</TotalTime>
  <Words>747</Words>
  <Application>Microsoft Macintosh PowerPoint</Application>
  <PresentationFormat>On-screen Show (4:3)</PresentationFormat>
  <Paragraphs>83</Paragraphs>
  <Slides>7</Slides>
  <Notes>4</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L2VPN WG Meeting</vt:lpstr>
      <vt:lpstr>Agenda</vt:lpstr>
      <vt:lpstr>Note Well</vt:lpstr>
      <vt:lpstr>WG Document Status (1)</vt:lpstr>
      <vt:lpstr>WG Document Status (2)</vt:lpstr>
      <vt:lpstr>WG Document Status (3)</vt:lpstr>
      <vt:lpstr>WG Document Status (4)</vt:lpstr>
    </vt:vector>
  </TitlesOfParts>
  <Manager/>
  <Company>Cisco Systems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L2VPN WG Status</dc:title>
  <dc:subject/>
  <dc:creator>Giles Heron</dc:creator>
  <cp:keywords/>
  <dc:description/>
  <cp:lastModifiedBy>Giles Heron</cp:lastModifiedBy>
  <cp:revision>135</cp:revision>
  <dcterms:created xsi:type="dcterms:W3CDTF">2011-11-14T04:59:02Z</dcterms:created>
  <dcterms:modified xsi:type="dcterms:W3CDTF">2013-03-12T16:00:54Z</dcterms:modified>
  <cp:category/>
</cp:coreProperties>
</file>