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66" r:id="rId3"/>
    <p:sldId id="371" r:id="rId4"/>
    <p:sldId id="370" r:id="rId5"/>
    <p:sldId id="372" r:id="rId6"/>
    <p:sldId id="373" r:id="rId7"/>
    <p:sldId id="374" r:id="rId8"/>
    <p:sldId id="375" r:id="rId9"/>
    <p:sldId id="377" r:id="rId10"/>
    <p:sldId id="378" r:id="rId11"/>
    <p:sldId id="359" r:id="rId12"/>
  </p:sldIdLst>
  <p:sldSz cx="9144000" cy="6858000" type="screen4x3"/>
  <p:notesSz cx="7035800" cy="9334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06" autoAdjust="0"/>
    <p:restoredTop sz="97917" autoAdjust="0"/>
  </p:normalViewPr>
  <p:slideViewPr>
    <p:cSldViewPr>
      <p:cViewPr varScale="1">
        <p:scale>
          <a:sx n="121" d="100"/>
          <a:sy n="121" d="100"/>
        </p:scale>
        <p:origin x="-1376" y="-104"/>
      </p:cViewPr>
      <p:guideLst>
        <p:guide orient="horz" pos="960"/>
        <p:guide orient="horz" pos="816"/>
        <p:guide orient="horz" pos="432"/>
        <p:guide pos="2880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>
            <a:lvl1pPr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4625" y="0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>
            <a:lvl1pPr algn="r"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67250" cy="3500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33888"/>
            <a:ext cx="56292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66188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b" anchorCtr="0" compatLnSpc="1">
            <a:prstTxWarp prst="textNoShape">
              <a:avLst/>
            </a:prstTxWarp>
          </a:bodyPr>
          <a:lstStyle>
            <a:lvl1pPr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4625" y="8866188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 b="0">
                <a:latin typeface="Arial" charset="0"/>
              </a:defRPr>
            </a:lvl1pPr>
          </a:lstStyle>
          <a:p>
            <a:fld id="{42744A5E-373C-45E9-94B7-16B3162FAB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76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143000"/>
            <a:ext cx="4572000" cy="1905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429000"/>
            <a:ext cx="49530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6578600"/>
            <a:ext cx="808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tabLst>
                <a:tab pos="5029200" algn="l"/>
                <a:tab pos="7315200" algn="ctr"/>
              </a:tabLst>
            </a:pPr>
            <a:r>
              <a:rPr lang="de-DE" sz="800" b="0">
                <a:solidFill>
                  <a:schemeClr val="bg1"/>
                </a:solidFill>
              </a:rPr>
              <a:t>Copyright © 2004 Juniper Networks, Inc. 	Proprietary and Confidential	www.juniper.net </a:t>
            </a:r>
            <a:endParaRPr lang="en-US" sz="800" b="0">
              <a:solidFill>
                <a:schemeClr val="bg1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7924800" y="6572250"/>
            <a:ext cx="1219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7D2DD37B-4EBE-4042-AA53-3B5AE211799B}" type="slidenum">
              <a:rPr lang="en-US" sz="1000" b="0">
                <a:solidFill>
                  <a:schemeClr val="bg1"/>
                </a:solidFill>
              </a:rPr>
              <a:pPr algn="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3038" y="595313"/>
            <a:ext cx="2071687" cy="5348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595313"/>
            <a:ext cx="6065838" cy="5348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9925" y="595313"/>
            <a:ext cx="79248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7934325" y="6662738"/>
            <a:ext cx="1219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C9DF713E-9758-4902-8BB9-5B08B166DC67}" type="slidenum">
              <a:rPr lang="en-US" sz="1000" b="0">
                <a:solidFill>
                  <a:schemeClr val="bg1"/>
                </a:solidFill>
              </a:rPr>
              <a:pPr algn="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662738"/>
            <a:ext cx="88439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tabLst>
                <a:tab pos="6286500" algn="l"/>
                <a:tab pos="8631238" algn="r"/>
              </a:tabLst>
            </a:pPr>
            <a:r>
              <a:rPr lang="de-DE" sz="800" b="0">
                <a:solidFill>
                  <a:schemeClr val="bg1"/>
                </a:solidFill>
              </a:rPr>
              <a:t>Copyright © 2004 Juniper Networks, Inc. 	Proprietary and Confidential	www.juniper.net </a:t>
            </a:r>
            <a:endParaRPr lang="en-US" sz="800" b="0">
              <a:solidFill>
                <a:schemeClr val="bg1"/>
              </a:solidFill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9938" y="1489075"/>
            <a:ext cx="7634287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2pPr>
      <a:lvl3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3pPr>
      <a:lvl4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4pPr>
      <a:lvl5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5pPr>
      <a:lvl6pPr marL="4572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6pPr>
      <a:lvl7pPr marL="9144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7pPr>
      <a:lvl8pPr marL="13716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8pPr>
      <a:lvl9pPr marL="18288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1200"/>
        </a:spcBef>
        <a:spcAft>
          <a:spcPts val="300"/>
        </a:spcAft>
        <a:buClr>
          <a:schemeClr val="hlink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1200"/>
        </a:spcBef>
        <a:spcAft>
          <a:spcPts val="30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28600" y="1447800"/>
            <a:ext cx="8763000" cy="762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draft-ietf-l2vpn-evpn-</a:t>
            </a:r>
            <a:r>
              <a:rPr lang="en-US" dirty="0" smtClean="0"/>
              <a:t>03.</a:t>
            </a:r>
            <a:r>
              <a:rPr lang="en-US" dirty="0" smtClean="0"/>
              <a:t>txt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172200" cy="30480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400" dirty="0" smtClean="0"/>
              <a:t>A. </a:t>
            </a:r>
            <a:r>
              <a:rPr lang="en-US" sz="2400" dirty="0" err="1" smtClean="0"/>
              <a:t>Sajassi</a:t>
            </a:r>
            <a:r>
              <a:rPr lang="en-US" sz="2400" dirty="0" smtClean="0"/>
              <a:t> (Cisco), </a:t>
            </a:r>
            <a:r>
              <a:rPr lang="en-US" sz="2400" dirty="0" smtClean="0"/>
              <a:t>R. </a:t>
            </a:r>
            <a:r>
              <a:rPr lang="en-US" sz="2400" dirty="0" err="1" smtClean="0"/>
              <a:t>Aggarwal</a:t>
            </a:r>
            <a:r>
              <a:rPr lang="en-US" sz="2400" dirty="0" smtClean="0"/>
              <a:t> (</a:t>
            </a:r>
            <a:r>
              <a:rPr lang="en-US" sz="2400" dirty="0" err="1" smtClean="0"/>
              <a:t>Arktan</a:t>
            </a:r>
            <a:r>
              <a:rPr lang="en-US" sz="2400" dirty="0" smtClean="0"/>
              <a:t>), </a:t>
            </a:r>
            <a:r>
              <a:rPr lang="en-US" sz="2400" dirty="0" smtClean="0"/>
              <a:t>W. </a:t>
            </a:r>
            <a:r>
              <a:rPr lang="en-US" sz="2400" dirty="0" err="1" smtClean="0"/>
              <a:t>Henderickx</a:t>
            </a:r>
            <a:r>
              <a:rPr lang="en-US" sz="2400" dirty="0" smtClean="0"/>
              <a:t> (ALU),  N</a:t>
            </a:r>
            <a:r>
              <a:rPr lang="en-US" sz="2400" dirty="0" smtClean="0"/>
              <a:t>. </a:t>
            </a:r>
            <a:r>
              <a:rPr lang="en-US" sz="2400" dirty="0" err="1" smtClean="0"/>
              <a:t>Bitar</a:t>
            </a:r>
            <a:r>
              <a:rPr lang="en-US" sz="2400" dirty="0" smtClean="0"/>
              <a:t> (Verizon), </a:t>
            </a:r>
            <a:r>
              <a:rPr lang="en-US" sz="2400" dirty="0" smtClean="0"/>
              <a:t>A. </a:t>
            </a:r>
            <a:r>
              <a:rPr lang="en-US" sz="2400" dirty="0" err="1" smtClean="0"/>
              <a:t>Issac</a:t>
            </a:r>
            <a:r>
              <a:rPr lang="en-US" sz="2400" dirty="0" smtClean="0"/>
              <a:t> (Bloomberg), J. </a:t>
            </a:r>
            <a:r>
              <a:rPr lang="en-US" sz="2400" dirty="0" err="1" smtClean="0"/>
              <a:t>Uttaro</a:t>
            </a:r>
            <a:r>
              <a:rPr lang="en-US" sz="2400" dirty="0" smtClean="0"/>
              <a:t> (ATT), F. </a:t>
            </a:r>
            <a:r>
              <a:rPr lang="en-US" sz="2400" dirty="0" err="1" smtClean="0"/>
              <a:t>Balus</a:t>
            </a:r>
            <a:r>
              <a:rPr lang="en-US" sz="2400" dirty="0" smtClean="0"/>
              <a:t> (ALU), R. </a:t>
            </a:r>
            <a:r>
              <a:rPr lang="en-US" sz="2400" dirty="0" err="1" smtClean="0"/>
              <a:t>Shekhar</a:t>
            </a:r>
            <a:r>
              <a:rPr lang="en-US" sz="2400" dirty="0" smtClean="0"/>
              <a:t> (Juniper), J. Drake (Juniper), S. Boutros (Cisco), K. Patel (Cisco), S. Salam (Cisco)</a:t>
            </a:r>
          </a:p>
          <a:p>
            <a:pPr marL="457200" indent="-457200">
              <a:lnSpc>
                <a:spcPct val="70000"/>
              </a:lnSpc>
              <a:buAutoNum type="alphaUcPeriod"/>
            </a:pPr>
            <a:endParaRPr lang="en-US" sz="2400" dirty="0"/>
          </a:p>
          <a:p>
            <a:pPr>
              <a:lnSpc>
                <a:spcPct val="70000"/>
              </a:lnSpc>
            </a:pPr>
            <a:r>
              <a:rPr lang="en-US" sz="2400" dirty="0" smtClean="0"/>
              <a:t>IETF </a:t>
            </a:r>
            <a:r>
              <a:rPr lang="en-US" sz="2400" dirty="0" smtClean="0"/>
              <a:t>86, March 2013</a:t>
            </a:r>
            <a:endParaRPr lang="en-US" sz="2400" dirty="0" smtClean="0"/>
          </a:p>
          <a:p>
            <a:pPr>
              <a:lnSpc>
                <a:spcPct val="70000"/>
              </a:lnSpc>
            </a:pPr>
            <a:r>
              <a:rPr lang="en-US" sz="2400" dirty="0" smtClean="0"/>
              <a:t>Florida</a:t>
            </a:r>
            <a:endParaRPr lang="en-US" sz="2400" dirty="0" smtClean="0"/>
          </a:p>
          <a:p>
            <a:pPr>
              <a:lnSpc>
                <a:spcPct val="70000"/>
              </a:lnSpc>
            </a:pPr>
            <a:endParaRPr lang="en-US" sz="2400" dirty="0" smtClean="0"/>
          </a:p>
          <a:p>
            <a:pPr>
              <a:lnSpc>
                <a:spcPct val="7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Changes for Rev04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terminology</a:t>
            </a:r>
          </a:p>
          <a:p>
            <a:pPr lvl="1"/>
            <a:r>
              <a:rPr lang="en-US" dirty="0" smtClean="0"/>
              <a:t>EVPN instance as routing/forwarding table versus as VPN instance – need to define separate acronyms</a:t>
            </a:r>
            <a:endParaRPr lang="en-US" dirty="0"/>
          </a:p>
          <a:p>
            <a:r>
              <a:rPr lang="en-US" dirty="0" smtClean="0"/>
              <a:t>Prefix length in MAC route (bits versus bytes)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267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Incorporate comments from IDR for BGP section</a:t>
            </a:r>
            <a:endParaRPr lang="en-US" dirty="0" smtClean="0"/>
          </a:p>
          <a:p>
            <a:r>
              <a:rPr lang="en-US" dirty="0" smtClean="0"/>
              <a:t>Publish Rev04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Initiate WG last call for Rev04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151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from </a:t>
            </a:r>
            <a:r>
              <a:rPr lang="en-US" dirty="0" smtClean="0"/>
              <a:t>Rev02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changes in terminology</a:t>
            </a:r>
          </a:p>
          <a:p>
            <a:pPr lvl="1"/>
            <a:r>
              <a:rPr lang="en-US" dirty="0" smtClean="0"/>
              <a:t>Active/Active -&gt; All-Active</a:t>
            </a:r>
          </a:p>
          <a:p>
            <a:pPr lvl="1"/>
            <a:r>
              <a:rPr lang="en-US" dirty="0" smtClean="0"/>
              <a:t>Active/Standby -&gt; Single-Active </a:t>
            </a:r>
          </a:p>
          <a:p>
            <a:r>
              <a:rPr lang="en-US" dirty="0"/>
              <a:t>Added IANA allocations</a:t>
            </a:r>
          </a:p>
          <a:p>
            <a:r>
              <a:rPr lang="en-US" dirty="0" smtClean="0"/>
              <a:t>Further clarifying ESI uniqueness requirement (6.0)</a:t>
            </a:r>
          </a:p>
          <a:p>
            <a:r>
              <a:rPr lang="en-US" dirty="0" smtClean="0"/>
              <a:t>F</a:t>
            </a:r>
            <a:r>
              <a:rPr lang="en-US" dirty="0" smtClean="0"/>
              <a:t>urther clarifying ES-Import RT (8.6)</a:t>
            </a:r>
          </a:p>
          <a:p>
            <a:r>
              <a:rPr lang="en-US" dirty="0"/>
              <a:t>F</a:t>
            </a:r>
            <a:r>
              <a:rPr lang="en-US" dirty="0" smtClean="0"/>
              <a:t>urther clarifying Split-Horizon (9.3) </a:t>
            </a:r>
          </a:p>
        </p:txBody>
      </p:sp>
    </p:spTree>
    <p:extLst>
      <p:ext uri="{BB962C8B-B14F-4D97-AF65-F5344CB8AC3E}">
        <p14:creationId xmlns:p14="http://schemas.microsoft.com/office/powerpoint/2010/main" val="281320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from </a:t>
            </a:r>
            <a:r>
              <a:rPr lang="en-US" dirty="0" smtClean="0"/>
              <a:t>Rev02 – 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Describing Backup Path (9.4)</a:t>
            </a:r>
          </a:p>
          <a:p>
            <a:r>
              <a:rPr lang="en-US" dirty="0"/>
              <a:t>Added Route Resolution section (10.2.2)</a:t>
            </a:r>
          </a:p>
          <a:p>
            <a:r>
              <a:rPr lang="en-US" dirty="0" smtClean="0"/>
              <a:t>Added “MAC Duplication Issues” (16.1)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33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ESI Uniqueness (6.0)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ESI uniqueness is required for </a:t>
            </a:r>
          </a:p>
          <a:p>
            <a:pPr lvl="1"/>
            <a:r>
              <a:rPr lang="en-US" dirty="0" smtClean="0"/>
              <a:t>Auto-sensing and auto-deriving ES ID</a:t>
            </a:r>
          </a:p>
          <a:p>
            <a:pPr lvl="1"/>
            <a:r>
              <a:rPr lang="en-US" dirty="0" smtClean="0"/>
              <a:t>Auto-discovery of member PEs of an ES</a:t>
            </a:r>
          </a:p>
          <a:p>
            <a:pPr lvl="1"/>
            <a:r>
              <a:rPr lang="en-US" dirty="0" smtClean="0"/>
              <a:t>Aliasing </a:t>
            </a:r>
          </a:p>
          <a:p>
            <a:pPr lvl="1"/>
            <a:r>
              <a:rPr lang="en-US" dirty="0" smtClean="0"/>
              <a:t>Backup Path</a:t>
            </a:r>
          </a:p>
          <a:p>
            <a:r>
              <a:rPr lang="en-US" dirty="0" smtClean="0"/>
              <a:t>If ESI uniqueness cannot be guaranteed from MHD or MHD protocols (e.g., LACP or MSTP), then it needs to be configured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28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ES-Import RT (8.6)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text to describe ES Import Extended Community is of type RT</a:t>
            </a:r>
          </a:p>
          <a:p>
            <a:r>
              <a:rPr lang="en-US" dirty="0" smtClean="0"/>
              <a:t>And thus a BGP speaker that implements RT-Constrain using RFC 4684, MUST apply RT-</a:t>
            </a:r>
            <a:r>
              <a:rPr lang="en-US" dirty="0"/>
              <a:t>C</a:t>
            </a:r>
            <a:r>
              <a:rPr lang="en-US" dirty="0" smtClean="0"/>
              <a:t>onstrain procedures to this 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5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Split-Horizon (9.3)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a paragraph to further explain ESI label usage for split-horizon mechanism</a:t>
            </a:r>
          </a:p>
          <a:p>
            <a:pPr lvl="1"/>
            <a:r>
              <a:rPr lang="en-US" dirty="0" smtClean="0"/>
              <a:t>This label is only needed for All-Active mode of operation</a:t>
            </a:r>
          </a:p>
          <a:p>
            <a:pPr lvl="1"/>
            <a:r>
              <a:rPr lang="en-US" dirty="0" smtClean="0"/>
              <a:t>Furthermore, even with All-Active mode of operation, only non-DF PE MUST append this label for their BUM traffic – e.g., DF PE need not to send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222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Path (9.4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a paragraph on the operation of Backup Path</a:t>
            </a:r>
          </a:p>
          <a:p>
            <a:pPr lvl="1"/>
            <a:r>
              <a:rPr lang="en-US" dirty="0" smtClean="0"/>
              <a:t>It is used for Single-Active mode for DHN (not MHN)</a:t>
            </a:r>
          </a:p>
          <a:p>
            <a:pPr lvl="1"/>
            <a:r>
              <a:rPr lang="en-US" dirty="0" smtClean="0"/>
              <a:t>PEs in an ES advertise Ether AD route with Active/standby flag set to 1 in the ext. comm.</a:t>
            </a:r>
          </a:p>
          <a:p>
            <a:pPr lvl="1"/>
            <a:r>
              <a:rPr lang="en-US" dirty="0" smtClean="0"/>
              <a:t>PEs in an ES also advertise Ether AD route per EVI for the same ESI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pon failure of the primary PE, remote </a:t>
            </a:r>
            <a:r>
              <a:rPr lang="en-US" dirty="0"/>
              <a:t>PEs can </a:t>
            </a:r>
            <a:r>
              <a:rPr lang="en-US" dirty="0" smtClean="0"/>
              <a:t>switch to backup 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752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 Resolution section (10.2.2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smtClean="0"/>
              <a:t>MAC route is for PBB-EVPN, then don’t wait for receiving Ether AD route (to do aliasing)</a:t>
            </a:r>
          </a:p>
          <a:p>
            <a:r>
              <a:rPr lang="en-US" dirty="0" smtClean="0"/>
              <a:t>If MAC route is for a local ESI, then don’t alter forwarding state based on the received route</a:t>
            </a:r>
          </a:p>
          <a:p>
            <a:r>
              <a:rPr lang="en-US" dirty="0" smtClean="0"/>
              <a:t>If MAC route is for a remote ESI, then only install forwarding state when both MAC route and Ether AD route (for that ESI) is received  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26734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“MAC Duplication Issues” </a:t>
            </a:r>
            <a:r>
              <a:rPr lang="en-US" dirty="0" smtClean="0"/>
              <a:t>(</a:t>
            </a:r>
            <a:r>
              <a:rPr lang="en-US" dirty="0"/>
              <a:t>16.1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case of </a:t>
            </a:r>
            <a:r>
              <a:rPr lang="en-US" dirty="0" err="1" smtClean="0"/>
              <a:t>mis</a:t>
            </a:r>
            <a:r>
              <a:rPr lang="en-US" dirty="0" smtClean="0"/>
              <a:t>-configuration where same host MAC address is configured on two different hosts, it is important to catch this scenario and avoid incrementing MAC mobility sequence no to infinity</a:t>
            </a:r>
          </a:p>
          <a:p>
            <a:r>
              <a:rPr lang="en-US" dirty="0" smtClean="0"/>
              <a:t>A PE that detects MAC mobility event by way of local learning, starts a timer and if it receives N MAC moves within this time period, its must alert the operator and stop processing and sending MAC advertisement route for that MAC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66127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5">
      <a:dk1>
        <a:srgbClr val="000000"/>
      </a:dk1>
      <a:lt1>
        <a:srgbClr val="FFFFFF"/>
      </a:lt1>
      <a:dk2>
        <a:srgbClr val="000000"/>
      </a:dk2>
      <a:lt2>
        <a:srgbClr val="9FA0A4"/>
      </a:lt2>
      <a:accent1>
        <a:srgbClr val="0047B6"/>
      </a:accent1>
      <a:accent2>
        <a:srgbClr val="93173B"/>
      </a:accent2>
      <a:accent3>
        <a:srgbClr val="FFFFFF"/>
      </a:accent3>
      <a:accent4>
        <a:srgbClr val="000000"/>
      </a:accent4>
      <a:accent5>
        <a:srgbClr val="AAB1D7"/>
      </a:accent5>
      <a:accent6>
        <a:srgbClr val="851435"/>
      </a:accent6>
      <a:hlink>
        <a:srgbClr val="F1AB00"/>
      </a:hlink>
      <a:folHlink>
        <a:srgbClr val="6A1A7A"/>
      </a:folHlink>
    </a:clrScheme>
    <a:fontScheme name="Default Design">
      <a:majorFont>
        <a:latin typeface="Franklin Gothic Heavy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Boo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Book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9016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24604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6A1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10827</TotalTime>
  <Words>628</Words>
  <Application>Microsoft Macintosh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 draft-ietf-l2vpn-evpn-03.txt</vt:lpstr>
      <vt:lpstr>Changes from Rev02</vt:lpstr>
      <vt:lpstr>Changes from Rev02 – Cont. </vt:lpstr>
      <vt:lpstr>ESI Uniqueness (6.0)</vt:lpstr>
      <vt:lpstr>ES-Import RT (8.6)</vt:lpstr>
      <vt:lpstr>Split-Horizon (9.3)</vt:lpstr>
      <vt:lpstr>Backup Path (9.4)</vt:lpstr>
      <vt:lpstr>Route Resolution section (10.2.2)</vt:lpstr>
      <vt:lpstr>“MAC Duplication Issues” (16.1)</vt:lpstr>
      <vt:lpstr>Additional Changes for Rev04</vt:lpstr>
      <vt:lpstr>Next Step</vt:lpstr>
    </vt:vector>
  </TitlesOfParts>
  <Company>Juniper Networks Presentation Template-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Juniper Networks Presentation Template-US</dc:title>
  <dc:creator>Juniper Networks</dc:creator>
  <cp:keywords>Juniper Networks Presentation Template US America</cp:keywords>
  <cp:lastModifiedBy>ALI SAJASSI</cp:lastModifiedBy>
  <cp:revision>860</cp:revision>
  <dcterms:created xsi:type="dcterms:W3CDTF">2012-05-15T16:55:54Z</dcterms:created>
  <dcterms:modified xsi:type="dcterms:W3CDTF">2013-03-12T03:17:58Z</dcterms:modified>
</cp:coreProperties>
</file>