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46" r:id="rId3"/>
    <p:sldId id="347" r:id="rId4"/>
    <p:sldId id="348" r:id="rId5"/>
    <p:sldId id="349" r:id="rId6"/>
    <p:sldId id="350" r:id="rId7"/>
  </p:sldIdLst>
  <p:sldSz cx="9144000" cy="6858000" type="screen4x3"/>
  <p:notesSz cx="7035800" cy="9334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06" autoAdjust="0"/>
    <p:restoredTop sz="97917" autoAdjust="0"/>
  </p:normalViewPr>
  <p:slideViewPr>
    <p:cSldViewPr>
      <p:cViewPr varScale="1">
        <p:scale>
          <a:sx n="121" d="100"/>
          <a:sy n="121" d="100"/>
        </p:scale>
        <p:origin x="-1376" y="-104"/>
      </p:cViewPr>
      <p:guideLst>
        <p:guide orient="horz" pos="960"/>
        <p:guide orient="horz" pos="816"/>
        <p:guide orient="horz" pos="432"/>
        <p:guide pos="2880"/>
        <p:guide pos="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958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43" tIns="46772" rIns="93543" bIns="46772" numCol="1" anchor="t" anchorCtr="0" compatLnSpc="1">
            <a:prstTxWarp prst="textNoShape">
              <a:avLst/>
            </a:prstTxWarp>
          </a:bodyPr>
          <a:lstStyle>
            <a:lvl1pPr defTabSz="935038"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84625" y="0"/>
            <a:ext cx="304958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43" tIns="46772" rIns="93543" bIns="46772" numCol="1" anchor="t" anchorCtr="0" compatLnSpc="1">
            <a:prstTxWarp prst="textNoShape">
              <a:avLst/>
            </a:prstTxWarp>
          </a:bodyPr>
          <a:lstStyle>
            <a:lvl1pPr algn="r" defTabSz="935038"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700088"/>
            <a:ext cx="4667250" cy="35004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3263" y="4433888"/>
            <a:ext cx="5629275" cy="420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43" tIns="46772" rIns="93543" bIns="467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66188"/>
            <a:ext cx="304958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43" tIns="46772" rIns="93543" bIns="46772" numCol="1" anchor="b" anchorCtr="0" compatLnSpc="1">
            <a:prstTxWarp prst="textNoShape">
              <a:avLst/>
            </a:prstTxWarp>
          </a:bodyPr>
          <a:lstStyle>
            <a:lvl1pPr defTabSz="935038"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84625" y="8866188"/>
            <a:ext cx="304958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43" tIns="46772" rIns="93543" bIns="46772" numCol="1" anchor="b" anchorCtr="0" compatLnSpc="1">
            <a:prstTxWarp prst="textNoShape">
              <a:avLst/>
            </a:prstTxWarp>
          </a:bodyPr>
          <a:lstStyle>
            <a:lvl1pPr algn="r" defTabSz="935038">
              <a:defRPr sz="1200" b="0">
                <a:latin typeface="Arial" charset="0"/>
              </a:defRPr>
            </a:lvl1pPr>
          </a:lstStyle>
          <a:p>
            <a:fld id="{42744A5E-373C-45E9-94B7-16B3162FAB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012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143000"/>
            <a:ext cx="4572000" cy="1905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429000"/>
            <a:ext cx="4953000" cy="457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0" y="6578600"/>
            <a:ext cx="80851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tabLst>
                <a:tab pos="5029200" algn="l"/>
                <a:tab pos="7315200" algn="ctr"/>
              </a:tabLst>
            </a:pPr>
            <a:r>
              <a:rPr lang="de-DE" sz="800" b="0">
                <a:solidFill>
                  <a:schemeClr val="bg1"/>
                </a:solidFill>
              </a:rPr>
              <a:t>Copyright © 2004 Juniper Networks, Inc. 	Proprietary and Confidential	www.juniper.net </a:t>
            </a:r>
            <a:endParaRPr lang="en-US" sz="800" b="0">
              <a:solidFill>
                <a:schemeClr val="bg1"/>
              </a:solidFill>
            </a:endParaRP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7924800" y="6572250"/>
            <a:ext cx="12192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/>
            <a:fld id="{7D2DD37B-4EBE-4042-AA53-3B5AE211799B}" type="slidenum">
              <a:rPr lang="en-US" sz="1000" b="0">
                <a:solidFill>
                  <a:schemeClr val="bg1"/>
                </a:solidFill>
              </a:rPr>
              <a:pPr algn="r"/>
              <a:t>‹#›</a:t>
            </a:fld>
            <a:endParaRPr lang="en-US" sz="1000" b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3038" y="595313"/>
            <a:ext cx="2071687" cy="5348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595313"/>
            <a:ext cx="6065838" cy="5348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69925" y="595313"/>
            <a:ext cx="79248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6002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7934325" y="6662738"/>
            <a:ext cx="12192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/>
            <a:fld id="{C9DF713E-9758-4902-8BB9-5B08B166DC67}" type="slidenum">
              <a:rPr lang="en-US" sz="1000" b="0">
                <a:solidFill>
                  <a:schemeClr val="bg1"/>
                </a:solidFill>
              </a:rPr>
              <a:pPr algn="r"/>
              <a:t>‹#›</a:t>
            </a:fld>
            <a:endParaRPr lang="en-US" sz="1000" b="0">
              <a:solidFill>
                <a:schemeClr val="bg1"/>
              </a:solidFill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6662738"/>
            <a:ext cx="8843963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tabLst>
                <a:tab pos="6286500" algn="l"/>
                <a:tab pos="8631238" algn="r"/>
              </a:tabLst>
            </a:pPr>
            <a:r>
              <a:rPr lang="de-DE" sz="800" b="0">
                <a:solidFill>
                  <a:schemeClr val="bg1"/>
                </a:solidFill>
              </a:rPr>
              <a:t>Copyright © 2004 Juniper Networks, Inc. 	Proprietary and Confidential	www.juniper.net </a:t>
            </a:r>
            <a:endParaRPr lang="en-US" sz="800" b="0">
              <a:solidFill>
                <a:schemeClr val="bg1"/>
              </a:solidFill>
            </a:endParaRP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769938" y="1489075"/>
            <a:ext cx="7634287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Franklin Gothic Heavy" pitchFamily="34" charset="0"/>
        </a:defRPr>
      </a:lvl2pPr>
      <a:lvl3pPr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Franklin Gothic Heavy" pitchFamily="34" charset="0"/>
        </a:defRPr>
      </a:lvl3pPr>
      <a:lvl4pPr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Franklin Gothic Heavy" pitchFamily="34" charset="0"/>
        </a:defRPr>
      </a:lvl4pPr>
      <a:lvl5pPr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Franklin Gothic Heavy" pitchFamily="34" charset="0"/>
        </a:defRPr>
      </a:lvl5pPr>
      <a:lvl6pPr marL="457200"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Franklin Gothic Heavy" pitchFamily="34" charset="0"/>
        </a:defRPr>
      </a:lvl6pPr>
      <a:lvl7pPr marL="914400"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Franklin Gothic Heavy" pitchFamily="34" charset="0"/>
        </a:defRPr>
      </a:lvl7pPr>
      <a:lvl8pPr marL="1371600"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Franklin Gothic Heavy" pitchFamily="34" charset="0"/>
        </a:defRPr>
      </a:lvl8pPr>
      <a:lvl9pPr marL="1828800"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Franklin Gothic Heavy" pitchFamily="34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ts val="1200"/>
        </a:spcBef>
        <a:spcAft>
          <a:spcPts val="300"/>
        </a:spcAft>
        <a:buClr>
          <a:schemeClr val="hlink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90000"/>
        </a:lnSpc>
        <a:spcBef>
          <a:spcPts val="1200"/>
        </a:spcBef>
        <a:spcAft>
          <a:spcPts val="300"/>
        </a:spcAft>
        <a:buClr>
          <a:schemeClr val="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lnSpc>
          <a:spcPct val="90000"/>
        </a:lnSpc>
        <a:spcBef>
          <a:spcPts val="1200"/>
        </a:spcBef>
        <a:spcAft>
          <a:spcPts val="3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lnSpc>
          <a:spcPct val="90000"/>
        </a:lnSpc>
        <a:spcBef>
          <a:spcPts val="1200"/>
        </a:spcBef>
        <a:spcAft>
          <a:spcPts val="30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lnSpc>
          <a:spcPct val="90000"/>
        </a:lnSpc>
        <a:spcBef>
          <a:spcPts val="1200"/>
        </a:spcBef>
        <a:spcAft>
          <a:spcPts val="30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lnSpc>
          <a:spcPct val="90000"/>
        </a:lnSpc>
        <a:spcBef>
          <a:spcPts val="1200"/>
        </a:spcBef>
        <a:spcAft>
          <a:spcPts val="30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lnSpc>
          <a:spcPct val="90000"/>
        </a:lnSpc>
        <a:spcBef>
          <a:spcPts val="1200"/>
        </a:spcBef>
        <a:spcAft>
          <a:spcPts val="30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lnSpc>
          <a:spcPct val="90000"/>
        </a:lnSpc>
        <a:spcBef>
          <a:spcPts val="1200"/>
        </a:spcBef>
        <a:spcAft>
          <a:spcPts val="30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lnSpc>
          <a:spcPct val="90000"/>
        </a:lnSpc>
        <a:spcBef>
          <a:spcPts val="1200"/>
        </a:spcBef>
        <a:spcAft>
          <a:spcPts val="30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228600" y="1447800"/>
            <a:ext cx="8763000" cy="762000"/>
          </a:xfrm>
        </p:spPr>
        <p:txBody>
          <a:bodyPr/>
          <a:lstStyle/>
          <a:p>
            <a:r>
              <a:rPr lang="en-US" dirty="0" smtClean="0"/>
              <a:t>draft-ietf-l2vpn-pbb-evpn-</a:t>
            </a:r>
            <a:r>
              <a:rPr lang="en-US" dirty="0" smtClean="0"/>
              <a:t>04.</a:t>
            </a:r>
            <a:r>
              <a:rPr lang="en-US" dirty="0" smtClean="0"/>
              <a:t>txt</a:t>
            </a:r>
            <a:endParaRPr lang="en-US" dirty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505200"/>
            <a:ext cx="6248400" cy="2819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sz="2400" dirty="0" smtClean="0"/>
              <a:t>Ali </a:t>
            </a:r>
            <a:r>
              <a:rPr lang="en-US" sz="2400" dirty="0"/>
              <a:t>Sajassi (Cisco</a:t>
            </a:r>
            <a:r>
              <a:rPr lang="en-US" sz="2400" dirty="0" smtClean="0"/>
              <a:t>), Nabil Bitar (Verizon), </a:t>
            </a:r>
            <a:r>
              <a:rPr lang="en-US" sz="2400" dirty="0" err="1" smtClean="0"/>
              <a:t>Aldrin</a:t>
            </a:r>
            <a:r>
              <a:rPr lang="en-US" sz="2400" dirty="0" smtClean="0"/>
              <a:t> </a:t>
            </a:r>
            <a:r>
              <a:rPr lang="en-US" sz="2400" dirty="0" err="1" smtClean="0"/>
              <a:t>Issac</a:t>
            </a:r>
            <a:r>
              <a:rPr lang="en-US" sz="2400" dirty="0" smtClean="0"/>
              <a:t> (Bloomberg), Samer Salam (Cisco), Sami Boutros (Cisco), Florin Balus (</a:t>
            </a:r>
            <a:r>
              <a:rPr lang="en-US" sz="2400" dirty="0" err="1" smtClean="0"/>
              <a:t>ALU</a:t>
            </a:r>
            <a:r>
              <a:rPr lang="en-US" sz="2400" dirty="0" smtClean="0"/>
              <a:t>), Wim Henderickx (</a:t>
            </a:r>
            <a:r>
              <a:rPr lang="en-US" sz="2400" dirty="0" err="1" smtClean="0"/>
              <a:t>ALU</a:t>
            </a:r>
            <a:r>
              <a:rPr lang="en-US" sz="2400" dirty="0" smtClean="0"/>
              <a:t>), Clarence Filsfils (Cisco), Dennis Cai (Cisco), Lizhong Jin (</a:t>
            </a:r>
            <a:r>
              <a:rPr lang="en-US" sz="2400" dirty="0" err="1" smtClean="0"/>
              <a:t>ZTE</a:t>
            </a:r>
            <a:r>
              <a:rPr lang="en-US" sz="2400" dirty="0" smtClean="0"/>
              <a:t>)</a:t>
            </a:r>
          </a:p>
          <a:p>
            <a:pPr>
              <a:lnSpc>
                <a:spcPct val="70000"/>
              </a:lnSpc>
            </a:pPr>
            <a:endParaRPr lang="en-US" sz="2400" dirty="0" smtClean="0"/>
          </a:p>
          <a:p>
            <a:pPr>
              <a:lnSpc>
                <a:spcPct val="70000"/>
              </a:lnSpc>
            </a:pPr>
            <a:r>
              <a:rPr lang="en-US" sz="2400" dirty="0" smtClean="0"/>
              <a:t>March </a:t>
            </a:r>
            <a:r>
              <a:rPr lang="en-US" sz="2400" dirty="0" smtClean="0"/>
              <a:t>2013</a:t>
            </a:r>
            <a:endParaRPr lang="en-US" sz="2400" dirty="0" smtClean="0"/>
          </a:p>
          <a:p>
            <a:pPr>
              <a:lnSpc>
                <a:spcPct val="70000"/>
              </a:lnSpc>
            </a:pPr>
            <a:r>
              <a:rPr lang="en-US" sz="2400" dirty="0" smtClean="0"/>
              <a:t>Florida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from Rev03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Minor edits: MES -&gt; PEs </a:t>
            </a:r>
          </a:p>
          <a:p>
            <a:pPr lvl="1"/>
            <a:r>
              <a:rPr lang="en-US" dirty="0" smtClean="0"/>
              <a:t>(to be consistent with EVPN draft)</a:t>
            </a:r>
            <a:endParaRPr lang="en-US" dirty="0"/>
          </a:p>
          <a:p>
            <a:r>
              <a:rPr lang="en-US" dirty="0" smtClean="0"/>
              <a:t>Several clarifications</a:t>
            </a:r>
          </a:p>
          <a:p>
            <a:pPr lvl="1"/>
            <a:r>
              <a:rPr lang="en-US" dirty="0" smtClean="0"/>
              <a:t>MAC route usage for PBB-EVPN</a:t>
            </a:r>
          </a:p>
          <a:p>
            <a:pPr lvl="1"/>
            <a:r>
              <a:rPr lang="en-US" dirty="0" smtClean="0"/>
              <a:t>Ether AD route</a:t>
            </a:r>
          </a:p>
          <a:p>
            <a:pPr lvl="1"/>
            <a:r>
              <a:rPr lang="en-US" dirty="0" smtClean="0"/>
              <a:t>MAC Mobility usage for PBB-EVPN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428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 route usage for PBB-EVPN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Recall that there is no Ether AD route for PBB-EVPN</a:t>
            </a:r>
          </a:p>
          <a:p>
            <a:r>
              <a:rPr lang="en-US" dirty="0" smtClean="0"/>
              <a:t>Recall that the same MAC route is used for EVPN and PBB-EVPN</a:t>
            </a:r>
          </a:p>
          <a:p>
            <a:r>
              <a:rPr lang="en-US" dirty="0" smtClean="0"/>
              <a:t>Recall that both can coexist in the same PE</a:t>
            </a:r>
          </a:p>
          <a:p>
            <a:r>
              <a:rPr lang="en-US" dirty="0" smtClean="0"/>
              <a:t>How does a PE differentiate between the two scenarios?</a:t>
            </a:r>
          </a:p>
          <a:p>
            <a:r>
              <a:rPr lang="en-US" dirty="0" smtClean="0"/>
              <a:t>If ESI field is set to ESI-MAX, then this MAC route is for PBB-EVPN and the PE should not wait for Ether AD route to do aliasing</a:t>
            </a:r>
          </a:p>
          <a:p>
            <a:r>
              <a:rPr lang="en-US" dirty="0" smtClean="0"/>
              <a:t>If ESI field is set to 0, then ES is single-homed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933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Ether AD </a:t>
            </a:r>
            <a:r>
              <a:rPr lang="en-US" dirty="0" smtClean="0"/>
              <a:t>route Clarification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ESI </a:t>
            </a:r>
            <a:r>
              <a:rPr lang="en-US" dirty="0"/>
              <a:t>values of 0 and MAX</a:t>
            </a:r>
            <a:r>
              <a:rPr lang="en-US" dirty="0" smtClean="0"/>
              <a:t>-ESI </a:t>
            </a:r>
            <a:r>
              <a:rPr lang="en-US" dirty="0"/>
              <a:t>indicate that the receiving PE can resolve the path without </a:t>
            </a:r>
            <a:r>
              <a:rPr lang="en-US" dirty="0" smtClean="0"/>
              <a:t>an </a:t>
            </a:r>
            <a:r>
              <a:rPr lang="en-US" dirty="0"/>
              <a:t>Ethernet A-D </a:t>
            </a:r>
            <a:r>
              <a:rPr lang="en-US" dirty="0" smtClean="0"/>
              <a:t>route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589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MAC Mobility usage for PBB-</a:t>
            </a:r>
            <a:r>
              <a:rPr lang="en-US" dirty="0" smtClean="0"/>
              <a:t>EVPN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MAC mobility extended community is used in PBB-EVPN, it indicates:</a:t>
            </a:r>
          </a:p>
          <a:p>
            <a:pPr lvl="1"/>
            <a:r>
              <a:rPr lang="en-US" dirty="0"/>
              <a:t>C-MAC forwarding tables for the </a:t>
            </a:r>
            <a:r>
              <a:rPr lang="en-US" dirty="0" smtClean="0"/>
              <a:t>I-SIDs </a:t>
            </a:r>
            <a:r>
              <a:rPr lang="en-US" dirty="0"/>
              <a:t>associated with the RT tagging the MAC Advertisement route </a:t>
            </a:r>
            <a:r>
              <a:rPr lang="en-US" dirty="0" smtClean="0"/>
              <a:t>must </a:t>
            </a:r>
            <a:r>
              <a:rPr lang="en-US" dirty="0"/>
              <a:t>be flushed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134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Draft has been fairly stable since March 2012</a:t>
            </a:r>
          </a:p>
          <a:p>
            <a:r>
              <a:rPr lang="en-US" dirty="0" smtClean="0"/>
              <a:t>It is ready for WG last call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01271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5">
      <a:dk1>
        <a:srgbClr val="000000"/>
      </a:dk1>
      <a:lt1>
        <a:srgbClr val="FFFFFF"/>
      </a:lt1>
      <a:dk2>
        <a:srgbClr val="000000"/>
      </a:dk2>
      <a:lt2>
        <a:srgbClr val="9FA0A4"/>
      </a:lt2>
      <a:accent1>
        <a:srgbClr val="0047B6"/>
      </a:accent1>
      <a:accent2>
        <a:srgbClr val="93173B"/>
      </a:accent2>
      <a:accent3>
        <a:srgbClr val="FFFFFF"/>
      </a:accent3>
      <a:accent4>
        <a:srgbClr val="000000"/>
      </a:accent4>
      <a:accent5>
        <a:srgbClr val="AAB1D7"/>
      </a:accent5>
      <a:accent6>
        <a:srgbClr val="851435"/>
      </a:accent6>
      <a:hlink>
        <a:srgbClr val="F1AB00"/>
      </a:hlink>
      <a:folHlink>
        <a:srgbClr val="6A1A7A"/>
      </a:folHlink>
    </a:clrScheme>
    <a:fontScheme name="Default Design">
      <a:majorFont>
        <a:latin typeface="Franklin Gothic Heavy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anklin Gothic Boo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anklin Gothic Book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9FA0A4"/>
        </a:lt2>
        <a:accent1>
          <a:srgbClr val="0047B6"/>
        </a:accent1>
        <a:accent2>
          <a:srgbClr val="93173B"/>
        </a:accent2>
        <a:accent3>
          <a:srgbClr val="FFFFFF"/>
        </a:accent3>
        <a:accent4>
          <a:srgbClr val="000000"/>
        </a:accent4>
        <a:accent5>
          <a:srgbClr val="AAB1D7"/>
        </a:accent5>
        <a:accent6>
          <a:srgbClr val="851435"/>
        </a:accent6>
        <a:hlink>
          <a:srgbClr val="F1AB00"/>
        </a:hlink>
        <a:folHlink>
          <a:srgbClr val="9016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000000"/>
        </a:dk2>
        <a:lt2>
          <a:srgbClr val="9FA0A4"/>
        </a:lt2>
        <a:accent1>
          <a:srgbClr val="0047B6"/>
        </a:accent1>
        <a:accent2>
          <a:srgbClr val="93173B"/>
        </a:accent2>
        <a:accent3>
          <a:srgbClr val="FFFFFF"/>
        </a:accent3>
        <a:accent4>
          <a:srgbClr val="000000"/>
        </a:accent4>
        <a:accent5>
          <a:srgbClr val="AAB1D7"/>
        </a:accent5>
        <a:accent6>
          <a:srgbClr val="851435"/>
        </a:accent6>
        <a:hlink>
          <a:srgbClr val="F1AB00"/>
        </a:hlink>
        <a:folHlink>
          <a:srgbClr val="24604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000000"/>
        </a:dk2>
        <a:lt2>
          <a:srgbClr val="9FA0A4"/>
        </a:lt2>
        <a:accent1>
          <a:srgbClr val="0047B6"/>
        </a:accent1>
        <a:accent2>
          <a:srgbClr val="93173B"/>
        </a:accent2>
        <a:accent3>
          <a:srgbClr val="FFFFFF"/>
        </a:accent3>
        <a:accent4>
          <a:srgbClr val="000000"/>
        </a:accent4>
        <a:accent5>
          <a:srgbClr val="AAB1D7"/>
        </a:accent5>
        <a:accent6>
          <a:srgbClr val="851435"/>
        </a:accent6>
        <a:hlink>
          <a:srgbClr val="F1AB00"/>
        </a:hlink>
        <a:folHlink>
          <a:srgbClr val="6A1A7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8728</TotalTime>
  <Words>299</Words>
  <Application>Microsoft Macintosh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draft-ietf-l2vpn-pbb-evpn-04.txt</vt:lpstr>
      <vt:lpstr>Changes from Rev03</vt:lpstr>
      <vt:lpstr>MAC route usage for PBB-EVPN</vt:lpstr>
      <vt:lpstr>Ether AD route Clarification</vt:lpstr>
      <vt:lpstr>MAC Mobility usage for PBB-EVPN</vt:lpstr>
      <vt:lpstr>Next Steps</vt:lpstr>
    </vt:vector>
  </TitlesOfParts>
  <Company>Juniper Networks Presentation Template-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Juniper Networks Presentation Template-US</dc:title>
  <dc:creator>Juniper Networks</dc:creator>
  <cp:keywords>Juniper Networks Presentation Template US America</cp:keywords>
  <cp:lastModifiedBy>ALI SAJASSI</cp:lastModifiedBy>
  <cp:revision>831</cp:revision>
  <dcterms:created xsi:type="dcterms:W3CDTF">2012-03-29T08:35:55Z</dcterms:created>
  <dcterms:modified xsi:type="dcterms:W3CDTF">2013-03-12T05:08:48Z</dcterms:modified>
</cp:coreProperties>
</file>