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86" r:id="rId3"/>
    <p:sldId id="387" r:id="rId4"/>
    <p:sldId id="389" r:id="rId5"/>
    <p:sldId id="391" r:id="rId6"/>
    <p:sldId id="390" r:id="rId7"/>
    <p:sldId id="392" r:id="rId8"/>
    <p:sldId id="393" r:id="rId9"/>
    <p:sldId id="388" r:id="rId10"/>
  </p:sldIdLst>
  <p:sldSz cx="9144000" cy="6858000" type="screen4x3"/>
  <p:notesSz cx="7035800" cy="9334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6" autoAdjust="0"/>
    <p:restoredTop sz="97917" autoAdjust="0"/>
  </p:normalViewPr>
  <p:slideViewPr>
    <p:cSldViewPr>
      <p:cViewPr varScale="1">
        <p:scale>
          <a:sx n="121" d="100"/>
          <a:sy n="121" d="100"/>
        </p:scale>
        <p:origin x="-1376" y="-104"/>
      </p:cViewPr>
      <p:guideLst>
        <p:guide orient="horz" pos="960"/>
        <p:guide orient="horz" pos="816"/>
        <p:guide orient="horz" pos="432"/>
        <p:guide pos="2880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67250" cy="3500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33888"/>
            <a:ext cx="56292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fld id="{42744A5E-373C-45E9-94B7-16B3162FAB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76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4572000" cy="1905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49530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6578600"/>
            <a:ext cx="808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tabLst>
                <a:tab pos="5029200" algn="l"/>
                <a:tab pos="7315200" algn="ct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924800" y="6572250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7D2DD37B-4EBE-4042-AA53-3B5AE211799B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3038" y="595313"/>
            <a:ext cx="2071687" cy="5348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95313"/>
            <a:ext cx="6065838" cy="5348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9925" y="595313"/>
            <a:ext cx="7924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934325" y="6662738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C9DF713E-9758-4902-8BB9-5B08B166DC67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662738"/>
            <a:ext cx="88439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tabLst>
                <a:tab pos="6286500" algn="l"/>
                <a:tab pos="8631238" algn="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9938" y="1489075"/>
            <a:ext cx="7634287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2pPr>
      <a:lvl3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3pPr>
      <a:lvl4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4pPr>
      <a:lvl5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5pPr>
      <a:lvl6pPr marL="4572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6pPr>
      <a:lvl7pPr marL="9144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7pPr>
      <a:lvl8pPr marL="13716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8pPr>
      <a:lvl9pPr marL="18288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28600" y="1447800"/>
            <a:ext cx="8763000" cy="762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draft</a:t>
            </a:r>
            <a:r>
              <a:rPr lang="en-US" dirty="0" smtClean="0"/>
              <a:t>-sd-</a:t>
            </a:r>
            <a:r>
              <a:rPr lang="en-US" dirty="0" smtClean="0"/>
              <a:t>l2vpn-evpn-overlay-01.txt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172200" cy="30480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400" dirty="0" smtClean="0"/>
              <a:t>A</a:t>
            </a:r>
            <a:r>
              <a:rPr lang="en-US" sz="2400" dirty="0"/>
              <a:t>. </a:t>
            </a:r>
            <a:r>
              <a:rPr lang="en-US" sz="2400" dirty="0" err="1"/>
              <a:t>Sajassi</a:t>
            </a:r>
            <a:r>
              <a:rPr lang="en-US" sz="2400" dirty="0"/>
              <a:t> (Cisco)</a:t>
            </a:r>
            <a:r>
              <a:rPr lang="en-US" sz="2400" dirty="0" smtClean="0"/>
              <a:t>, </a:t>
            </a:r>
            <a:r>
              <a:rPr lang="en-US" sz="2400" dirty="0"/>
              <a:t>J. Drake (Juniper</a:t>
            </a:r>
            <a:r>
              <a:rPr lang="en-US" sz="2400" dirty="0" smtClean="0"/>
              <a:t>), N</a:t>
            </a:r>
            <a:r>
              <a:rPr lang="en-US" sz="2400" dirty="0"/>
              <a:t>. </a:t>
            </a:r>
            <a:r>
              <a:rPr lang="en-US" sz="2400" dirty="0" err="1"/>
              <a:t>Bitar</a:t>
            </a:r>
            <a:r>
              <a:rPr lang="en-US" sz="2400" dirty="0"/>
              <a:t> (Verizon), A. </a:t>
            </a:r>
            <a:r>
              <a:rPr lang="en-US" sz="2400" dirty="0" err="1"/>
              <a:t>Issac</a:t>
            </a:r>
            <a:r>
              <a:rPr lang="en-US" sz="2400" dirty="0"/>
              <a:t> (Bloomberg), J. </a:t>
            </a:r>
            <a:r>
              <a:rPr lang="en-US" sz="2400" dirty="0" err="1"/>
              <a:t>Uttaro</a:t>
            </a:r>
            <a:r>
              <a:rPr lang="en-US" sz="2400" dirty="0"/>
              <a:t> (ATT), W. </a:t>
            </a:r>
            <a:r>
              <a:rPr lang="en-US" sz="2400" dirty="0" err="1"/>
              <a:t>Henderickx</a:t>
            </a:r>
            <a:r>
              <a:rPr lang="en-US" sz="2400" dirty="0"/>
              <a:t> (ALU), </a:t>
            </a:r>
            <a:r>
              <a:rPr lang="en-US" sz="2400" dirty="0" smtClean="0"/>
              <a:t>Y. </a:t>
            </a:r>
            <a:r>
              <a:rPr lang="en-US" sz="2400" dirty="0" err="1" smtClean="0"/>
              <a:t>Rekhter</a:t>
            </a:r>
            <a:r>
              <a:rPr lang="en-US" sz="2400" dirty="0"/>
              <a:t> </a:t>
            </a:r>
            <a:r>
              <a:rPr lang="en-US" sz="2400" dirty="0" smtClean="0"/>
              <a:t>(Juniper), R</a:t>
            </a:r>
            <a:r>
              <a:rPr lang="en-US" sz="2400" dirty="0"/>
              <a:t>. </a:t>
            </a:r>
            <a:r>
              <a:rPr lang="en-US" sz="2400" dirty="0" err="1"/>
              <a:t>Shekhar</a:t>
            </a:r>
            <a:r>
              <a:rPr lang="en-US" sz="2400" dirty="0"/>
              <a:t> (Juniper</a:t>
            </a:r>
            <a:r>
              <a:rPr lang="en-US" sz="2400" dirty="0" smtClean="0"/>
              <a:t>), </a:t>
            </a:r>
            <a:r>
              <a:rPr lang="en-US" sz="2400" dirty="0"/>
              <a:t>B. </a:t>
            </a:r>
            <a:r>
              <a:rPr lang="en-US" sz="2400" dirty="0" err="1" smtClean="0"/>
              <a:t>Schliesser</a:t>
            </a:r>
            <a:r>
              <a:rPr lang="en-US" sz="2400" dirty="0" smtClean="0"/>
              <a:t>, </a:t>
            </a:r>
            <a:r>
              <a:rPr lang="en-US" sz="2400" dirty="0"/>
              <a:t>S. Boutros (Cisco), K. Patel (Cisco), S. Salam (Cisco</a:t>
            </a:r>
            <a:r>
              <a:rPr lang="en-US" sz="2400" dirty="0" smtClean="0"/>
              <a:t>), </a:t>
            </a:r>
            <a:r>
              <a:rPr lang="en-US" sz="2400" dirty="0"/>
              <a:t>D. </a:t>
            </a:r>
            <a:r>
              <a:rPr lang="en-US" sz="2400" dirty="0" err="1" smtClean="0"/>
              <a:t>Rao</a:t>
            </a:r>
            <a:r>
              <a:rPr lang="en-US" sz="2400" dirty="0" smtClean="0"/>
              <a:t> (Cisco), L. Yong (Huawei)</a:t>
            </a:r>
            <a:endParaRPr lang="en-US" sz="2400" dirty="0" smtClean="0"/>
          </a:p>
          <a:p>
            <a:pPr marL="457200" indent="-457200">
              <a:lnSpc>
                <a:spcPct val="70000"/>
              </a:lnSpc>
              <a:buAutoNum type="alphaUcPeriod"/>
            </a:pPr>
            <a:endParaRPr lang="en-US" sz="2400" dirty="0"/>
          </a:p>
          <a:p>
            <a:pPr>
              <a:lnSpc>
                <a:spcPct val="70000"/>
              </a:lnSpc>
            </a:pPr>
            <a:r>
              <a:rPr lang="en-US" sz="2400" dirty="0" smtClean="0"/>
              <a:t>IETF </a:t>
            </a:r>
            <a:r>
              <a:rPr lang="en-US" sz="2400" dirty="0" smtClean="0"/>
              <a:t>86, March 2013</a:t>
            </a: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Florida</a:t>
            </a: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draft-sajassi-l2vpn-evpn-overlay-00 in IETF 85</a:t>
            </a:r>
          </a:p>
          <a:p>
            <a:r>
              <a:rPr lang="en-US" dirty="0" smtClean="0"/>
              <a:t>Merged with draft-drake-nvo3-evpn-control-plane-00</a:t>
            </a:r>
          </a:p>
          <a:p>
            <a:r>
              <a:rPr lang="en-US" dirty="0" smtClean="0"/>
              <a:t>Resultant draft was published in December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raft-sajassi-drake-l2vpn-evpn-overlay-00</a:t>
            </a:r>
            <a:endParaRPr lang="en-US" dirty="0"/>
          </a:p>
          <a:p>
            <a:r>
              <a:rPr lang="en-US" dirty="0" smtClean="0"/>
              <a:t>Changed the name to adhere to the naming convention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raft-sd-l2vpn-evpn-overlay-01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14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merged draft covers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Ethernet over MPLS (MPLS &amp; MPLS over IP)</a:t>
            </a:r>
          </a:p>
          <a:p>
            <a:r>
              <a:rPr lang="en-US" dirty="0" smtClean="0"/>
              <a:t>Ethernet over IP (VXLAN &amp; NVGRE)</a:t>
            </a:r>
          </a:p>
          <a:p>
            <a:r>
              <a:rPr lang="en-US" dirty="0" smtClean="0"/>
              <a:t>Multi-homing capability native to IP</a:t>
            </a:r>
          </a:p>
          <a:p>
            <a:r>
              <a:rPr lang="en-US" dirty="0" smtClean="0"/>
              <a:t>Functionality needed for NVE residing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TOR</a:t>
            </a:r>
          </a:p>
          <a:p>
            <a:pPr lvl="1"/>
            <a:r>
              <a:rPr lang="en-US" dirty="0" smtClean="0"/>
              <a:t>In Hypervisor</a:t>
            </a:r>
          </a:p>
        </p:txBody>
      </p:sp>
    </p:spTree>
    <p:extLst>
      <p:ext uri="{BB962C8B-B14F-4D97-AF65-F5344CB8AC3E}">
        <p14:creationId xmlns:p14="http://schemas.microsoft.com/office/powerpoint/2010/main" val="393336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since initial merge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a new section to further clarify the need for global versus local VNI scope</a:t>
            </a:r>
          </a:p>
          <a:p>
            <a:r>
              <a:rPr lang="en-US" dirty="0" smtClean="0"/>
              <a:t>Added a new section for VNI to EVI mapping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90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VNI Scenario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00" y="2590800"/>
            <a:ext cx="75819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9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VNI Scenario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819400"/>
            <a:ext cx="7035800" cy="2908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300" y="2514600"/>
            <a:ext cx="20193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73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VNI to EVI Mapping:</a:t>
            </a:r>
            <a:br>
              <a:rPr lang="en-US" dirty="0" smtClean="0"/>
            </a:br>
            <a:r>
              <a:rPr lang="en-US" dirty="0" smtClean="0"/>
              <a:t>Single VNI per EVI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single VNI of a given tenant is mapped to an EVI</a:t>
            </a:r>
          </a:p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RT constrain can be applied on a per VNI basis to distribute routes to VTEPs interested in a particular VNI</a:t>
            </a:r>
            <a:endParaRPr lang="en-US" dirty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Additional over head in provisioning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860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VNIs per EVI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VNIs of a given tenant can be mapped to a single EVI</a:t>
            </a:r>
          </a:p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No provisioning on a per VNI basis</a:t>
            </a:r>
            <a:endParaRPr lang="en-US" dirty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Route are distributed to all VTEPs participating in one or more VNI for that tenant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121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Solicit more input from 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699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9FA0A4"/>
      </a:lt2>
      <a:accent1>
        <a:srgbClr val="0047B6"/>
      </a:accent1>
      <a:accent2>
        <a:srgbClr val="93173B"/>
      </a:accent2>
      <a:accent3>
        <a:srgbClr val="FFFFFF"/>
      </a:accent3>
      <a:accent4>
        <a:srgbClr val="000000"/>
      </a:accent4>
      <a:accent5>
        <a:srgbClr val="AAB1D7"/>
      </a:accent5>
      <a:accent6>
        <a:srgbClr val="851435"/>
      </a:accent6>
      <a:hlink>
        <a:srgbClr val="F1AB00"/>
      </a:hlink>
      <a:folHlink>
        <a:srgbClr val="6A1A7A"/>
      </a:folHlink>
    </a:clrScheme>
    <a:fontScheme name="Default Design">
      <a:majorFont>
        <a:latin typeface="Franklin Gothic Heavy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9016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2460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6A1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11012</TotalTime>
  <Words>335</Words>
  <Application>Microsoft Macintosh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 draft-sd-l2vpn-evpn-overlay-01.txt</vt:lpstr>
      <vt:lpstr>History</vt:lpstr>
      <vt:lpstr>The merged draft covers</vt:lpstr>
      <vt:lpstr>Changes since initial merge</vt:lpstr>
      <vt:lpstr>Global VNI Scenario</vt:lpstr>
      <vt:lpstr>Local VNI Scenario</vt:lpstr>
      <vt:lpstr>VNI to EVI Mapping: Single VNI per EVI</vt:lpstr>
      <vt:lpstr>Multiple VNIs per EVI</vt:lpstr>
      <vt:lpstr>Next Step</vt:lpstr>
    </vt:vector>
  </TitlesOfParts>
  <Company>Juniper Networks Presentation Template-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Juniper Networks Presentation Template-US</dc:title>
  <dc:creator>Juniper Networks</dc:creator>
  <cp:keywords>Juniper Networks Presentation Template US America</cp:keywords>
  <cp:lastModifiedBy>ALI SAJASSI</cp:lastModifiedBy>
  <cp:revision>879</cp:revision>
  <dcterms:created xsi:type="dcterms:W3CDTF">2012-05-15T16:55:54Z</dcterms:created>
  <dcterms:modified xsi:type="dcterms:W3CDTF">2013-03-12T13:48:51Z</dcterms:modified>
</cp:coreProperties>
</file>