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72" r:id="rId3"/>
    <p:sldId id="380" r:id="rId4"/>
    <p:sldId id="383" r:id="rId5"/>
    <p:sldId id="382" r:id="rId6"/>
    <p:sldId id="384" r:id="rId7"/>
    <p:sldId id="385" r:id="rId8"/>
    <p:sldId id="386" r:id="rId9"/>
    <p:sldId id="387" r:id="rId10"/>
    <p:sldId id="379" r:id="rId11"/>
    <p:sldId id="388" r:id="rId12"/>
  </p:sldIdLst>
  <p:sldSz cx="9144000" cy="6858000" type="screen4x3"/>
  <p:notesSz cx="7035800" cy="9334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6" autoAdjust="0"/>
    <p:restoredTop sz="97917" autoAdjust="0"/>
  </p:normalViewPr>
  <p:slideViewPr>
    <p:cSldViewPr>
      <p:cViewPr varScale="1">
        <p:scale>
          <a:sx n="121" d="100"/>
          <a:sy n="121" d="100"/>
        </p:scale>
        <p:origin x="-1376" y="-104"/>
      </p:cViewPr>
      <p:guideLst>
        <p:guide orient="horz" pos="960"/>
        <p:guide orient="horz" pos="816"/>
        <p:guide orient="horz" pos="432"/>
        <p:guide pos="2880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0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67250" cy="3500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33888"/>
            <a:ext cx="56292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defTabSz="935038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866188"/>
            <a:ext cx="30495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43" tIns="46772" rIns="93543" bIns="46772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 b="0">
                <a:latin typeface="Arial" charset="0"/>
              </a:defRPr>
            </a:lvl1pPr>
          </a:lstStyle>
          <a:p>
            <a:fld id="{42744A5E-373C-45E9-94B7-16B3162FAB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76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4572000" cy="1905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49530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6578600"/>
            <a:ext cx="808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tabLst>
                <a:tab pos="5029200" algn="l"/>
                <a:tab pos="7315200" algn="ct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924800" y="6572250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7D2DD37B-4EBE-4042-AA53-3B5AE211799B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3038" y="595313"/>
            <a:ext cx="2071687" cy="5348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95313"/>
            <a:ext cx="6065838" cy="5348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9925" y="595313"/>
            <a:ext cx="7924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934325" y="6662738"/>
            <a:ext cx="1219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C9DF713E-9758-4902-8BB9-5B08B166DC67}" type="slidenum">
              <a:rPr lang="en-US" sz="1000" b="0">
                <a:solidFill>
                  <a:schemeClr val="bg1"/>
                </a:solidFill>
              </a:rPr>
              <a:pPr algn="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662738"/>
            <a:ext cx="88439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tabLst>
                <a:tab pos="6286500" algn="l"/>
                <a:tab pos="8631238" algn="r"/>
              </a:tabLst>
            </a:pPr>
            <a:r>
              <a:rPr lang="de-DE" sz="800" b="0">
                <a:solidFill>
                  <a:schemeClr val="bg1"/>
                </a:solidFill>
              </a:rPr>
              <a:t>Copyright © 2004 Juniper Networks, Inc. 	Proprietary and Confidential	www.juniper.net </a:t>
            </a:r>
            <a:endParaRPr lang="en-US" sz="800" b="0">
              <a:solidFill>
                <a:schemeClr val="bg1"/>
              </a:solidFill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9938" y="1489075"/>
            <a:ext cx="7634287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2pPr>
      <a:lvl3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3pPr>
      <a:lvl4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4pPr>
      <a:lvl5pPr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5pPr>
      <a:lvl6pPr marL="4572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6pPr>
      <a:lvl7pPr marL="9144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7pPr>
      <a:lvl8pPr marL="13716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8pPr>
      <a:lvl9pPr marL="1828800" algn="l" rtl="0" fontAlgn="base">
        <a:lnSpc>
          <a:spcPct val="80000"/>
        </a:lnSpc>
        <a:spcBef>
          <a:spcPts val="1200"/>
        </a:spcBef>
        <a:spcAft>
          <a:spcPts val="300"/>
        </a:spcAft>
        <a:defRPr sz="3600">
          <a:solidFill>
            <a:schemeClr val="tx2"/>
          </a:solidFill>
          <a:latin typeface="Franklin Gothic Heavy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ts val="1200"/>
        </a:spcBef>
        <a:spcAft>
          <a:spcPts val="30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ts val="1200"/>
        </a:spcBef>
        <a:spcAft>
          <a:spcPts val="3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28600" y="1447800"/>
            <a:ext cx="8763000" cy="762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draft-sajassi-l2vpn-evpn</a:t>
            </a:r>
            <a:r>
              <a:rPr lang="en-US" dirty="0" smtClean="0"/>
              <a:t>-inter-subnet-switching-</a:t>
            </a:r>
            <a:r>
              <a:rPr lang="en-US" dirty="0" smtClean="0"/>
              <a:t>01.txt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172200" cy="30480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400" dirty="0" smtClean="0"/>
              <a:t>A. </a:t>
            </a:r>
            <a:r>
              <a:rPr lang="en-US" sz="2400" dirty="0" err="1" smtClean="0"/>
              <a:t>Sajassi</a:t>
            </a:r>
            <a:r>
              <a:rPr lang="en-US" sz="2400" dirty="0" smtClean="0"/>
              <a:t> </a:t>
            </a:r>
            <a:r>
              <a:rPr lang="en-US" sz="2400" dirty="0"/>
              <a:t>(Cisco</a:t>
            </a:r>
            <a:r>
              <a:rPr lang="en-US" sz="2400" dirty="0" smtClean="0"/>
              <a:t>), </a:t>
            </a:r>
            <a:r>
              <a:rPr lang="en-US" sz="2400" dirty="0"/>
              <a:t>S. Salam (Cisco), </a:t>
            </a:r>
            <a:r>
              <a:rPr lang="en-US" sz="2400" dirty="0" smtClean="0"/>
              <a:t>Y</a:t>
            </a:r>
            <a:r>
              <a:rPr lang="en-US" sz="2400" dirty="0" smtClean="0"/>
              <a:t>. </a:t>
            </a:r>
            <a:r>
              <a:rPr lang="en-US" sz="2400" dirty="0" err="1" smtClean="0"/>
              <a:t>Rekhter</a:t>
            </a:r>
            <a:r>
              <a:rPr lang="en-US" sz="2400" dirty="0" smtClean="0"/>
              <a:t> (Juniper</a:t>
            </a:r>
            <a:r>
              <a:rPr lang="en-US" sz="2400" dirty="0"/>
              <a:t>), John Drake (Juniper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marL="457200" indent="-457200">
              <a:lnSpc>
                <a:spcPct val="70000"/>
              </a:lnSpc>
              <a:buAutoNum type="alphaUcPeriod"/>
            </a:pPr>
            <a:endParaRPr lang="en-US" sz="2400" dirty="0"/>
          </a:p>
          <a:p>
            <a:pPr>
              <a:lnSpc>
                <a:spcPct val="70000"/>
              </a:lnSpc>
            </a:pPr>
            <a:r>
              <a:rPr lang="en-US" sz="2400" dirty="0" smtClean="0"/>
              <a:t>IETF </a:t>
            </a:r>
            <a:r>
              <a:rPr lang="en-US" sz="2400" dirty="0" smtClean="0"/>
              <a:t>86, March 2013</a:t>
            </a: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/>
              <a:t>Florida</a:t>
            </a: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  <a:p>
            <a:pPr>
              <a:lnSpc>
                <a:spcPct val="7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E-VPN based IRB Solution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Optimal forwarding for intra-subnet (L2) traffic</a:t>
            </a:r>
          </a:p>
          <a:p>
            <a:r>
              <a:rPr lang="en-US" dirty="0" smtClean="0"/>
              <a:t>Optimal forwarding for inter-subnet (L3) traffic</a:t>
            </a:r>
          </a:p>
          <a:p>
            <a:r>
              <a:rPr lang="en-US" dirty="0" smtClean="0"/>
              <a:t>Support for both ingress replication as well as P2MP tunnels for multicast traffic</a:t>
            </a:r>
          </a:p>
          <a:p>
            <a:r>
              <a:rPr lang="en-US" dirty="0" smtClean="0"/>
              <a:t>Support for multi-homing with active/active redundancy and per-flow load balancing</a:t>
            </a:r>
          </a:p>
          <a:p>
            <a:r>
              <a:rPr lang="en-US" dirty="0" smtClean="0"/>
              <a:t>Support for network-based as well as host-based overlay models</a:t>
            </a:r>
          </a:p>
          <a:p>
            <a:r>
              <a:rPr lang="en-US" dirty="0" smtClean="0"/>
              <a:t>Support for consistent policy-based forwarding for both L2 and L3 traffic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70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Solicit comments from 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10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This draft describes how E-VPN can be used as part of an IRB solution to </a:t>
            </a:r>
            <a:r>
              <a:rPr lang="en-US" dirty="0" smtClean="0"/>
              <a:t>perform both intra-subnet as well as inter-subnet switching</a:t>
            </a:r>
          </a:p>
          <a:p>
            <a:r>
              <a:rPr lang="en-US" dirty="0" smtClean="0"/>
              <a:t>The solution provides </a:t>
            </a:r>
            <a:r>
              <a:rPr lang="en-US" dirty="0"/>
              <a:t>optimum unicast and multicast forwarding </a:t>
            </a:r>
            <a:r>
              <a:rPr lang="en-US" dirty="0" smtClean="0"/>
              <a:t>both </a:t>
            </a:r>
            <a:r>
              <a:rPr lang="en-US" dirty="0"/>
              <a:t>within a DC as well as between DCs (East-West traffic)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2066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E-VPN PE </a:t>
            </a:r>
            <a:r>
              <a:rPr lang="en-US" dirty="0" smtClean="0"/>
              <a:t>Model for IRB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57517"/>
            <a:ext cx="6705600" cy="540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22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Diagram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707508"/>
            <a:ext cx="5625217" cy="484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73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Connecting </a:t>
            </a:r>
            <a:r>
              <a:rPr lang="en-US" dirty="0"/>
              <a:t>E-VPN sites within a DC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Connecting </a:t>
            </a:r>
            <a:r>
              <a:rPr lang="en-US" dirty="0"/>
              <a:t>E-VPN sites in different DCs without route aggregation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Connecting </a:t>
            </a:r>
            <a:r>
              <a:rPr lang="en-US" dirty="0"/>
              <a:t>E-VPN sites in different DCs with route aggregation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Connecting </a:t>
            </a:r>
            <a:r>
              <a:rPr lang="en-US" dirty="0"/>
              <a:t>IP-VPN sites and E-VPN sites with route aggregation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Connecting </a:t>
            </a:r>
            <a:r>
              <a:rPr lang="en-US" dirty="0"/>
              <a:t>IP-VPN sites and E-VPN sites without route aggregation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806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Scenario-1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667000"/>
            <a:ext cx="5994400" cy="2603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1828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Inter-Subnet Forwarding Among E-VPN NVEs within a DC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Scenario-2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2705100"/>
            <a:ext cx="7696200" cy="2552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5400" y="1828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Inter-Subnet Forwarding Among E-VPN NVEs in Different DCs</a:t>
            </a:r>
          </a:p>
          <a:p>
            <a:r>
              <a:rPr lang="en-US" b="0" dirty="0"/>
              <a:t>without Route Aggregation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966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Scenario-3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00" y="2997200"/>
            <a:ext cx="6832600" cy="863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0"/>
            <a:ext cx="7493000" cy="157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19050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Inter-Subnet Forwarding Among E-VPN NVEs in Different DCs</a:t>
            </a:r>
          </a:p>
          <a:p>
            <a:r>
              <a:rPr lang="en-US" b="0" dirty="0"/>
              <a:t>with Route Aggregation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29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Scenario-4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600" y="2857500"/>
            <a:ext cx="7658100" cy="24003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5400" y="18288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Inter-Subnet Forwarding Among IP-VPN Sites and E-VPN NVEs</a:t>
            </a:r>
          </a:p>
          <a:p>
            <a:r>
              <a:rPr lang="en-US" b="0" dirty="0"/>
              <a:t>with Route Aggregation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913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9FA0A4"/>
      </a:lt2>
      <a:accent1>
        <a:srgbClr val="0047B6"/>
      </a:accent1>
      <a:accent2>
        <a:srgbClr val="93173B"/>
      </a:accent2>
      <a:accent3>
        <a:srgbClr val="FFFFFF"/>
      </a:accent3>
      <a:accent4>
        <a:srgbClr val="000000"/>
      </a:accent4>
      <a:accent5>
        <a:srgbClr val="AAB1D7"/>
      </a:accent5>
      <a:accent6>
        <a:srgbClr val="851435"/>
      </a:accent6>
      <a:hlink>
        <a:srgbClr val="F1AB00"/>
      </a:hlink>
      <a:folHlink>
        <a:srgbClr val="6A1A7A"/>
      </a:folHlink>
    </a:clrScheme>
    <a:fontScheme name="Default Design">
      <a:majorFont>
        <a:latin typeface="Franklin Gothic Heavy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9016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2460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9FA0A4"/>
        </a:lt2>
        <a:accent1>
          <a:srgbClr val="0047B6"/>
        </a:accent1>
        <a:accent2>
          <a:srgbClr val="93173B"/>
        </a:accent2>
        <a:accent3>
          <a:srgbClr val="FFFFFF"/>
        </a:accent3>
        <a:accent4>
          <a:srgbClr val="000000"/>
        </a:accent4>
        <a:accent5>
          <a:srgbClr val="AAB1D7"/>
        </a:accent5>
        <a:accent6>
          <a:srgbClr val="851435"/>
        </a:accent6>
        <a:hlink>
          <a:srgbClr val="F1AB00"/>
        </a:hlink>
        <a:folHlink>
          <a:srgbClr val="6A1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11082</TotalTime>
  <Words>312</Words>
  <Application>Microsoft Macintosh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 draft-sajassi-l2vpn-evpn-inter-subnet-switching-01.txt</vt:lpstr>
      <vt:lpstr>Objectives</vt:lpstr>
      <vt:lpstr>E-VPN PE Model for IRB</vt:lpstr>
      <vt:lpstr>Reference Diagram</vt:lpstr>
      <vt:lpstr>Scenarios of Interest</vt:lpstr>
      <vt:lpstr>Scenario-1</vt:lpstr>
      <vt:lpstr>Scenario-2</vt:lpstr>
      <vt:lpstr>Scenario-3</vt:lpstr>
      <vt:lpstr>Scenario-4</vt:lpstr>
      <vt:lpstr>E-VPN based IRB Solution provides</vt:lpstr>
      <vt:lpstr>Next Steps</vt:lpstr>
    </vt:vector>
  </TitlesOfParts>
  <Company>Juniper Networks Presentation Template-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Juniper Networks Presentation Template-US</dc:title>
  <dc:creator>Juniper Networks</dc:creator>
  <cp:keywords>Juniper Networks Presentation Template US America</cp:keywords>
  <cp:lastModifiedBy>ALI SAJASSI</cp:lastModifiedBy>
  <cp:revision>885</cp:revision>
  <dcterms:created xsi:type="dcterms:W3CDTF">2012-05-15T16:55:54Z</dcterms:created>
  <dcterms:modified xsi:type="dcterms:W3CDTF">2013-03-12T06:27:19Z</dcterms:modified>
</cp:coreProperties>
</file>