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565" r:id="rId3"/>
    <p:sldId id="558" r:id="rId4"/>
    <p:sldId id="560" r:id="rId5"/>
    <p:sldId id="559" r:id="rId6"/>
    <p:sldId id="561" r:id="rId7"/>
    <p:sldId id="563" r:id="rId8"/>
    <p:sldId id="564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A2A"/>
    <a:srgbClr val="FFFF00"/>
    <a:srgbClr val="99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12" autoAdjust="0"/>
  </p:normalViewPr>
  <p:slideViewPr>
    <p:cSldViewPr snapToObjects="1">
      <p:cViewPr>
        <p:scale>
          <a:sx n="100" d="100"/>
          <a:sy n="100" d="100"/>
        </p:scale>
        <p:origin x="-832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4062ADC-7E0B-C64B-8006-999C87541AE0}" type="datetime1">
              <a:rPr lang="en-US"/>
              <a:pPr>
                <a:defRPr/>
              </a:pPr>
              <a:t>3/14/13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1BAB4E5-2ED5-474F-9CA5-EF0D5D6ED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02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 rot="16200000">
            <a:off x="3200400" y="-1570037"/>
            <a:ext cx="2743200" cy="9144000"/>
          </a:xfrm>
          <a:prstGeom prst="rect">
            <a:avLst/>
          </a:prstGeom>
          <a:solidFill>
            <a:srgbClr val="015F8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19250" y="6669088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prstTxWarp prst="textNoShape">
              <a:avLst/>
            </a:prstTxWarp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51275" y="6669088"/>
            <a:ext cx="650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672263"/>
            <a:ext cx="1354138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prstTxWarp prst="textNoShape">
              <a:avLst/>
            </a:prstTxWarp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University of the Future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>
              <a:defRPr/>
            </a:pPr>
            <a:fld id="{7D52A126-525C-D748-9E32-E955BC7B9256}" type="slidenum">
              <a:rPr lang="en-US" sz="1000" b="0">
                <a:solidFill>
                  <a:srgbClr val="D3D3D3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609600" y="525463"/>
            <a:ext cx="1447800" cy="769937"/>
            <a:chOff x="3272" y="1316"/>
            <a:chExt cx="1889" cy="1002"/>
          </a:xfrm>
        </p:grpSpPr>
        <p:sp>
          <p:nvSpPr>
            <p:cNvPr id="10" name="AutoShape 8"/>
            <p:cNvSpPr>
              <a:spLocks noChangeAspect="1" noChangeArrowheads="1" noTextEdit="1"/>
            </p:cNvSpPr>
            <p:nvPr/>
          </p:nvSpPr>
          <p:spPr bwMode="auto">
            <a:xfrm>
              <a:off x="3272" y="1316"/>
              <a:ext cx="1889" cy="1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802" y="1979"/>
              <a:ext cx="87" cy="326"/>
            </a:xfrm>
            <a:prstGeom prst="rect">
              <a:avLst/>
            </a:prstGeom>
            <a:solidFill>
              <a:srgbClr val="B21A1A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303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444" y="1971"/>
              <a:ext cx="249" cy="343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4" name="Freeform 12"/>
            <p:cNvSpPr>
              <a:spLocks noEditPoints="1"/>
            </p:cNvSpPr>
            <p:nvPr/>
          </p:nvSpPr>
          <p:spPr bwMode="auto">
            <a:xfrm>
              <a:off x="4643" y="1971"/>
              <a:ext cx="342" cy="343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3999" y="1971"/>
              <a:ext cx="224" cy="343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solidFill>
              <a:srgbClr val="B21A1A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3272" y="1587"/>
              <a:ext cx="81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500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721" y="1320"/>
              <a:ext cx="81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94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4171" y="1587"/>
              <a:ext cx="87" cy="167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4399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4625" y="1320"/>
              <a:ext cx="83" cy="51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4848" y="1473"/>
              <a:ext cx="81" cy="281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5074" y="1587"/>
              <a:ext cx="83" cy="167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solidFill>
              <a:srgbClr val="015F85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b="0"/>
            </a:p>
          </p:txBody>
        </p:sp>
      </p:grpSp>
      <p:pic>
        <p:nvPicPr>
          <p:cNvPr id="25" name="Picture 28" descr="evil-bunny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26025" y="1287463"/>
            <a:ext cx="41179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0599" name="Rectangle 23"/>
          <p:cNvSpPr>
            <a:spLocks noGrp="1" noChangeArrowheads="1"/>
          </p:cNvSpPr>
          <p:nvPr>
            <p:ph type="ctrTitle"/>
          </p:nvPr>
        </p:nvSpPr>
        <p:spPr bwMode="white">
          <a:xfrm>
            <a:off x="650875" y="2676525"/>
            <a:ext cx="3768725" cy="830263"/>
          </a:xfrm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80600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650875" y="4733925"/>
            <a:ext cx="48355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457200"/>
            <a:ext cx="2035175" cy="489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457200"/>
            <a:ext cx="5957887" cy="489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4572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5638" y="1781175"/>
            <a:ext cx="3894137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702175" y="1781175"/>
            <a:ext cx="3894138" cy="3571875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150" y="6669088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prstTxWarp prst="textNoShape">
              <a:avLst/>
            </a:prstTxWarp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© 2007 Cisco Systems, Inc. All rights reserved.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67175" y="6669088"/>
            <a:ext cx="650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93675" y="6672263"/>
            <a:ext cx="1498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prstTxWarp prst="textNoShape">
              <a:avLst/>
            </a:prstTxWarp>
            <a:spAutoFit/>
          </a:bodyPr>
          <a:lstStyle/>
          <a:p>
            <a:pPr defTabSz="814388" eaLnBrk="0" hangingPunct="0">
              <a:defRPr/>
            </a:pPr>
            <a:r>
              <a:rPr lang="en-US" sz="700" b="0">
                <a:solidFill>
                  <a:srgbClr val="D3D3D3"/>
                </a:solidFill>
              </a:rPr>
              <a:t>University of the Future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>
              <a:defRPr/>
            </a:pPr>
            <a:fld id="{98A69464-6F0D-474C-A955-F51D9B5B6AD8}" type="slidenum">
              <a:rPr lang="en-US" sz="1000" b="0">
                <a:solidFill>
                  <a:srgbClr val="D3D3D3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713" y="620713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763713" y="1981200"/>
            <a:ext cx="2971800" cy="4010025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7913" y="1981200"/>
            <a:ext cx="2971800" cy="4010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1773238" y="6067425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fld id="{CC2CEE2E-FD1B-DA4F-BB14-C63B2155D473}" type="datetime1">
              <a:rPr lang="en-US"/>
              <a:pPr>
                <a:defRPr/>
              </a:pPr>
              <a:t>3/14/13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781175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781175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457200"/>
            <a:ext cx="81454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279559" name="Rectangle 7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prstTxWarp prst="textNoShape">
              <a:avLst/>
            </a:prstTxWarp>
            <a:spAutoFit/>
          </a:bodyPr>
          <a:lstStyle/>
          <a:p>
            <a:pPr algn="r" defTabSz="814388" eaLnBrk="0" hangingPunct="0">
              <a:defRPr/>
            </a:pPr>
            <a:fld id="{D46C5C0F-3283-8340-B8D5-B32F1D6CC94B}" type="slidenum">
              <a:rPr lang="en-US" sz="1000" b="0">
                <a:solidFill>
                  <a:srgbClr val="D3D3D3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 b="0">
              <a:solidFill>
                <a:srgbClr val="D3D3D3"/>
              </a:solidFill>
            </a:endParaRPr>
          </a:p>
        </p:txBody>
      </p:sp>
      <p:sp>
        <p:nvSpPr>
          <p:cNvPr id="103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781175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3" r:id="rId13"/>
  </p:sldLayoutIdLst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charset="2"/>
        <a:buChar char="§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3568" y="2384971"/>
            <a:ext cx="7772400" cy="611981"/>
          </a:xfrm>
        </p:spPr>
        <p:txBody>
          <a:bodyPr/>
          <a:lstStyle/>
          <a:p>
            <a:pPr eaLnBrk="1" hangingPunct="1"/>
            <a:r>
              <a:rPr lang="en-US" cap="none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cap="none" dirty="0" smtClean="0">
                <a:ea typeface="ＭＳ Ｐゴシック" charset="-128"/>
                <a:cs typeface="ＭＳ Ｐゴシック" charset="-128"/>
              </a:rPr>
            </a:br>
            <a:r>
              <a:rPr lang="en-US" cap="none" dirty="0" smtClean="0">
                <a:ea typeface="ＭＳ Ｐゴシック" charset="-128"/>
                <a:cs typeface="ＭＳ Ｐゴシック" charset="-128"/>
              </a:rPr>
              <a:t>LISP </a:t>
            </a:r>
            <a:r>
              <a:rPr lang="en-US" cap="none" dirty="0" smtClean="0">
                <a:ea typeface="ＭＳ Ｐゴシック" charset="-128"/>
                <a:cs typeface="ＭＳ Ｐゴシック" charset="-128"/>
              </a:rPr>
              <a:t>Gap Analysis for NVO3</a:t>
            </a:r>
            <a:r>
              <a:rPr lang="en-US" cap="none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cap="none" dirty="0" smtClean="0">
                <a:ea typeface="ＭＳ Ｐゴシック" charset="-128"/>
                <a:cs typeface="ＭＳ Ｐゴシック" charset="-128"/>
              </a:rPr>
            </a:br>
            <a:r>
              <a:rPr lang="en-US" cap="none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cap="none" dirty="0" smtClean="0">
                <a:ea typeface="ＭＳ Ｐゴシック" charset="-128"/>
                <a:cs typeface="ＭＳ Ｐゴシック" charset="-128"/>
              </a:rPr>
            </a:br>
            <a:r>
              <a:rPr lang="en-US" sz="3200" cap="none" dirty="0" smtClean="0">
                <a:ea typeface="ＭＳ Ｐゴシック" charset="-128"/>
                <a:cs typeface="ＭＳ Ｐゴシック" charset="-128"/>
              </a:rPr>
              <a:t>&lt;</a:t>
            </a:r>
            <a:r>
              <a:rPr lang="en-US" sz="3200" cap="none" dirty="0" smtClean="0">
                <a:ea typeface="ＭＳ Ｐゴシック" charset="-128"/>
                <a:cs typeface="ＭＳ Ｐゴシック" charset="-128"/>
              </a:rPr>
              <a:t>draft-maino-nvo3-lisp-cp-</a:t>
            </a:r>
            <a:r>
              <a:rPr lang="en-US" sz="3200" cap="none" dirty="0" smtClean="0">
                <a:ea typeface="ＭＳ Ｐゴシック" charset="-128"/>
                <a:cs typeface="ＭＳ Ｐゴシック" charset="-128"/>
              </a:rPr>
              <a:t>02&gt;</a:t>
            </a:r>
            <a:endParaRPr lang="en-US" sz="3200" cap="none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body" idx="1"/>
          </p:nvPr>
        </p:nvSpPr>
        <p:spPr>
          <a:xfrm>
            <a:off x="722313" y="4748213"/>
            <a:ext cx="7772400" cy="1500187"/>
          </a:xfrm>
        </p:spPr>
        <p:txBody>
          <a:bodyPr anchor="t"/>
          <a:lstStyle/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F. Maino, V.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Ermagan</a:t>
            </a: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(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Cisco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)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D.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Farinacci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. Smith (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Insieme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Networks)</a:t>
            </a:r>
          </a:p>
          <a:p>
            <a:pPr eaLnBrk="1" hangingPunct="1"/>
            <a:r>
              <a:rPr lang="en-US" sz="1400" dirty="0" smtClean="0">
                <a:ea typeface="ＭＳ Ｐゴシック" charset="-128"/>
                <a:cs typeface="ＭＳ Ｐゴシック" charset="-128"/>
              </a:rPr>
              <a:t>March 2013</a:t>
            </a:r>
            <a:endParaRPr lang="en-US" sz="1400" dirty="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NVO3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4682" y="1768872"/>
            <a:ext cx="7940675" cy="2160240"/>
          </a:xfrm>
        </p:spPr>
        <p:txBody>
          <a:bodyPr/>
          <a:lstStyle/>
          <a:p>
            <a:r>
              <a:rPr lang="en-US" dirty="0" smtClean="0"/>
              <a:t>NVO3 problem statement, framework on last call</a:t>
            </a:r>
          </a:p>
          <a:p>
            <a:r>
              <a:rPr lang="en-US" dirty="0" smtClean="0"/>
              <a:t>Architectural document on the works</a:t>
            </a:r>
          </a:p>
          <a:p>
            <a:pPr lvl="1"/>
            <a:r>
              <a:rPr lang="en-US" dirty="0" smtClean="0"/>
              <a:t>Solution Categories: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WG is now looking for Gap </a:t>
            </a:r>
            <a:r>
              <a:rPr lang="en-US" dirty="0"/>
              <a:t>A</a:t>
            </a:r>
            <a:r>
              <a:rPr lang="en-US" dirty="0" smtClean="0"/>
              <a:t>nalysis</a:t>
            </a:r>
          </a:p>
          <a:p>
            <a:pPr lvl="1"/>
            <a:r>
              <a:rPr lang="en-US" dirty="0" smtClean="0"/>
              <a:t>GA documents addressed in NVO3 WG</a:t>
            </a:r>
          </a:p>
          <a:p>
            <a:pPr lvl="1"/>
            <a:r>
              <a:rPr lang="en-US" dirty="0" smtClean="0"/>
              <a:t>Solutions documents addressed in related WGs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288200"/>
              </p:ext>
            </p:extLst>
          </p:nvPr>
        </p:nvGraphicFramePr>
        <p:xfrm>
          <a:off x="1187624" y="2742504"/>
          <a:ext cx="616625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177"/>
                <a:gridCol w="1517087"/>
                <a:gridCol w="1986987"/>
                <a:gridCol w="1524000"/>
              </a:tblGrid>
              <a:tr h="326551"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Data Encapsulation (NVE)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IP-based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MPLS-based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Network Service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L2</a:t>
                      </a:r>
                      <a:r>
                        <a:rPr lang="en-US" baseline="0" dirty="0" smtClean="0"/>
                        <a:t> (Ethernet)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L3 (IP)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 rot="20126731">
            <a:off x="4137813" y="3487893"/>
            <a:ext cx="131553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12700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LISP</a:t>
            </a:r>
            <a:endParaRPr lang="en-US" sz="4000" dirty="0">
              <a:ln w="1270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6654073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LISP Control Plane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55638" y="1484784"/>
            <a:ext cx="7940675" cy="3571875"/>
          </a:xfrm>
        </p:spPr>
        <p:txBody>
          <a:bodyPr/>
          <a:lstStyle/>
          <a:p>
            <a:r>
              <a:rPr lang="en-US" dirty="0" smtClean="0"/>
              <a:t>Support multiple data path encapsulations: </a:t>
            </a:r>
          </a:p>
          <a:p>
            <a:pPr lvl="1"/>
            <a:r>
              <a:rPr lang="en-US" dirty="0" smtClean="0"/>
              <a:t>L3 LISP (draft-ietf-lisp)</a:t>
            </a:r>
          </a:p>
          <a:p>
            <a:pPr lvl="1"/>
            <a:r>
              <a:rPr lang="en-US" dirty="0" smtClean="0"/>
              <a:t>L2 LISP (draft-smith-lisp-layer2)</a:t>
            </a:r>
          </a:p>
          <a:p>
            <a:pPr lvl="1"/>
            <a:r>
              <a:rPr lang="en-US" dirty="0"/>
              <a:t>VXLAN </a:t>
            </a:r>
            <a:r>
              <a:rPr lang="en-US" dirty="0" smtClean="0"/>
              <a:t>(draft-</a:t>
            </a:r>
            <a:r>
              <a:rPr lang="en-US" dirty="0" err="1" smtClean="0"/>
              <a:t>mahalingam</a:t>
            </a:r>
            <a:r>
              <a:rPr lang="en-US" dirty="0"/>
              <a:t>-</a:t>
            </a:r>
            <a:r>
              <a:rPr lang="en-US" dirty="0" err="1"/>
              <a:t>dutt-dcops-</a:t>
            </a:r>
            <a:r>
              <a:rPr lang="en-US" dirty="0" err="1" smtClean="0"/>
              <a:t>vxlan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NVGRE </a:t>
            </a:r>
            <a:r>
              <a:rPr lang="en-US" dirty="0"/>
              <a:t>(draft-</a:t>
            </a:r>
            <a:r>
              <a:rPr lang="en-US" dirty="0" err="1"/>
              <a:t>sridharan</a:t>
            </a:r>
            <a:r>
              <a:rPr lang="en-US" dirty="0"/>
              <a:t>-virtualization-</a:t>
            </a:r>
            <a:r>
              <a:rPr lang="en-US" dirty="0" err="1" smtClean="0"/>
              <a:t>nvgre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Extensible via LISP Canonical Address Format (LCAF)</a:t>
            </a:r>
          </a:p>
          <a:p>
            <a:pPr lvl="1"/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-lisp-</a:t>
            </a:r>
            <a:r>
              <a:rPr lang="en-US" dirty="0" err="1" smtClean="0"/>
              <a:t>lcaf</a:t>
            </a:r>
            <a:endParaRPr lang="en-US" dirty="0" smtClean="0"/>
          </a:p>
          <a:p>
            <a:r>
              <a:rPr lang="en-US" dirty="0" smtClean="0"/>
              <a:t>Scalable and Modular Mapping System</a:t>
            </a:r>
          </a:p>
          <a:p>
            <a:pPr lvl="1"/>
            <a:r>
              <a:rPr lang="en-US" dirty="0" smtClean="0"/>
              <a:t>DDT (</a:t>
            </a:r>
            <a:r>
              <a:rPr lang="en-US" dirty="0" err="1" smtClean="0"/>
              <a:t>hyerarchical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ALT (BGP overlay)</a:t>
            </a:r>
          </a:p>
          <a:p>
            <a:pPr lvl="1"/>
            <a:r>
              <a:rPr lang="en-US" dirty="0" smtClean="0"/>
              <a:t>DHT</a:t>
            </a:r>
          </a:p>
          <a:p>
            <a:pPr lvl="1"/>
            <a:r>
              <a:rPr lang="en-US" dirty="0" smtClean="0"/>
              <a:t>Database, …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516216" y="2348880"/>
            <a:ext cx="2222778" cy="1080120"/>
            <a:chOff x="6516216" y="2348880"/>
            <a:chExt cx="2222778" cy="1080120"/>
          </a:xfrm>
        </p:grpSpPr>
        <p:sp>
          <p:nvSpPr>
            <p:cNvPr id="8" name="Right Brace 7"/>
            <p:cNvSpPr/>
            <p:nvPr/>
          </p:nvSpPr>
          <p:spPr>
            <a:xfrm>
              <a:off x="6516216" y="2348880"/>
              <a:ext cx="216024" cy="108012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732240" y="2668270"/>
              <a:ext cx="2006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L2 NVE Services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59932" y="1921798"/>
            <a:ext cx="2186774" cy="369332"/>
            <a:chOff x="3959932" y="1921798"/>
            <a:chExt cx="2186774" cy="369332"/>
          </a:xfrm>
        </p:grpSpPr>
        <p:sp>
          <p:nvSpPr>
            <p:cNvPr id="11" name="Right Brace 10"/>
            <p:cNvSpPr/>
            <p:nvPr/>
          </p:nvSpPr>
          <p:spPr>
            <a:xfrm>
              <a:off x="3959932" y="1931090"/>
              <a:ext cx="216024" cy="36004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39952" y="1921798"/>
              <a:ext cx="2006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L3 NVE Services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76130042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Reduced use of Multicast</a:t>
            </a:r>
          </a:p>
          <a:p>
            <a:pPr lvl="1"/>
            <a:r>
              <a:rPr lang="en-US" dirty="0" smtClean="0"/>
              <a:t>Replace “flood-and-learn” with unicast mapping system lookup</a:t>
            </a:r>
          </a:p>
          <a:p>
            <a:pPr lvl="1"/>
            <a:r>
              <a:rPr lang="en-US" dirty="0" smtClean="0"/>
              <a:t>Contained ARP broadcast domain</a:t>
            </a:r>
          </a:p>
          <a:p>
            <a:pPr lvl="1"/>
            <a:r>
              <a:rPr lang="en-US" dirty="0" smtClean="0"/>
              <a:t>Underlay multicast not needed for unicast overlay services </a:t>
            </a:r>
          </a:p>
          <a:p>
            <a:r>
              <a:rPr lang="en-US" dirty="0" smtClean="0"/>
              <a:t>Support multi homing</a:t>
            </a:r>
          </a:p>
          <a:p>
            <a:r>
              <a:rPr lang="en-US" dirty="0" smtClean="0"/>
              <a:t>Support fast mobility</a:t>
            </a:r>
          </a:p>
          <a:p>
            <a:r>
              <a:rPr lang="en-US" dirty="0" smtClean="0"/>
              <a:t>Support L2/L3 NVE services</a:t>
            </a:r>
          </a:p>
          <a:p>
            <a:r>
              <a:rPr lang="en-US" dirty="0" smtClean="0"/>
              <a:t>Address Family independent (IPv4/IPv6)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376865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271405"/>
              </p:ext>
            </p:extLst>
          </p:nvPr>
        </p:nvGraphicFramePr>
        <p:xfrm>
          <a:off x="655638" y="1340768"/>
          <a:ext cx="7940676" cy="1656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338"/>
                <a:gridCol w="39703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NVO3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NVE </a:t>
                      </a:r>
                      <a:r>
                        <a:rPr lang="en-US" baseline="0" dirty="0" smtClean="0"/>
                        <a:t>(Network Virtualization Edge)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xTR</a:t>
                      </a:r>
                      <a:r>
                        <a:rPr lang="en-US" dirty="0" smtClean="0"/>
                        <a:t> (Tunnel Router)</a:t>
                      </a:r>
                    </a:p>
                    <a:p>
                      <a:pPr lvl="1"/>
                      <a:r>
                        <a:rPr lang="en-US" dirty="0" smtClean="0"/>
                        <a:t>Ingress Tunnel</a:t>
                      </a:r>
                      <a:r>
                        <a:rPr lang="en-US" baseline="0" dirty="0" smtClean="0"/>
                        <a:t> Router (ITR)</a:t>
                      </a:r>
                    </a:p>
                    <a:p>
                      <a:pPr lvl="1"/>
                      <a:r>
                        <a:rPr lang="en-US" baseline="0" dirty="0" smtClean="0"/>
                        <a:t>Egress Tunnel Router (ETR)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VNID (Virtual Network 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IID (Instance ID)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Screen shot 2012-09-18 at 4.55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963187"/>
            <a:ext cx="6906344" cy="388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861295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8"/>
          <p:cNvGrpSpPr/>
          <p:nvPr/>
        </p:nvGrpSpPr>
        <p:grpSpPr>
          <a:xfrm>
            <a:off x="6372200" y="168378"/>
            <a:ext cx="2755860" cy="1532430"/>
            <a:chOff x="457201" y="1979031"/>
            <a:chExt cx="2108512" cy="1172464"/>
          </a:xfrm>
        </p:grpSpPr>
        <p:sp>
          <p:nvSpPr>
            <p:cNvPr id="5" name="Cloud 4"/>
            <p:cNvSpPr>
              <a:spLocks noChangeAspect="1"/>
            </p:cNvSpPr>
            <p:nvPr/>
          </p:nvSpPr>
          <p:spPr bwMode="auto">
            <a:xfrm>
              <a:off x="457201" y="2118446"/>
              <a:ext cx="1828800" cy="726529"/>
            </a:xfrm>
            <a:prstGeom prst="clou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pic>
          <p:nvPicPr>
            <p:cNvPr id="6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4318" y="25886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779329" y="2183506"/>
              <a:ext cx="786384" cy="4474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FF"/>
                  </a:solidFill>
                </a:rPr>
                <a:t>Mapping System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pic>
          <p:nvPicPr>
            <p:cNvPr id="8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2818" y="26394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01518" y="19790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" name="Cloud 32"/>
          <p:cNvSpPr>
            <a:spLocks/>
          </p:cNvSpPr>
          <p:nvPr/>
        </p:nvSpPr>
        <p:spPr bwMode="auto">
          <a:xfrm>
            <a:off x="181136" y="3574438"/>
            <a:ext cx="3407296" cy="1651234"/>
          </a:xfrm>
          <a:prstGeom prst="cloud">
            <a:avLst/>
          </a:prstGeom>
          <a:solidFill>
            <a:srgbClr val="71FFB1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t">
            <a:prstTxWarp prst="textNoShape">
              <a:avLst/>
            </a:prstTxWarp>
            <a:spAutoFit/>
          </a:bodyPr>
          <a:lstStyle/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34" name="Cloud 33"/>
          <p:cNvSpPr>
            <a:spLocks/>
          </p:cNvSpPr>
          <p:nvPr/>
        </p:nvSpPr>
        <p:spPr bwMode="auto">
          <a:xfrm>
            <a:off x="4693096" y="3568942"/>
            <a:ext cx="3407296" cy="1651234"/>
          </a:xfrm>
          <a:prstGeom prst="cloud">
            <a:avLst/>
          </a:prstGeom>
          <a:solidFill>
            <a:srgbClr val="71FFB1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ctr">
            <a:prstTxWarp prst="textNoShape">
              <a:avLst/>
            </a:prstTxWarp>
            <a:spAutoFit/>
          </a:bodyPr>
          <a:lstStyle/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148272" y="3022589"/>
            <a:ext cx="576064" cy="432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5604656" y="2878572"/>
            <a:ext cx="605514" cy="61137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5820680" y="2878572"/>
            <a:ext cx="605514" cy="6425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7384"/>
            <a:ext cx="8145462" cy="838200"/>
          </a:xfrm>
        </p:spPr>
        <p:txBody>
          <a:bodyPr/>
          <a:lstStyle/>
          <a:p>
            <a:r>
              <a:rPr lang="en-US" dirty="0" smtClean="0"/>
              <a:t>No Flood-and-Learn</a:t>
            </a:r>
            <a:endParaRPr lang="en-US" dirty="0"/>
          </a:p>
        </p:txBody>
      </p:sp>
      <p:sp>
        <p:nvSpPr>
          <p:cNvPr id="10" name="Cloud 9"/>
          <p:cNvSpPr>
            <a:spLocks noChangeAspect="1"/>
          </p:cNvSpPr>
          <p:nvPr/>
        </p:nvSpPr>
        <p:spPr bwMode="auto">
          <a:xfrm>
            <a:off x="2364296" y="1988840"/>
            <a:ext cx="3845874" cy="1271740"/>
          </a:xfrm>
          <a:prstGeom prst="cloud">
            <a:avLst/>
          </a:prstGeom>
          <a:solidFill>
            <a:schemeClr val="tx1">
              <a:lumMod val="40000"/>
              <a:lumOff val="60000"/>
              <a:alpha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ctr">
            <a:prstTxWarp prst="textNoShape">
              <a:avLst/>
            </a:prstTxWarp>
            <a:spAutoFit/>
          </a:bodyPr>
          <a:lstStyle/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r>
              <a:rPr lang="en-US" dirty="0" smtClean="0"/>
              <a:t>L3 Underlay</a:t>
            </a:r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pic>
        <p:nvPicPr>
          <p:cNvPr id="11" name="Picture 28" descr="\\MV-FS\Projects\Cisco\References\Brand Assets\Kubrick Icons\Device Icons\Device_nexus5000_3034_default_256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385266" y="3115601"/>
            <a:ext cx="1958059" cy="1033591"/>
          </a:xfrm>
          <a:prstGeom prst="rect">
            <a:avLst/>
          </a:prstGeom>
          <a:noFill/>
        </p:spPr>
      </p:pic>
      <p:pic>
        <p:nvPicPr>
          <p:cNvPr id="12" name="Picture 28" descr="\\MV-FS\Projects\Cisco\References\Brand Assets\Kubrick Icons\Device Icons\Device_nexus5000_3034_default_256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417714" y="3069117"/>
            <a:ext cx="1958059" cy="1033591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3131840" y="3284984"/>
            <a:ext cx="690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xTR</a:t>
            </a:r>
            <a:r>
              <a:rPr lang="en-US" sz="1400" dirty="0" smtClean="0"/>
              <a:t> A </a:t>
            </a:r>
          </a:p>
          <a:p>
            <a:r>
              <a:rPr lang="en-US" sz="1400" dirty="0" smtClean="0"/>
              <a:t>(NVE)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4932040" y="3284984"/>
            <a:ext cx="703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xTR</a:t>
            </a:r>
            <a:r>
              <a:rPr lang="en-US" sz="1400" dirty="0" smtClean="0"/>
              <a:t> B </a:t>
            </a:r>
          </a:p>
          <a:p>
            <a:r>
              <a:rPr lang="en-US" sz="1400" dirty="0" smtClean="0"/>
              <a:t>(NVE)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044587" y="3022589"/>
            <a:ext cx="11906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RLOC=IP_A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49834" y="2760979"/>
            <a:ext cx="1282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RLOCs =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IP_B1, IP_B2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51" name="Picture 19" descr="N1KV-VEM-Sout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4551" y="4988651"/>
            <a:ext cx="973232" cy="64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19" descr="N1KV-VEM-Sout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39578" y="4968703"/>
            <a:ext cx="973232" cy="64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8" name="Group 77"/>
          <p:cNvGrpSpPr/>
          <p:nvPr/>
        </p:nvGrpSpPr>
        <p:grpSpPr>
          <a:xfrm>
            <a:off x="-11968" y="5380931"/>
            <a:ext cx="1536899" cy="1151411"/>
            <a:chOff x="35496" y="5225342"/>
            <a:chExt cx="1536899" cy="1151411"/>
          </a:xfrm>
        </p:grpSpPr>
        <p:grpSp>
          <p:nvGrpSpPr>
            <p:cNvPr id="43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44" name="Rounded Rectangle 43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45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49" name="Rounded Rectangle 48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46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47" name="Rounded Rectangle 46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77" name="TextBox 76"/>
            <p:cNvSpPr txBox="1"/>
            <p:nvPr/>
          </p:nvSpPr>
          <p:spPr>
            <a:xfrm>
              <a:off x="35496" y="6115143"/>
              <a:ext cx="153689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8000"/>
                  </a:solidFill>
                </a:rPr>
                <a:t>EID=&lt;IID1, MAC_W&gt;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464323" y="5373216"/>
            <a:ext cx="1497845" cy="1151411"/>
            <a:chOff x="35496" y="5225342"/>
            <a:chExt cx="1497845" cy="1151411"/>
          </a:xfrm>
        </p:grpSpPr>
        <p:grpSp>
          <p:nvGrpSpPr>
            <p:cNvPr id="8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82" name="Rounded Rectangle 8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8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87" name="Rounded Rectangle 8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88" name="Rounded Rectangle 8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8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85" name="Rounded Rectangle 8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81" name="TextBox 80"/>
            <p:cNvSpPr txBox="1"/>
            <p:nvPr/>
          </p:nvSpPr>
          <p:spPr>
            <a:xfrm>
              <a:off x="35496" y="6115143"/>
              <a:ext cx="149784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8000"/>
                  </a:solidFill>
                </a:rPr>
                <a:t>EID=</a:t>
              </a:r>
              <a:r>
                <a:rPr lang="en-US" sz="1100" smtClean="0">
                  <a:solidFill>
                    <a:srgbClr val="008000"/>
                  </a:solidFill>
                </a:rPr>
                <a:t>&lt;IID1, </a:t>
              </a:r>
              <a:r>
                <a:rPr lang="en-US" sz="1100" dirty="0" smtClean="0">
                  <a:solidFill>
                    <a:srgbClr val="008000"/>
                  </a:solidFill>
                </a:rPr>
                <a:t>MAC_X&gt;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918153" y="5431878"/>
            <a:ext cx="1497845" cy="1151411"/>
            <a:chOff x="35496" y="5225342"/>
            <a:chExt cx="1497845" cy="1151411"/>
          </a:xfrm>
        </p:grpSpPr>
        <p:grpSp>
          <p:nvGrpSpPr>
            <p:cNvPr id="9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92" name="Rounded Rectangle 9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9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97" name="Rounded Rectangle 9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9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95" name="Rounded Rectangle 9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91" name="TextBox 90"/>
            <p:cNvSpPr txBox="1"/>
            <p:nvPr/>
          </p:nvSpPr>
          <p:spPr>
            <a:xfrm>
              <a:off x="35496" y="6115143"/>
              <a:ext cx="149784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8000"/>
                  </a:solidFill>
                </a:rPr>
                <a:t>EID=&lt;IID1, MAC_Y&gt;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6394444" y="5424163"/>
            <a:ext cx="1489924" cy="1151411"/>
            <a:chOff x="35496" y="5225342"/>
            <a:chExt cx="1489924" cy="1151411"/>
          </a:xfrm>
        </p:grpSpPr>
        <p:grpSp>
          <p:nvGrpSpPr>
            <p:cNvPr id="10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102" name="Rounded Rectangle 10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0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107" name="Rounded Rectangle 10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108" name="Rounded Rectangle 10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10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105" name="Rounded Rectangle 10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101" name="TextBox 100"/>
            <p:cNvSpPr txBox="1"/>
            <p:nvPr/>
          </p:nvSpPr>
          <p:spPr>
            <a:xfrm>
              <a:off x="35496" y="6115143"/>
              <a:ext cx="148992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8000"/>
                  </a:solidFill>
                </a:rPr>
                <a:t>EID=&lt;IID1, MAC_Z&gt;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698340" y="3782758"/>
            <a:ext cx="1494808" cy="1185945"/>
            <a:chOff x="5698340" y="3782758"/>
            <a:chExt cx="1494808" cy="1185945"/>
          </a:xfrm>
        </p:grpSpPr>
        <p:cxnSp>
          <p:nvCxnSpPr>
            <p:cNvPr id="117" name="Straight Arrow Connector 116"/>
            <p:cNvCxnSpPr>
              <a:stCxn id="68" idx="0"/>
            </p:cNvCxnSpPr>
            <p:nvPr/>
          </p:nvCxnSpPr>
          <p:spPr>
            <a:xfrm flipV="1">
              <a:off x="6426194" y="3782758"/>
              <a:ext cx="0" cy="1185945"/>
            </a:xfrm>
            <a:prstGeom prst="straightConnector1">
              <a:avLst/>
            </a:prstGeom>
            <a:ln w="38100">
              <a:solidFill>
                <a:srgbClr val="00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5698340" y="4102708"/>
              <a:ext cx="14948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Network Attach</a:t>
              </a:r>
            </a:p>
            <a:p>
              <a:pPr algn="ctr"/>
              <a:r>
                <a:rPr lang="en-US" sz="1400" dirty="0" smtClean="0"/>
                <a:t>(</a:t>
              </a:r>
              <a:r>
                <a:rPr lang="en-US" sz="1400" dirty="0" smtClean="0">
                  <a:solidFill>
                    <a:srgbClr val="008000"/>
                  </a:solidFill>
                </a:rPr>
                <a:t>IID1, MAC_Z</a:t>
              </a:r>
              <a:r>
                <a:rPr lang="en-US" sz="1400" dirty="0" smtClean="0"/>
                <a:t>)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7375773" y="1700808"/>
            <a:ext cx="1702585" cy="1885105"/>
            <a:chOff x="7375773" y="1700808"/>
            <a:chExt cx="1702585" cy="1885105"/>
          </a:xfrm>
        </p:grpSpPr>
        <p:cxnSp>
          <p:nvCxnSpPr>
            <p:cNvPr id="128" name="Curved Connector 127"/>
            <p:cNvCxnSpPr>
              <a:stCxn id="12" idx="3"/>
              <a:endCxn id="8" idx="2"/>
            </p:cNvCxnSpPr>
            <p:nvPr/>
          </p:nvCxnSpPr>
          <p:spPr>
            <a:xfrm flipV="1">
              <a:off x="7375773" y="1700808"/>
              <a:ext cx="585182" cy="1885105"/>
            </a:xfrm>
            <a:prstGeom prst="curvedConnector2">
              <a:avLst/>
            </a:prstGeom>
            <a:ln w="38100" cmpd="sng">
              <a:solidFill>
                <a:srgbClr val="00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>
              <a:off x="7375773" y="1981289"/>
              <a:ext cx="1702585" cy="1015663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Map-Register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MAC_Z</a:t>
              </a:r>
              <a:r>
                <a:rPr lang="en-US" sz="1200" dirty="0" smtClean="0">
                  <a:solidFill>
                    <a:srgbClr val="008000"/>
                  </a:solidFill>
                </a:rPr>
                <a:t>&gt;</a:t>
              </a:r>
              <a:r>
                <a:rPr lang="en-US" sz="1200" dirty="0" smtClean="0">
                  <a:solidFill>
                    <a:srgbClr val="000000"/>
                  </a:solidFill>
                </a:rPr>
                <a:t>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IP_B1,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IP_B2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5" name="Text Box 46"/>
          <p:cNvSpPr txBox="1">
            <a:spLocks noChangeArrowheads="1"/>
          </p:cNvSpPr>
          <p:nvPr/>
        </p:nvSpPr>
        <p:spPr bwMode="auto">
          <a:xfrm>
            <a:off x="6912810" y="1569638"/>
            <a:ext cx="2044650" cy="8233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EID:  </a:t>
            </a:r>
            <a:r>
              <a:rPr lang="en-US" sz="1000" dirty="0" smtClean="0">
                <a:solidFill>
                  <a:srgbClr val="008000"/>
                </a:solidFill>
              </a:rPr>
              <a:t>IID1, MAC_Z</a:t>
            </a:r>
            <a:endParaRPr lang="en-US" sz="1000" b="1" dirty="0" smtClean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en-US" sz="1000" b="1" dirty="0">
                <a:solidFill>
                  <a:srgbClr val="000000"/>
                </a:solidFill>
              </a:rPr>
              <a:t>Locator-set: </a:t>
            </a:r>
          </a:p>
          <a:p>
            <a:pPr>
              <a:spcBef>
                <a:spcPts val="300"/>
              </a:spcBef>
              <a:defRPr/>
            </a:pPr>
            <a:r>
              <a:rPr lang="en-US" sz="1000" b="1" dirty="0"/>
              <a:t>  </a:t>
            </a:r>
            <a:r>
              <a:rPr lang="en-US" sz="1000" b="1" dirty="0" smtClean="0">
                <a:solidFill>
                  <a:srgbClr val="B21A1A"/>
                </a:solidFill>
              </a:rPr>
              <a:t>IP_B1</a:t>
            </a:r>
            <a:r>
              <a:rPr lang="en-US" sz="1000" b="1" dirty="0" smtClean="0">
                <a:solidFill>
                  <a:srgbClr val="000000"/>
                </a:solidFill>
              </a:rPr>
              <a:t>, </a:t>
            </a:r>
            <a:r>
              <a:rPr lang="en-US" sz="1000" b="1" dirty="0">
                <a:solidFill>
                  <a:srgbClr val="000000"/>
                </a:solidFill>
              </a:rPr>
              <a:t>priority: 1, weight:</a:t>
            </a:r>
            <a:r>
              <a:rPr lang="en-US" sz="1000" b="1" dirty="0" smtClean="0">
                <a:solidFill>
                  <a:srgbClr val="000000"/>
                </a:solidFill>
              </a:rPr>
              <a:t> 50</a:t>
            </a:r>
          </a:p>
          <a:p>
            <a:pPr>
              <a:spcBef>
                <a:spcPts val="300"/>
              </a:spcBef>
              <a:defRPr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B21A1A"/>
                </a:solidFill>
              </a:rPr>
              <a:t>IP_B2</a:t>
            </a:r>
            <a:r>
              <a:rPr lang="en-US" sz="1000" dirty="0" smtClean="0">
                <a:solidFill>
                  <a:srgbClr val="000000"/>
                </a:solidFill>
              </a:rPr>
              <a:t>, </a:t>
            </a:r>
            <a:r>
              <a:rPr lang="en-US" sz="1000" dirty="0">
                <a:solidFill>
                  <a:srgbClr val="000000"/>
                </a:solidFill>
              </a:rPr>
              <a:t>priority: 1, weight: </a:t>
            </a:r>
            <a:r>
              <a:rPr lang="en-US" sz="1000" dirty="0" smtClean="0">
                <a:solidFill>
                  <a:srgbClr val="000000"/>
                </a:solidFill>
              </a:rPr>
              <a:t>50</a:t>
            </a:r>
            <a:endParaRPr lang="en-US" sz="1000" b="1" dirty="0" smtClean="0">
              <a:solidFill>
                <a:srgbClr val="000000"/>
              </a:solidFill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784922" y="3848100"/>
            <a:ext cx="1480018" cy="1511300"/>
            <a:chOff x="784922" y="3848100"/>
            <a:chExt cx="1480018" cy="1511300"/>
          </a:xfrm>
        </p:grpSpPr>
        <p:sp>
          <p:nvSpPr>
            <p:cNvPr id="142" name="Freeform 141"/>
            <p:cNvSpPr/>
            <p:nvPr/>
          </p:nvSpPr>
          <p:spPr>
            <a:xfrm>
              <a:off x="1372207" y="3848100"/>
              <a:ext cx="862993" cy="1511300"/>
            </a:xfrm>
            <a:custGeom>
              <a:avLst/>
              <a:gdLst>
                <a:gd name="connsiteX0" fmla="*/ 862993 w 862993"/>
                <a:gd name="connsiteY0" fmla="*/ 1511300 h 1511300"/>
                <a:gd name="connsiteX1" fmla="*/ 113693 w 862993"/>
                <a:gd name="connsiteY1" fmla="*/ 1117600 h 1511300"/>
                <a:gd name="connsiteX2" fmla="*/ 37493 w 862993"/>
                <a:gd name="connsiteY2" fmla="*/ 558800 h 1511300"/>
                <a:gd name="connsiteX3" fmla="*/ 456593 w 862993"/>
                <a:gd name="connsiteY3" fmla="*/ 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993" h="1511300">
                  <a:moveTo>
                    <a:pt x="862993" y="1511300"/>
                  </a:moveTo>
                  <a:cubicBezTo>
                    <a:pt x="557134" y="1393825"/>
                    <a:pt x="251276" y="1276350"/>
                    <a:pt x="113693" y="1117600"/>
                  </a:cubicBezTo>
                  <a:cubicBezTo>
                    <a:pt x="-23890" y="958850"/>
                    <a:pt x="-19657" y="745067"/>
                    <a:pt x="37493" y="558800"/>
                  </a:cubicBezTo>
                  <a:cubicBezTo>
                    <a:pt x="94643" y="372533"/>
                    <a:pt x="456593" y="0"/>
                    <a:pt x="456593" y="0"/>
                  </a:cubicBezTo>
                </a:path>
              </a:pathLst>
            </a:cu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 Box 52"/>
            <p:cNvSpPr txBox="1">
              <a:spLocks noChangeArrowheads="1"/>
            </p:cNvSpPr>
            <p:nvPr/>
          </p:nvSpPr>
          <p:spPr bwMode="auto">
            <a:xfrm>
              <a:off x="784922" y="4232121"/>
              <a:ext cx="1480018" cy="276999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MAC_X -&gt; MAC_Z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2278557" y="908720"/>
            <a:ext cx="4655643" cy="2558380"/>
            <a:chOff x="2278557" y="908720"/>
            <a:chExt cx="4655643" cy="2558380"/>
          </a:xfrm>
        </p:grpSpPr>
        <p:sp>
          <p:nvSpPr>
            <p:cNvPr id="162" name="Freeform 161"/>
            <p:cNvSpPr/>
            <p:nvPr/>
          </p:nvSpPr>
          <p:spPr>
            <a:xfrm>
              <a:off x="2278557" y="1093437"/>
              <a:ext cx="4655643" cy="2373663"/>
            </a:xfrm>
            <a:custGeom>
              <a:avLst/>
              <a:gdLst>
                <a:gd name="connsiteX0" fmla="*/ 45543 w 4655643"/>
                <a:gd name="connsiteY0" fmla="*/ 2373663 h 2373663"/>
                <a:gd name="connsiteX1" fmla="*/ 172543 w 4655643"/>
                <a:gd name="connsiteY1" fmla="*/ 1167163 h 2373663"/>
                <a:gd name="connsiteX2" fmla="*/ 1442543 w 4655643"/>
                <a:gd name="connsiteY2" fmla="*/ 125763 h 2373663"/>
                <a:gd name="connsiteX3" fmla="*/ 4020643 w 4655643"/>
                <a:gd name="connsiteY3" fmla="*/ 11463 h 2373663"/>
                <a:gd name="connsiteX4" fmla="*/ 4655643 w 4655643"/>
                <a:gd name="connsiteY4" fmla="*/ 62263 h 2373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55643" h="2373663">
                  <a:moveTo>
                    <a:pt x="45543" y="2373663"/>
                  </a:moveTo>
                  <a:cubicBezTo>
                    <a:pt x="-7374" y="1957738"/>
                    <a:pt x="-60290" y="1541813"/>
                    <a:pt x="172543" y="1167163"/>
                  </a:cubicBezTo>
                  <a:cubicBezTo>
                    <a:pt x="405376" y="792513"/>
                    <a:pt x="801193" y="318380"/>
                    <a:pt x="1442543" y="125763"/>
                  </a:cubicBezTo>
                  <a:cubicBezTo>
                    <a:pt x="2083893" y="-66854"/>
                    <a:pt x="3485126" y="22046"/>
                    <a:pt x="4020643" y="11463"/>
                  </a:cubicBezTo>
                  <a:cubicBezTo>
                    <a:pt x="4556160" y="880"/>
                    <a:pt x="4655643" y="62263"/>
                    <a:pt x="4655643" y="62263"/>
                  </a:cubicBezTo>
                </a:path>
              </a:pathLst>
            </a:custGeom>
            <a:ln w="38100" cmpd="sng">
              <a:solidFill>
                <a:srgbClr val="000000"/>
              </a:solidFill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139952" y="908720"/>
              <a:ext cx="1753830" cy="64633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Map-Request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MAC_Z</a:t>
              </a:r>
              <a:r>
                <a:rPr lang="en-US" sz="1200" dirty="0" smtClean="0">
                  <a:solidFill>
                    <a:srgbClr val="008000"/>
                  </a:solidFill>
                </a:rPr>
                <a:t>&gt;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2443646" y="973177"/>
            <a:ext cx="5392254" cy="2417723"/>
            <a:chOff x="2443646" y="973177"/>
            <a:chExt cx="5392254" cy="2417723"/>
          </a:xfrm>
        </p:grpSpPr>
        <p:sp>
          <p:nvSpPr>
            <p:cNvPr id="163" name="Freeform 162"/>
            <p:cNvSpPr/>
            <p:nvPr/>
          </p:nvSpPr>
          <p:spPr>
            <a:xfrm>
              <a:off x="2443646" y="1281099"/>
              <a:ext cx="5392254" cy="2109801"/>
            </a:xfrm>
            <a:custGeom>
              <a:avLst/>
              <a:gdLst>
                <a:gd name="connsiteX0" fmla="*/ 5392254 w 5392254"/>
                <a:gd name="connsiteY0" fmla="*/ 77801 h 2109801"/>
                <a:gd name="connsiteX1" fmla="*/ 3411054 w 5392254"/>
                <a:gd name="connsiteY1" fmla="*/ 14301 h 2109801"/>
                <a:gd name="connsiteX2" fmla="*/ 1582254 w 5392254"/>
                <a:gd name="connsiteY2" fmla="*/ 77801 h 2109801"/>
                <a:gd name="connsiteX3" fmla="*/ 388454 w 5392254"/>
                <a:gd name="connsiteY3" fmla="*/ 750901 h 2109801"/>
                <a:gd name="connsiteX4" fmla="*/ 20154 w 5392254"/>
                <a:gd name="connsiteY4" fmla="*/ 1690701 h 2109801"/>
                <a:gd name="connsiteX5" fmla="*/ 45554 w 5392254"/>
                <a:gd name="connsiteY5" fmla="*/ 2109801 h 2109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92254" h="2109801">
                  <a:moveTo>
                    <a:pt x="5392254" y="77801"/>
                  </a:moveTo>
                  <a:cubicBezTo>
                    <a:pt x="4719154" y="46051"/>
                    <a:pt x="4046054" y="14301"/>
                    <a:pt x="3411054" y="14301"/>
                  </a:cubicBezTo>
                  <a:cubicBezTo>
                    <a:pt x="2776054" y="14301"/>
                    <a:pt x="2086021" y="-44966"/>
                    <a:pt x="1582254" y="77801"/>
                  </a:cubicBezTo>
                  <a:cubicBezTo>
                    <a:pt x="1078487" y="200568"/>
                    <a:pt x="648804" y="482084"/>
                    <a:pt x="388454" y="750901"/>
                  </a:cubicBezTo>
                  <a:cubicBezTo>
                    <a:pt x="128104" y="1019718"/>
                    <a:pt x="77304" y="1464218"/>
                    <a:pt x="20154" y="1690701"/>
                  </a:cubicBezTo>
                  <a:cubicBezTo>
                    <a:pt x="-36996" y="1917184"/>
                    <a:pt x="45554" y="2109801"/>
                    <a:pt x="45554" y="2109801"/>
                  </a:cubicBezTo>
                </a:path>
              </a:pathLst>
            </a:custGeom>
            <a:ln w="38100" cmpd="sng">
              <a:solidFill>
                <a:srgbClr val="000000"/>
              </a:solidFill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237567" y="973177"/>
              <a:ext cx="1702585" cy="1015663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Map-Reply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MAC_Z</a:t>
              </a:r>
              <a:r>
                <a:rPr lang="en-US" sz="1200" dirty="0" smtClean="0">
                  <a:solidFill>
                    <a:srgbClr val="008000"/>
                  </a:solidFill>
                </a:rPr>
                <a:t>&gt;,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RLOC=IP_B1,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IP_B2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501900" y="2708920"/>
            <a:ext cx="3543300" cy="681980"/>
            <a:chOff x="2501900" y="2708920"/>
            <a:chExt cx="3543300" cy="681980"/>
          </a:xfrm>
        </p:grpSpPr>
        <p:sp>
          <p:nvSpPr>
            <p:cNvPr id="166" name="Freeform 165"/>
            <p:cNvSpPr/>
            <p:nvPr/>
          </p:nvSpPr>
          <p:spPr>
            <a:xfrm>
              <a:off x="2501900" y="2943979"/>
              <a:ext cx="3543300" cy="446921"/>
            </a:xfrm>
            <a:custGeom>
              <a:avLst/>
              <a:gdLst>
                <a:gd name="connsiteX0" fmla="*/ 0 w 3543300"/>
                <a:gd name="connsiteY0" fmla="*/ 446921 h 446921"/>
                <a:gd name="connsiteX1" fmla="*/ 596900 w 3543300"/>
                <a:gd name="connsiteY1" fmla="*/ 205621 h 446921"/>
                <a:gd name="connsiteX2" fmla="*/ 2006600 w 3543300"/>
                <a:gd name="connsiteY2" fmla="*/ 2421 h 446921"/>
                <a:gd name="connsiteX3" fmla="*/ 3124200 w 3543300"/>
                <a:gd name="connsiteY3" fmla="*/ 116721 h 446921"/>
                <a:gd name="connsiteX4" fmla="*/ 3543300 w 3543300"/>
                <a:gd name="connsiteY4" fmla="*/ 446921 h 446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3300" h="446921">
                  <a:moveTo>
                    <a:pt x="0" y="446921"/>
                  </a:moveTo>
                  <a:cubicBezTo>
                    <a:pt x="131233" y="363312"/>
                    <a:pt x="262467" y="279704"/>
                    <a:pt x="596900" y="205621"/>
                  </a:cubicBezTo>
                  <a:cubicBezTo>
                    <a:pt x="931333" y="131538"/>
                    <a:pt x="1585383" y="17238"/>
                    <a:pt x="2006600" y="2421"/>
                  </a:cubicBezTo>
                  <a:cubicBezTo>
                    <a:pt x="2427817" y="-12396"/>
                    <a:pt x="2868083" y="42638"/>
                    <a:pt x="3124200" y="116721"/>
                  </a:cubicBezTo>
                  <a:cubicBezTo>
                    <a:pt x="3380317" y="190804"/>
                    <a:pt x="3543300" y="446921"/>
                    <a:pt x="3543300" y="446921"/>
                  </a:cubicBezTo>
                </a:path>
              </a:pathLst>
            </a:custGeom>
            <a:ln w="38100" cmpd="sng">
              <a:solidFill>
                <a:srgbClr val="3366FF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Text Box 63"/>
            <p:cNvSpPr txBox="1">
              <a:spLocks noChangeArrowheads="1"/>
            </p:cNvSpPr>
            <p:nvPr/>
          </p:nvSpPr>
          <p:spPr bwMode="auto">
            <a:xfrm>
              <a:off x="3696545" y="2708920"/>
              <a:ext cx="1480018" cy="27699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C00000"/>
                  </a:solidFill>
                </a:rPr>
                <a:t>IP_A </a:t>
              </a:r>
              <a:r>
                <a:rPr lang="en-US" sz="1200" b="1" dirty="0">
                  <a:solidFill>
                    <a:srgbClr val="C00000"/>
                  </a:solidFill>
                </a:rPr>
                <a:t>-&gt; </a:t>
              </a:r>
              <a:r>
                <a:rPr lang="en-US" sz="1200" b="1" dirty="0" smtClean="0">
                  <a:solidFill>
                    <a:srgbClr val="C00000"/>
                  </a:solidFill>
                </a:rPr>
                <a:t>IP_B1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160" name="Text Box 52"/>
            <p:cNvSpPr txBox="1">
              <a:spLocks noChangeArrowheads="1"/>
            </p:cNvSpPr>
            <p:nvPr/>
          </p:nvSpPr>
          <p:spPr bwMode="auto">
            <a:xfrm>
              <a:off x="3696545" y="2996952"/>
              <a:ext cx="1480018" cy="276999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MAC_X -&gt; MAC_Z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6540500" y="3810000"/>
            <a:ext cx="1692494" cy="1600200"/>
            <a:chOff x="6540500" y="3810000"/>
            <a:chExt cx="1692494" cy="1600200"/>
          </a:xfrm>
        </p:grpSpPr>
        <p:sp>
          <p:nvSpPr>
            <p:cNvPr id="167" name="Freeform 166"/>
            <p:cNvSpPr/>
            <p:nvPr/>
          </p:nvSpPr>
          <p:spPr>
            <a:xfrm>
              <a:off x="6540500" y="3810000"/>
              <a:ext cx="706095" cy="1600200"/>
            </a:xfrm>
            <a:custGeom>
              <a:avLst/>
              <a:gdLst>
                <a:gd name="connsiteX0" fmla="*/ 0 w 706095"/>
                <a:gd name="connsiteY0" fmla="*/ 0 h 1600200"/>
                <a:gd name="connsiteX1" fmla="*/ 330200 w 706095"/>
                <a:gd name="connsiteY1" fmla="*/ 368300 h 1600200"/>
                <a:gd name="connsiteX2" fmla="*/ 673100 w 706095"/>
                <a:gd name="connsiteY2" fmla="*/ 1079500 h 1600200"/>
                <a:gd name="connsiteX3" fmla="*/ 673100 w 706095"/>
                <a:gd name="connsiteY3" fmla="*/ 1600200 h 16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6095" h="1600200">
                  <a:moveTo>
                    <a:pt x="0" y="0"/>
                  </a:moveTo>
                  <a:cubicBezTo>
                    <a:pt x="109008" y="94191"/>
                    <a:pt x="218017" y="188383"/>
                    <a:pt x="330200" y="368300"/>
                  </a:cubicBezTo>
                  <a:cubicBezTo>
                    <a:pt x="442383" y="548217"/>
                    <a:pt x="615950" y="874184"/>
                    <a:pt x="673100" y="1079500"/>
                  </a:cubicBezTo>
                  <a:cubicBezTo>
                    <a:pt x="730250" y="1284816"/>
                    <a:pt x="701675" y="1442508"/>
                    <a:pt x="673100" y="1600200"/>
                  </a:cubicBezTo>
                </a:path>
              </a:pathLst>
            </a:custGeom>
            <a:ln w="38100" cmpd="sng">
              <a:solidFill>
                <a:srgbClr val="3366FF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Text Box 52"/>
            <p:cNvSpPr txBox="1">
              <a:spLocks noChangeArrowheads="1"/>
            </p:cNvSpPr>
            <p:nvPr/>
          </p:nvSpPr>
          <p:spPr bwMode="auto">
            <a:xfrm>
              <a:off x="6752976" y="4701973"/>
              <a:ext cx="1480018" cy="276999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MAC_X -&gt; MAC_Z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2383334" y="3848100"/>
            <a:ext cx="2044650" cy="1068373"/>
            <a:chOff x="473781" y="1839189"/>
            <a:chExt cx="2044650" cy="1068373"/>
          </a:xfrm>
        </p:grpSpPr>
        <p:sp>
          <p:nvSpPr>
            <p:cNvPr id="171" name="Text Box 48"/>
            <p:cNvSpPr txBox="1">
              <a:spLocks noChangeArrowheads="1"/>
            </p:cNvSpPr>
            <p:nvPr/>
          </p:nvSpPr>
          <p:spPr bwMode="auto">
            <a:xfrm>
              <a:off x="473781" y="1839189"/>
              <a:ext cx="1463675" cy="2460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FF"/>
                  </a:solidFill>
                </a:rPr>
                <a:t>Map-Cache Entry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sp>
          <p:nvSpPr>
            <p:cNvPr id="172" name="Text Box 46"/>
            <p:cNvSpPr txBox="1">
              <a:spLocks noChangeArrowheads="1"/>
            </p:cNvSpPr>
            <p:nvPr/>
          </p:nvSpPr>
          <p:spPr bwMode="auto">
            <a:xfrm>
              <a:off x="473781" y="2084260"/>
              <a:ext cx="2044650" cy="8233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defRPr/>
              </a:pPr>
              <a:r>
                <a:rPr lang="en-US" sz="1000" b="1" dirty="0" smtClean="0">
                  <a:solidFill>
                    <a:srgbClr val="000000"/>
                  </a:solidFill>
                </a:rPr>
                <a:t>EID:  </a:t>
              </a:r>
              <a:r>
                <a:rPr lang="en-US" sz="1000" dirty="0" smtClean="0">
                  <a:solidFill>
                    <a:srgbClr val="008000"/>
                  </a:solidFill>
                </a:rPr>
                <a:t>IID1, MAC_Z</a:t>
              </a:r>
              <a:endParaRPr lang="en-US" sz="1000" b="1" dirty="0" smtClean="0">
                <a:solidFill>
                  <a:srgbClr val="008000"/>
                </a:solidFill>
              </a:endParaRPr>
            </a:p>
            <a:p>
              <a:pPr>
                <a:spcBef>
                  <a:spcPts val="300"/>
                </a:spcBef>
                <a:defRPr/>
              </a:pPr>
              <a:r>
                <a:rPr lang="en-US" sz="1000" b="1" dirty="0">
                  <a:solidFill>
                    <a:srgbClr val="000000"/>
                  </a:solidFill>
                </a:rPr>
                <a:t>Locator-set: </a:t>
              </a:r>
            </a:p>
            <a:p>
              <a:pPr>
                <a:spcBef>
                  <a:spcPts val="300"/>
                </a:spcBef>
                <a:defRPr/>
              </a:pPr>
              <a:r>
                <a:rPr lang="en-US" sz="1000" b="1" dirty="0"/>
                <a:t>  </a:t>
              </a:r>
              <a:r>
                <a:rPr lang="en-US" sz="1000" b="1" dirty="0" smtClean="0">
                  <a:solidFill>
                    <a:srgbClr val="B21A1A"/>
                  </a:solidFill>
                </a:rPr>
                <a:t>IP_B1</a:t>
              </a:r>
              <a:r>
                <a:rPr lang="en-US" sz="1000" b="1" dirty="0" smtClean="0">
                  <a:solidFill>
                    <a:srgbClr val="000000"/>
                  </a:solidFill>
                </a:rPr>
                <a:t>, </a:t>
              </a:r>
              <a:r>
                <a:rPr lang="en-US" sz="1000" b="1" dirty="0">
                  <a:solidFill>
                    <a:srgbClr val="000000"/>
                  </a:solidFill>
                </a:rPr>
                <a:t>priority: 1, weight:</a:t>
              </a:r>
              <a:r>
                <a:rPr lang="en-US" sz="1000" b="1" dirty="0" smtClean="0">
                  <a:solidFill>
                    <a:srgbClr val="000000"/>
                  </a:solidFill>
                </a:rPr>
                <a:t> 50</a:t>
              </a:r>
            </a:p>
            <a:p>
              <a:pPr>
                <a:spcBef>
                  <a:spcPts val="300"/>
                </a:spcBef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 </a:t>
              </a:r>
              <a:r>
                <a:rPr lang="en-US" sz="1000" dirty="0" smtClean="0">
                  <a:solidFill>
                    <a:srgbClr val="000000"/>
                  </a:solidFill>
                </a:rPr>
                <a:t> </a:t>
              </a:r>
              <a:r>
                <a:rPr lang="en-US" sz="1000" dirty="0" smtClean="0">
                  <a:solidFill>
                    <a:srgbClr val="B21A1A"/>
                  </a:solidFill>
                </a:rPr>
                <a:t>IP_B2</a:t>
              </a:r>
              <a:r>
                <a:rPr lang="en-US" sz="1000" dirty="0" smtClean="0">
                  <a:solidFill>
                    <a:srgbClr val="000000"/>
                  </a:solidFill>
                </a:rPr>
                <a:t>, </a:t>
              </a:r>
              <a:r>
                <a:rPr lang="en-US" sz="1000" dirty="0">
                  <a:solidFill>
                    <a:srgbClr val="000000"/>
                  </a:solidFill>
                </a:rPr>
                <a:t>priority: 1, weight: </a:t>
              </a:r>
              <a:r>
                <a:rPr lang="en-US" sz="1000" dirty="0" smtClean="0">
                  <a:solidFill>
                    <a:srgbClr val="000000"/>
                  </a:solidFill>
                </a:rPr>
                <a:t>50</a:t>
              </a:r>
              <a:endParaRPr lang="en-US" sz="1000" b="1" dirty="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9745826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8"/>
          <p:cNvGrpSpPr/>
          <p:nvPr/>
        </p:nvGrpSpPr>
        <p:grpSpPr>
          <a:xfrm>
            <a:off x="6372200" y="168378"/>
            <a:ext cx="2755860" cy="1532430"/>
            <a:chOff x="457201" y="1979031"/>
            <a:chExt cx="2108512" cy="1172464"/>
          </a:xfrm>
        </p:grpSpPr>
        <p:sp>
          <p:nvSpPr>
            <p:cNvPr id="5" name="Cloud 4"/>
            <p:cNvSpPr>
              <a:spLocks noChangeAspect="1"/>
            </p:cNvSpPr>
            <p:nvPr/>
          </p:nvSpPr>
          <p:spPr bwMode="auto">
            <a:xfrm>
              <a:off x="457201" y="2118446"/>
              <a:ext cx="1828800" cy="726529"/>
            </a:xfrm>
            <a:prstGeom prst="clou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pic>
          <p:nvPicPr>
            <p:cNvPr id="6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4318" y="25886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779329" y="2183506"/>
              <a:ext cx="786384" cy="4474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FF"/>
                  </a:solidFill>
                </a:rPr>
                <a:t>Mapping System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pic>
          <p:nvPicPr>
            <p:cNvPr id="8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2818" y="26394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3" descr="C:\Documents and Settings\vimoreno\Local Settings\Temporary Internet Files\Content.IE5\NVA4EEM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01518" y="1979031"/>
              <a:ext cx="259883" cy="51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" name="Cloud 32"/>
          <p:cNvSpPr>
            <a:spLocks/>
          </p:cNvSpPr>
          <p:nvPr/>
        </p:nvSpPr>
        <p:spPr bwMode="auto">
          <a:xfrm>
            <a:off x="181136" y="3574438"/>
            <a:ext cx="3407296" cy="1651234"/>
          </a:xfrm>
          <a:prstGeom prst="cloud">
            <a:avLst/>
          </a:prstGeom>
          <a:solidFill>
            <a:srgbClr val="71FFB1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t">
            <a:prstTxWarp prst="textNoShape">
              <a:avLst/>
            </a:prstTxWarp>
            <a:spAutoFit/>
          </a:bodyPr>
          <a:lstStyle/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34" name="Cloud 33"/>
          <p:cNvSpPr>
            <a:spLocks/>
          </p:cNvSpPr>
          <p:nvPr/>
        </p:nvSpPr>
        <p:spPr bwMode="auto">
          <a:xfrm>
            <a:off x="4693096" y="3568942"/>
            <a:ext cx="3407296" cy="1651234"/>
          </a:xfrm>
          <a:prstGeom prst="cloud">
            <a:avLst/>
          </a:prstGeom>
          <a:solidFill>
            <a:srgbClr val="71FFB1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ctr">
            <a:prstTxWarp prst="textNoShape">
              <a:avLst/>
            </a:prstTxWarp>
            <a:spAutoFit/>
          </a:bodyPr>
          <a:lstStyle/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148272" y="3022589"/>
            <a:ext cx="576064" cy="432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5604656" y="2878572"/>
            <a:ext cx="605514" cy="61137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5820680" y="2878572"/>
            <a:ext cx="605514" cy="6425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145462" cy="838200"/>
          </a:xfrm>
        </p:spPr>
        <p:txBody>
          <a:bodyPr/>
          <a:lstStyle/>
          <a:p>
            <a:r>
              <a:rPr lang="en-US" dirty="0" smtClean="0"/>
              <a:t>Contained ARP </a:t>
            </a:r>
            <a:br>
              <a:rPr lang="en-US" dirty="0" smtClean="0"/>
            </a:br>
            <a:r>
              <a:rPr lang="en-US" dirty="0" smtClean="0"/>
              <a:t>Broadcast</a:t>
            </a:r>
            <a:r>
              <a:rPr lang="en-US" dirty="0"/>
              <a:t> </a:t>
            </a:r>
            <a:r>
              <a:rPr lang="en-US" dirty="0" smtClean="0"/>
              <a:t>Domain</a:t>
            </a:r>
            <a:endParaRPr lang="en-US" dirty="0"/>
          </a:p>
        </p:txBody>
      </p:sp>
      <p:sp>
        <p:nvSpPr>
          <p:cNvPr id="10" name="Cloud 9"/>
          <p:cNvSpPr>
            <a:spLocks noChangeAspect="1"/>
          </p:cNvSpPr>
          <p:nvPr/>
        </p:nvSpPr>
        <p:spPr bwMode="auto">
          <a:xfrm>
            <a:off x="2364296" y="1799093"/>
            <a:ext cx="3845874" cy="1651234"/>
          </a:xfrm>
          <a:prstGeom prst="cloud">
            <a:avLst/>
          </a:prstGeom>
          <a:solidFill>
            <a:schemeClr val="tx1">
              <a:lumMod val="40000"/>
              <a:lumOff val="60000"/>
              <a:alpha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2124" tIns="41061" rIns="82124" bIns="41061" anchor="ctr">
            <a:prstTxWarp prst="textNoShape">
              <a:avLst/>
            </a:prstTxWarp>
            <a:spAutoFit/>
          </a:bodyPr>
          <a:lstStyle/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 smtClean="0"/>
          </a:p>
          <a:p>
            <a:pPr algn="ctr" defTabSz="814388" eaLnBrk="0" hangingPunct="0">
              <a:lnSpc>
                <a:spcPct val="90000"/>
              </a:lnSpc>
              <a:defRPr/>
            </a:pPr>
            <a:r>
              <a:rPr lang="en-US" dirty="0" smtClean="0"/>
              <a:t>L3 Underlay</a:t>
            </a:r>
          </a:p>
          <a:p>
            <a:pPr algn="ctr" defTabSz="814388" eaLnBrk="0" hangingPunct="0">
              <a:lnSpc>
                <a:spcPct val="90000"/>
              </a:lnSpc>
              <a:defRPr/>
            </a:pPr>
            <a:r>
              <a:rPr lang="en-US" dirty="0" smtClean="0"/>
              <a:t>(No Multicast)</a:t>
            </a:r>
          </a:p>
          <a:p>
            <a:pPr algn="ctr" defTabSz="814388" eaLnBrk="0" hangingPunct="0">
              <a:lnSpc>
                <a:spcPct val="90000"/>
              </a:lnSpc>
              <a:defRPr/>
            </a:pPr>
            <a:endParaRPr lang="en-US" dirty="0"/>
          </a:p>
        </p:txBody>
      </p:sp>
      <p:pic>
        <p:nvPicPr>
          <p:cNvPr id="11" name="Picture 28" descr="\\MV-FS\Projects\Cisco\References\Brand Assets\Kubrick Icons\Device Icons\Device_nexus5000_3034_default_256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385266" y="3115601"/>
            <a:ext cx="1958059" cy="1033591"/>
          </a:xfrm>
          <a:prstGeom prst="rect">
            <a:avLst/>
          </a:prstGeom>
          <a:noFill/>
        </p:spPr>
      </p:pic>
      <p:pic>
        <p:nvPicPr>
          <p:cNvPr id="12" name="Picture 28" descr="\\MV-FS\Projects\Cisco\References\Brand Assets\Kubrick Icons\Device Icons\Device_nexus5000_3034_default_256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417714" y="3069117"/>
            <a:ext cx="1958059" cy="1033591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3131840" y="3284984"/>
            <a:ext cx="690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xTR</a:t>
            </a:r>
            <a:r>
              <a:rPr lang="en-US" sz="1400" dirty="0" smtClean="0"/>
              <a:t> A </a:t>
            </a:r>
          </a:p>
          <a:p>
            <a:r>
              <a:rPr lang="en-US" sz="1400" dirty="0" smtClean="0"/>
              <a:t>(NVE)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4932040" y="3284984"/>
            <a:ext cx="703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xTR</a:t>
            </a:r>
            <a:r>
              <a:rPr lang="en-US" sz="1400" dirty="0" smtClean="0"/>
              <a:t> B </a:t>
            </a:r>
          </a:p>
          <a:p>
            <a:r>
              <a:rPr lang="en-US" sz="1400" dirty="0" smtClean="0"/>
              <a:t>(NVE)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044587" y="3022589"/>
            <a:ext cx="11906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RLOC=IP_A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49834" y="2760979"/>
            <a:ext cx="1282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RLOCs =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IP_B1, IP_B2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51" name="Picture 19" descr="N1KV-VEM-Sout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4551" y="4988651"/>
            <a:ext cx="973232" cy="64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19" descr="N1KV-VEM-Sout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39578" y="4968703"/>
            <a:ext cx="973232" cy="64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8" name="Group 77"/>
          <p:cNvGrpSpPr/>
          <p:nvPr/>
        </p:nvGrpSpPr>
        <p:grpSpPr>
          <a:xfrm>
            <a:off x="-11968" y="5380931"/>
            <a:ext cx="1634845" cy="1320688"/>
            <a:chOff x="35496" y="5225342"/>
            <a:chExt cx="1634845" cy="1320688"/>
          </a:xfrm>
        </p:grpSpPr>
        <p:grpSp>
          <p:nvGrpSpPr>
            <p:cNvPr id="43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44" name="Rounded Rectangle 43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45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49" name="Rounded Rectangle 48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46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47" name="Rounded Rectangle 46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77" name="TextBox 76"/>
            <p:cNvSpPr txBox="1"/>
            <p:nvPr/>
          </p:nvSpPr>
          <p:spPr>
            <a:xfrm>
              <a:off x="35496" y="6115143"/>
              <a:ext cx="163484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EID=</a:t>
              </a:r>
            </a:p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&lt;IID1, IP_W,MAC_W&gt;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444727" y="5373216"/>
            <a:ext cx="1564520" cy="1320688"/>
            <a:chOff x="15900" y="5225342"/>
            <a:chExt cx="1564520" cy="1320688"/>
          </a:xfrm>
        </p:grpSpPr>
        <p:grpSp>
          <p:nvGrpSpPr>
            <p:cNvPr id="8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82" name="Rounded Rectangle 8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8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87" name="Rounded Rectangle 8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88" name="Rounded Rectangle 8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8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85" name="Rounded Rectangle 8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81" name="TextBox 80"/>
            <p:cNvSpPr txBox="1"/>
            <p:nvPr/>
          </p:nvSpPr>
          <p:spPr>
            <a:xfrm>
              <a:off x="15900" y="6115143"/>
              <a:ext cx="156452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EID=</a:t>
              </a:r>
            </a:p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&lt;IID1, IP_X, MAC_X&gt;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708417" y="5431878"/>
            <a:ext cx="1509692" cy="1320688"/>
            <a:chOff x="-174240" y="5225342"/>
            <a:chExt cx="1509692" cy="1320688"/>
          </a:xfrm>
        </p:grpSpPr>
        <p:grpSp>
          <p:nvGrpSpPr>
            <p:cNvPr id="9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92" name="Rounded Rectangle 9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9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97" name="Rounded Rectangle 9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9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95" name="Rounded Rectangle 9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91" name="TextBox 90"/>
            <p:cNvSpPr txBox="1"/>
            <p:nvPr/>
          </p:nvSpPr>
          <p:spPr>
            <a:xfrm>
              <a:off x="-174240" y="6115143"/>
              <a:ext cx="150969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EID=</a:t>
              </a:r>
            </a:p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&lt;IID1, IP_Y,MAC_Y&gt;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6394444" y="5424163"/>
            <a:ext cx="1509485" cy="1320688"/>
            <a:chOff x="35496" y="5225342"/>
            <a:chExt cx="1509485" cy="1320688"/>
          </a:xfrm>
        </p:grpSpPr>
        <p:grpSp>
          <p:nvGrpSpPr>
            <p:cNvPr id="100" name="Group 78"/>
            <p:cNvGrpSpPr/>
            <p:nvPr/>
          </p:nvGrpSpPr>
          <p:grpSpPr>
            <a:xfrm>
              <a:off x="261793" y="5225342"/>
              <a:ext cx="1030865" cy="878460"/>
              <a:chOff x="1863904" y="4073704"/>
              <a:chExt cx="914400" cy="1447800"/>
            </a:xfrm>
          </p:grpSpPr>
          <p:sp>
            <p:nvSpPr>
              <p:cNvPr id="102" name="Rounded Rectangle 101"/>
              <p:cNvSpPr/>
              <p:nvPr/>
            </p:nvSpPr>
            <p:spPr bwMode="auto">
              <a:xfrm>
                <a:off x="1863904" y="4073704"/>
                <a:ext cx="914400" cy="1447800"/>
              </a:xfrm>
              <a:prstGeom prst="roundRect">
                <a:avLst/>
              </a:prstGeom>
              <a:solidFill>
                <a:schemeClr val="bg2">
                  <a:lumMod val="85000"/>
                  <a:lumOff val="15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82124" tIns="41061" rIns="82124" bIns="41061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14388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03" name="Group 67"/>
              <p:cNvGrpSpPr/>
              <p:nvPr/>
            </p:nvGrpSpPr>
            <p:grpSpPr>
              <a:xfrm>
                <a:off x="1905000" y="4114800"/>
                <a:ext cx="838200" cy="685800"/>
                <a:chOff x="3200400" y="2971800"/>
                <a:chExt cx="838200" cy="685800"/>
              </a:xfrm>
            </p:grpSpPr>
            <p:sp>
              <p:nvSpPr>
                <p:cNvPr id="107" name="Rounded Rectangle 106"/>
                <p:cNvSpPr/>
                <p:nvPr/>
              </p:nvSpPr>
              <p:spPr bwMode="auto">
                <a:xfrm>
                  <a:off x="3200400" y="2971800"/>
                  <a:ext cx="838200" cy="685800"/>
                </a:xfrm>
                <a:prstGeom prst="roundRect">
                  <a:avLst/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108" name="Rounded Rectangle 107"/>
                <p:cNvSpPr/>
                <p:nvPr/>
              </p:nvSpPr>
              <p:spPr bwMode="auto">
                <a:xfrm>
                  <a:off x="3276600" y="3048000"/>
                  <a:ext cx="685800" cy="533400"/>
                </a:xfrm>
                <a:prstGeom prst="roundRect">
                  <a:avLst/>
                </a:prstGeom>
                <a:solidFill>
                  <a:srgbClr val="FE5B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</a:rPr>
                    <a:t>App</a:t>
                  </a:r>
                </a:p>
              </p:txBody>
            </p:sp>
          </p:grpSp>
          <p:grpSp>
            <p:nvGrpSpPr>
              <p:cNvPr id="104" name="Group 68"/>
              <p:cNvGrpSpPr/>
              <p:nvPr/>
            </p:nvGrpSpPr>
            <p:grpSpPr>
              <a:xfrm>
                <a:off x="1905000" y="4800600"/>
                <a:ext cx="838200" cy="685800"/>
                <a:chOff x="3200400" y="3886200"/>
                <a:chExt cx="838200" cy="685800"/>
              </a:xfrm>
            </p:grpSpPr>
            <p:sp>
              <p:nvSpPr>
                <p:cNvPr id="105" name="Rounded Rectangle 104"/>
                <p:cNvSpPr/>
                <p:nvPr/>
              </p:nvSpPr>
              <p:spPr bwMode="auto">
                <a:xfrm>
                  <a:off x="3200400" y="3886200"/>
                  <a:ext cx="838200" cy="685800"/>
                </a:xfrm>
                <a:prstGeom prst="roundRect">
                  <a:avLst/>
                </a:prstGeom>
                <a:solidFill>
                  <a:srgbClr val="CCFFFF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106" name="Rounded Rectangle 105"/>
                <p:cNvSpPr/>
                <p:nvPr/>
              </p:nvSpPr>
              <p:spPr bwMode="auto">
                <a:xfrm>
                  <a:off x="3276600" y="3962400"/>
                  <a:ext cx="685800" cy="533400"/>
                </a:xfrm>
                <a:prstGeom prst="round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82124" tIns="41061" rIns="82124" bIns="41061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814388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latin typeface="Arial" charset="0"/>
                    </a:rPr>
                    <a:t>OS</a:t>
                  </a:r>
                  <a:endParaRPr kumimoji="0" lang="en-US" sz="7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101" name="TextBox 100"/>
            <p:cNvSpPr txBox="1"/>
            <p:nvPr/>
          </p:nvSpPr>
          <p:spPr>
            <a:xfrm>
              <a:off x="35496" y="6115143"/>
              <a:ext cx="15094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EID=</a:t>
              </a:r>
            </a:p>
            <a:p>
              <a:pPr algn="ctr"/>
              <a:r>
                <a:rPr lang="en-US" sz="1100" dirty="0" smtClean="0">
                  <a:solidFill>
                    <a:srgbClr val="008000"/>
                  </a:solidFill>
                </a:rPr>
                <a:t>&lt;IID1, IP_Z,MAC_Z&gt;</a:t>
              </a:r>
              <a:endParaRPr lang="en-US" sz="11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530464" y="3782758"/>
            <a:ext cx="1830562" cy="1185945"/>
            <a:chOff x="5530464" y="3782758"/>
            <a:chExt cx="1830562" cy="1185945"/>
          </a:xfrm>
        </p:grpSpPr>
        <p:cxnSp>
          <p:nvCxnSpPr>
            <p:cNvPr id="117" name="Straight Arrow Connector 116"/>
            <p:cNvCxnSpPr>
              <a:stCxn id="68" idx="0"/>
            </p:cNvCxnSpPr>
            <p:nvPr/>
          </p:nvCxnSpPr>
          <p:spPr>
            <a:xfrm flipV="1">
              <a:off x="6426194" y="3782758"/>
              <a:ext cx="0" cy="1185945"/>
            </a:xfrm>
            <a:prstGeom prst="straightConnector1">
              <a:avLst/>
            </a:prstGeom>
            <a:ln w="38100">
              <a:solidFill>
                <a:srgbClr val="00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5530464" y="4102708"/>
              <a:ext cx="18305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Network Attach</a:t>
              </a:r>
            </a:p>
            <a:p>
              <a:pPr algn="ctr"/>
              <a:r>
                <a:rPr lang="en-US" sz="1400" dirty="0" smtClean="0"/>
                <a:t>(</a:t>
              </a:r>
              <a:r>
                <a:rPr lang="en-US" sz="1400" dirty="0" smtClean="0">
                  <a:solidFill>
                    <a:srgbClr val="008000"/>
                  </a:solidFill>
                </a:rPr>
                <a:t>IID1, IP_Z, MAC_Z</a:t>
              </a:r>
              <a:r>
                <a:rPr lang="en-US" sz="1400" dirty="0" smtClean="0"/>
                <a:t>)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7092280" y="1700808"/>
            <a:ext cx="2070323" cy="1885105"/>
            <a:chOff x="7092280" y="1700808"/>
            <a:chExt cx="2070323" cy="1885105"/>
          </a:xfrm>
        </p:grpSpPr>
        <p:cxnSp>
          <p:nvCxnSpPr>
            <p:cNvPr id="128" name="Curved Connector 127"/>
            <p:cNvCxnSpPr>
              <a:stCxn id="12" idx="3"/>
              <a:endCxn id="8" idx="2"/>
            </p:cNvCxnSpPr>
            <p:nvPr/>
          </p:nvCxnSpPr>
          <p:spPr>
            <a:xfrm flipV="1">
              <a:off x="7375773" y="1700808"/>
              <a:ext cx="585182" cy="1885105"/>
            </a:xfrm>
            <a:prstGeom prst="curvedConnector2">
              <a:avLst/>
            </a:prstGeom>
            <a:ln w="38100" cmpd="sng">
              <a:solidFill>
                <a:srgbClr val="000000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>
              <a:off x="7092280" y="1981289"/>
              <a:ext cx="2070323" cy="1015663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Map-Register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</a:t>
              </a:r>
              <a:r>
                <a:rPr lang="en-US" sz="1200" dirty="0" smtClean="0">
                  <a:solidFill>
                    <a:srgbClr val="008000"/>
                  </a:solidFill>
                </a:rPr>
                <a:t>IP_Z,MAC_Z&gt;</a:t>
              </a:r>
              <a:r>
                <a:rPr lang="en-US" sz="1200" dirty="0" smtClean="0">
                  <a:solidFill>
                    <a:srgbClr val="000000"/>
                  </a:solidFill>
                </a:rPr>
                <a:t>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IP_B1,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IP_B2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5" name="Text Box 46"/>
          <p:cNvSpPr txBox="1">
            <a:spLocks noChangeArrowheads="1"/>
          </p:cNvSpPr>
          <p:nvPr/>
        </p:nvSpPr>
        <p:spPr bwMode="auto">
          <a:xfrm>
            <a:off x="6912810" y="1569638"/>
            <a:ext cx="2044650" cy="8233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EID:  </a:t>
            </a:r>
            <a:r>
              <a:rPr lang="en-US" sz="1000" dirty="0" smtClean="0">
                <a:solidFill>
                  <a:srgbClr val="008000"/>
                </a:solidFill>
              </a:rPr>
              <a:t>IID1, IP_Z,MAC_Z</a:t>
            </a:r>
            <a:endParaRPr lang="en-US" sz="1000" b="1" dirty="0" smtClean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en-US" sz="1000" b="1" dirty="0">
                <a:solidFill>
                  <a:srgbClr val="000000"/>
                </a:solidFill>
              </a:rPr>
              <a:t>Locator-set: </a:t>
            </a:r>
          </a:p>
          <a:p>
            <a:pPr>
              <a:spcBef>
                <a:spcPts val="300"/>
              </a:spcBef>
              <a:defRPr/>
            </a:pPr>
            <a:r>
              <a:rPr lang="en-US" sz="1000" b="1" dirty="0"/>
              <a:t>  </a:t>
            </a:r>
            <a:r>
              <a:rPr lang="en-US" sz="1000" b="1" dirty="0" smtClean="0">
                <a:solidFill>
                  <a:srgbClr val="B21A1A"/>
                </a:solidFill>
              </a:rPr>
              <a:t>IP_B1</a:t>
            </a:r>
            <a:r>
              <a:rPr lang="en-US" sz="1000" b="1" dirty="0" smtClean="0">
                <a:solidFill>
                  <a:srgbClr val="000000"/>
                </a:solidFill>
              </a:rPr>
              <a:t>, </a:t>
            </a:r>
            <a:r>
              <a:rPr lang="en-US" sz="1000" b="1" dirty="0">
                <a:solidFill>
                  <a:srgbClr val="000000"/>
                </a:solidFill>
              </a:rPr>
              <a:t>priority: 1, weight</a:t>
            </a:r>
            <a:r>
              <a:rPr lang="en-US" sz="1000" b="1">
                <a:solidFill>
                  <a:srgbClr val="000000"/>
                </a:solidFill>
              </a:rPr>
              <a:t>:</a:t>
            </a:r>
            <a:r>
              <a:rPr lang="en-US" sz="1000" b="1" smtClean="0">
                <a:solidFill>
                  <a:srgbClr val="000000"/>
                </a:solidFill>
              </a:rPr>
              <a:t> </a:t>
            </a:r>
            <a:r>
              <a:rPr lang="en-US" sz="1000" smtClean="0">
                <a:solidFill>
                  <a:srgbClr val="000000"/>
                </a:solidFill>
              </a:rPr>
              <a:t>50</a:t>
            </a:r>
            <a:endParaRPr lang="en-US" sz="1000" b="1" dirty="0" smtClean="0">
              <a:solidFill>
                <a:srgbClr val="000000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000000"/>
                </a:solidFill>
              </a:rPr>
              <a:t> </a:t>
            </a:r>
            <a:r>
              <a:rPr lang="en-US" sz="1000" dirty="0" smtClean="0">
                <a:solidFill>
                  <a:srgbClr val="B21A1A"/>
                </a:solidFill>
              </a:rPr>
              <a:t>IP_B2</a:t>
            </a:r>
            <a:r>
              <a:rPr lang="en-US" sz="1000" dirty="0" smtClean="0">
                <a:solidFill>
                  <a:srgbClr val="000000"/>
                </a:solidFill>
              </a:rPr>
              <a:t>, </a:t>
            </a:r>
            <a:r>
              <a:rPr lang="en-US" sz="1000" dirty="0">
                <a:solidFill>
                  <a:srgbClr val="000000"/>
                </a:solidFill>
              </a:rPr>
              <a:t>priority: 1, weight: </a:t>
            </a:r>
            <a:r>
              <a:rPr lang="en-US" sz="1000" dirty="0" smtClean="0">
                <a:solidFill>
                  <a:srgbClr val="000000"/>
                </a:solidFill>
              </a:rPr>
              <a:t>50</a:t>
            </a:r>
            <a:endParaRPr lang="en-US" sz="1000" b="1" dirty="0" smtClean="0">
              <a:solidFill>
                <a:srgbClr val="000000"/>
              </a:solidFill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720809" y="3848100"/>
            <a:ext cx="1608258" cy="1511300"/>
            <a:chOff x="720809" y="3848100"/>
            <a:chExt cx="1608258" cy="1511300"/>
          </a:xfrm>
        </p:grpSpPr>
        <p:sp>
          <p:nvSpPr>
            <p:cNvPr id="142" name="Freeform 141"/>
            <p:cNvSpPr/>
            <p:nvPr/>
          </p:nvSpPr>
          <p:spPr>
            <a:xfrm>
              <a:off x="1372207" y="3848100"/>
              <a:ext cx="862993" cy="1511300"/>
            </a:xfrm>
            <a:custGeom>
              <a:avLst/>
              <a:gdLst>
                <a:gd name="connsiteX0" fmla="*/ 862993 w 862993"/>
                <a:gd name="connsiteY0" fmla="*/ 1511300 h 1511300"/>
                <a:gd name="connsiteX1" fmla="*/ 113693 w 862993"/>
                <a:gd name="connsiteY1" fmla="*/ 1117600 h 1511300"/>
                <a:gd name="connsiteX2" fmla="*/ 37493 w 862993"/>
                <a:gd name="connsiteY2" fmla="*/ 558800 h 1511300"/>
                <a:gd name="connsiteX3" fmla="*/ 456593 w 862993"/>
                <a:gd name="connsiteY3" fmla="*/ 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993" h="1511300">
                  <a:moveTo>
                    <a:pt x="862993" y="1511300"/>
                  </a:moveTo>
                  <a:cubicBezTo>
                    <a:pt x="557134" y="1393825"/>
                    <a:pt x="251276" y="1276350"/>
                    <a:pt x="113693" y="1117600"/>
                  </a:cubicBezTo>
                  <a:cubicBezTo>
                    <a:pt x="-23890" y="958850"/>
                    <a:pt x="-19657" y="745067"/>
                    <a:pt x="37493" y="558800"/>
                  </a:cubicBezTo>
                  <a:cubicBezTo>
                    <a:pt x="94643" y="372533"/>
                    <a:pt x="456593" y="0"/>
                    <a:pt x="456593" y="0"/>
                  </a:cubicBezTo>
                </a:path>
              </a:pathLst>
            </a:custGeom>
            <a:ln w="38100" cmpd="sng">
              <a:solidFill>
                <a:srgbClr val="3366FF"/>
              </a:solidFill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 Box 52"/>
            <p:cNvSpPr txBox="1">
              <a:spLocks noChangeArrowheads="1"/>
            </p:cNvSpPr>
            <p:nvPr/>
          </p:nvSpPr>
          <p:spPr bwMode="auto">
            <a:xfrm>
              <a:off x="720809" y="4232121"/>
              <a:ext cx="1608258" cy="553998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Broadcast </a:t>
              </a:r>
            </a:p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ARP-Request(IP_Z)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2278557" y="908720"/>
            <a:ext cx="4655643" cy="2558380"/>
            <a:chOff x="2278557" y="908720"/>
            <a:chExt cx="4655643" cy="2558380"/>
          </a:xfrm>
        </p:grpSpPr>
        <p:sp>
          <p:nvSpPr>
            <p:cNvPr id="162" name="Freeform 161"/>
            <p:cNvSpPr/>
            <p:nvPr/>
          </p:nvSpPr>
          <p:spPr>
            <a:xfrm>
              <a:off x="2278557" y="1093437"/>
              <a:ext cx="4655643" cy="2373663"/>
            </a:xfrm>
            <a:custGeom>
              <a:avLst/>
              <a:gdLst>
                <a:gd name="connsiteX0" fmla="*/ 45543 w 4655643"/>
                <a:gd name="connsiteY0" fmla="*/ 2373663 h 2373663"/>
                <a:gd name="connsiteX1" fmla="*/ 172543 w 4655643"/>
                <a:gd name="connsiteY1" fmla="*/ 1167163 h 2373663"/>
                <a:gd name="connsiteX2" fmla="*/ 1442543 w 4655643"/>
                <a:gd name="connsiteY2" fmla="*/ 125763 h 2373663"/>
                <a:gd name="connsiteX3" fmla="*/ 4020643 w 4655643"/>
                <a:gd name="connsiteY3" fmla="*/ 11463 h 2373663"/>
                <a:gd name="connsiteX4" fmla="*/ 4655643 w 4655643"/>
                <a:gd name="connsiteY4" fmla="*/ 62263 h 2373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55643" h="2373663">
                  <a:moveTo>
                    <a:pt x="45543" y="2373663"/>
                  </a:moveTo>
                  <a:cubicBezTo>
                    <a:pt x="-7374" y="1957738"/>
                    <a:pt x="-60290" y="1541813"/>
                    <a:pt x="172543" y="1167163"/>
                  </a:cubicBezTo>
                  <a:cubicBezTo>
                    <a:pt x="405376" y="792513"/>
                    <a:pt x="801193" y="318380"/>
                    <a:pt x="1442543" y="125763"/>
                  </a:cubicBezTo>
                  <a:cubicBezTo>
                    <a:pt x="2083893" y="-66854"/>
                    <a:pt x="3485126" y="22046"/>
                    <a:pt x="4020643" y="11463"/>
                  </a:cubicBezTo>
                  <a:cubicBezTo>
                    <a:pt x="4556160" y="880"/>
                    <a:pt x="4655643" y="62263"/>
                    <a:pt x="4655643" y="62263"/>
                  </a:cubicBezTo>
                </a:path>
              </a:pathLst>
            </a:custGeom>
            <a:ln w="38100" cmpd="sng">
              <a:solidFill>
                <a:srgbClr val="000000"/>
              </a:solidFill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139952" y="908720"/>
              <a:ext cx="1608659" cy="64633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Map-Request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</a:t>
              </a:r>
              <a:r>
                <a:rPr lang="en-US" sz="1200" dirty="0" smtClean="0">
                  <a:solidFill>
                    <a:srgbClr val="008000"/>
                  </a:solidFill>
                </a:rPr>
                <a:t>IP_Z,*&gt;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2443646" y="980728"/>
            <a:ext cx="5392254" cy="2410172"/>
            <a:chOff x="2443646" y="980728"/>
            <a:chExt cx="5392254" cy="2410172"/>
          </a:xfrm>
        </p:grpSpPr>
        <p:sp>
          <p:nvSpPr>
            <p:cNvPr id="163" name="Freeform 162"/>
            <p:cNvSpPr/>
            <p:nvPr/>
          </p:nvSpPr>
          <p:spPr>
            <a:xfrm>
              <a:off x="2443646" y="1281099"/>
              <a:ext cx="5392254" cy="2109801"/>
            </a:xfrm>
            <a:custGeom>
              <a:avLst/>
              <a:gdLst>
                <a:gd name="connsiteX0" fmla="*/ 5392254 w 5392254"/>
                <a:gd name="connsiteY0" fmla="*/ 77801 h 2109801"/>
                <a:gd name="connsiteX1" fmla="*/ 3411054 w 5392254"/>
                <a:gd name="connsiteY1" fmla="*/ 14301 h 2109801"/>
                <a:gd name="connsiteX2" fmla="*/ 1582254 w 5392254"/>
                <a:gd name="connsiteY2" fmla="*/ 77801 h 2109801"/>
                <a:gd name="connsiteX3" fmla="*/ 388454 w 5392254"/>
                <a:gd name="connsiteY3" fmla="*/ 750901 h 2109801"/>
                <a:gd name="connsiteX4" fmla="*/ 20154 w 5392254"/>
                <a:gd name="connsiteY4" fmla="*/ 1690701 h 2109801"/>
                <a:gd name="connsiteX5" fmla="*/ 45554 w 5392254"/>
                <a:gd name="connsiteY5" fmla="*/ 2109801 h 2109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92254" h="2109801">
                  <a:moveTo>
                    <a:pt x="5392254" y="77801"/>
                  </a:moveTo>
                  <a:cubicBezTo>
                    <a:pt x="4719154" y="46051"/>
                    <a:pt x="4046054" y="14301"/>
                    <a:pt x="3411054" y="14301"/>
                  </a:cubicBezTo>
                  <a:cubicBezTo>
                    <a:pt x="2776054" y="14301"/>
                    <a:pt x="2086021" y="-44966"/>
                    <a:pt x="1582254" y="77801"/>
                  </a:cubicBezTo>
                  <a:cubicBezTo>
                    <a:pt x="1078487" y="200568"/>
                    <a:pt x="648804" y="482084"/>
                    <a:pt x="388454" y="750901"/>
                  </a:cubicBezTo>
                  <a:cubicBezTo>
                    <a:pt x="128104" y="1019718"/>
                    <a:pt x="77304" y="1464218"/>
                    <a:pt x="20154" y="1690701"/>
                  </a:cubicBezTo>
                  <a:cubicBezTo>
                    <a:pt x="-36996" y="1917184"/>
                    <a:pt x="45554" y="2109801"/>
                    <a:pt x="45554" y="2109801"/>
                  </a:cubicBezTo>
                </a:path>
              </a:pathLst>
            </a:custGeom>
            <a:ln w="38100" cmpd="sng">
              <a:solidFill>
                <a:srgbClr val="000000"/>
              </a:solidFill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237567" y="980728"/>
              <a:ext cx="2070323" cy="1015663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LISP </a:t>
              </a:r>
            </a:p>
            <a:p>
              <a:r>
                <a:rPr lang="en-US" sz="1200" dirty="0" smtClean="0"/>
                <a:t>Map-Reply</a:t>
              </a:r>
            </a:p>
            <a:p>
              <a:r>
                <a:rPr lang="en-US" sz="1200" dirty="0" smtClean="0"/>
                <a:t>(</a:t>
              </a:r>
              <a:r>
                <a:rPr lang="en-US" sz="1200" dirty="0">
                  <a:solidFill>
                    <a:srgbClr val="008000"/>
                  </a:solidFill>
                </a:rPr>
                <a:t>EID=&lt;IID1, </a:t>
              </a:r>
              <a:r>
                <a:rPr lang="en-US" sz="1200" dirty="0" smtClean="0">
                  <a:solidFill>
                    <a:srgbClr val="008000"/>
                  </a:solidFill>
                </a:rPr>
                <a:t>IP_Z,MAC_Z&gt;,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RLOC=IP_B1,</a:t>
              </a:r>
            </a:p>
            <a:p>
              <a:r>
                <a:rPr lang="en-US" sz="1200" dirty="0">
                  <a:solidFill>
                    <a:srgbClr val="FF0000"/>
                  </a:solidFill>
                </a:rPr>
                <a:t>RLOC=</a:t>
              </a:r>
              <a:r>
                <a:rPr lang="en-US" sz="1200" dirty="0" smtClean="0">
                  <a:solidFill>
                    <a:srgbClr val="FF0000"/>
                  </a:solidFill>
                </a:rPr>
                <a:t>IP_B2</a:t>
              </a:r>
              <a:r>
                <a:rPr lang="en-US" sz="1200" dirty="0" smtClean="0">
                  <a:solidFill>
                    <a:srgbClr val="000000"/>
                  </a:solidFill>
                </a:rPr>
                <a:t>)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2383334" y="3848100"/>
            <a:ext cx="2044650" cy="1068373"/>
            <a:chOff x="473781" y="1839189"/>
            <a:chExt cx="2044650" cy="1068373"/>
          </a:xfrm>
        </p:grpSpPr>
        <p:sp>
          <p:nvSpPr>
            <p:cNvPr id="171" name="Text Box 48"/>
            <p:cNvSpPr txBox="1">
              <a:spLocks noChangeArrowheads="1"/>
            </p:cNvSpPr>
            <p:nvPr/>
          </p:nvSpPr>
          <p:spPr bwMode="auto">
            <a:xfrm>
              <a:off x="473781" y="1839189"/>
              <a:ext cx="1463675" cy="2460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FF"/>
                  </a:solidFill>
                </a:rPr>
                <a:t>Map-Cache Entry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sp>
          <p:nvSpPr>
            <p:cNvPr id="172" name="Text Box 46"/>
            <p:cNvSpPr txBox="1">
              <a:spLocks noChangeArrowheads="1"/>
            </p:cNvSpPr>
            <p:nvPr/>
          </p:nvSpPr>
          <p:spPr bwMode="auto">
            <a:xfrm>
              <a:off x="473781" y="2084260"/>
              <a:ext cx="2044650" cy="8233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defRPr/>
              </a:pPr>
              <a:r>
                <a:rPr lang="en-US" sz="1000" b="1" dirty="0" smtClean="0">
                  <a:solidFill>
                    <a:srgbClr val="000000"/>
                  </a:solidFill>
                </a:rPr>
                <a:t>EID:  </a:t>
              </a:r>
              <a:r>
                <a:rPr lang="en-US" sz="1000" dirty="0" smtClean="0">
                  <a:solidFill>
                    <a:srgbClr val="008000"/>
                  </a:solidFill>
                </a:rPr>
                <a:t>IID1, IP_Z,MAC_Z</a:t>
              </a:r>
              <a:endParaRPr lang="en-US" sz="1000" b="1" dirty="0" smtClean="0">
                <a:solidFill>
                  <a:srgbClr val="008000"/>
                </a:solidFill>
              </a:endParaRPr>
            </a:p>
            <a:p>
              <a:pPr>
                <a:spcBef>
                  <a:spcPts val="300"/>
                </a:spcBef>
                <a:defRPr/>
              </a:pPr>
              <a:r>
                <a:rPr lang="en-US" sz="1000" b="1" dirty="0">
                  <a:solidFill>
                    <a:srgbClr val="000000"/>
                  </a:solidFill>
                </a:rPr>
                <a:t>Locator-set: </a:t>
              </a:r>
            </a:p>
            <a:p>
              <a:pPr>
                <a:spcBef>
                  <a:spcPts val="300"/>
                </a:spcBef>
                <a:defRPr/>
              </a:pPr>
              <a:r>
                <a:rPr lang="en-US" sz="1000" b="1" dirty="0"/>
                <a:t>  </a:t>
              </a:r>
              <a:r>
                <a:rPr lang="en-US" sz="1000" b="1" dirty="0" smtClean="0">
                  <a:solidFill>
                    <a:srgbClr val="B21A1A"/>
                  </a:solidFill>
                </a:rPr>
                <a:t>IP_B1</a:t>
              </a:r>
              <a:r>
                <a:rPr lang="en-US" sz="1000" b="1" dirty="0" smtClean="0">
                  <a:solidFill>
                    <a:srgbClr val="000000"/>
                  </a:solidFill>
                </a:rPr>
                <a:t>, </a:t>
              </a:r>
              <a:r>
                <a:rPr lang="en-US" sz="1000" b="1" dirty="0">
                  <a:solidFill>
                    <a:srgbClr val="000000"/>
                  </a:solidFill>
                </a:rPr>
                <a:t>priority: 1, weight:</a:t>
              </a:r>
              <a:r>
                <a:rPr lang="en-US" sz="1000" b="1" dirty="0" smtClean="0">
                  <a:solidFill>
                    <a:srgbClr val="000000"/>
                  </a:solidFill>
                </a:rPr>
                <a:t> 50</a:t>
              </a:r>
            </a:p>
            <a:p>
              <a:pPr>
                <a:spcBef>
                  <a:spcPts val="300"/>
                </a:spcBef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 </a:t>
              </a:r>
              <a:r>
                <a:rPr lang="en-US" sz="1000" dirty="0" smtClean="0">
                  <a:solidFill>
                    <a:srgbClr val="000000"/>
                  </a:solidFill>
                </a:rPr>
                <a:t> </a:t>
              </a:r>
              <a:r>
                <a:rPr lang="en-US" sz="1000" dirty="0" smtClean="0">
                  <a:solidFill>
                    <a:srgbClr val="B21A1A"/>
                  </a:solidFill>
                </a:rPr>
                <a:t>IP_B2</a:t>
              </a:r>
              <a:r>
                <a:rPr lang="en-US" sz="1000" dirty="0" smtClean="0">
                  <a:solidFill>
                    <a:srgbClr val="000000"/>
                  </a:solidFill>
                </a:rPr>
                <a:t>, </a:t>
              </a:r>
              <a:r>
                <a:rPr lang="en-US" sz="1000" dirty="0">
                  <a:solidFill>
                    <a:srgbClr val="000000"/>
                  </a:solidFill>
                </a:rPr>
                <a:t>priority: 1, weight: </a:t>
              </a:r>
              <a:r>
                <a:rPr lang="en-US" sz="1000" dirty="0" smtClean="0">
                  <a:solidFill>
                    <a:srgbClr val="000000"/>
                  </a:solidFill>
                </a:rPr>
                <a:t>50</a:t>
              </a:r>
              <a:endParaRPr lang="en-US" sz="1000" b="1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640361" y="3861048"/>
            <a:ext cx="2078564" cy="1511300"/>
            <a:chOff x="485660" y="3848100"/>
            <a:chExt cx="2078564" cy="1511300"/>
          </a:xfrm>
        </p:grpSpPr>
        <p:sp>
          <p:nvSpPr>
            <p:cNvPr id="110" name="Freeform 109"/>
            <p:cNvSpPr/>
            <p:nvPr/>
          </p:nvSpPr>
          <p:spPr>
            <a:xfrm>
              <a:off x="1372207" y="3848100"/>
              <a:ext cx="862993" cy="1511300"/>
            </a:xfrm>
            <a:custGeom>
              <a:avLst/>
              <a:gdLst>
                <a:gd name="connsiteX0" fmla="*/ 862993 w 862993"/>
                <a:gd name="connsiteY0" fmla="*/ 1511300 h 1511300"/>
                <a:gd name="connsiteX1" fmla="*/ 113693 w 862993"/>
                <a:gd name="connsiteY1" fmla="*/ 1117600 h 1511300"/>
                <a:gd name="connsiteX2" fmla="*/ 37493 w 862993"/>
                <a:gd name="connsiteY2" fmla="*/ 558800 h 1511300"/>
                <a:gd name="connsiteX3" fmla="*/ 456593 w 862993"/>
                <a:gd name="connsiteY3" fmla="*/ 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993" h="1511300">
                  <a:moveTo>
                    <a:pt x="862993" y="1511300"/>
                  </a:moveTo>
                  <a:cubicBezTo>
                    <a:pt x="557134" y="1393825"/>
                    <a:pt x="251276" y="1276350"/>
                    <a:pt x="113693" y="1117600"/>
                  </a:cubicBezTo>
                  <a:cubicBezTo>
                    <a:pt x="-23890" y="958850"/>
                    <a:pt x="-19657" y="745067"/>
                    <a:pt x="37493" y="558800"/>
                  </a:cubicBezTo>
                  <a:cubicBezTo>
                    <a:pt x="94643" y="372533"/>
                    <a:pt x="456593" y="0"/>
                    <a:pt x="456593" y="0"/>
                  </a:cubicBezTo>
                </a:path>
              </a:pathLst>
            </a:custGeom>
            <a:ln w="38100" cmpd="sng">
              <a:solidFill>
                <a:srgbClr val="3366FF"/>
              </a:solidFill>
              <a:prstDash val="dash"/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 Box 52"/>
            <p:cNvSpPr txBox="1">
              <a:spLocks noChangeArrowheads="1"/>
            </p:cNvSpPr>
            <p:nvPr/>
          </p:nvSpPr>
          <p:spPr bwMode="auto">
            <a:xfrm>
              <a:off x="485660" y="4232121"/>
              <a:ext cx="2078564" cy="553998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Unicast</a:t>
              </a:r>
            </a:p>
            <a:p>
              <a:pPr algn="ctr"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8000"/>
                  </a:solidFill>
                </a:rPr>
                <a:t>ARP-Replay(IP_Z,MAC_Z)</a:t>
              </a:r>
              <a:endParaRPr lang="en-US" sz="1600" b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7526125" y="1555051"/>
            <a:ext cx="1006315" cy="361781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73749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3" grpId="0" animBg="1"/>
      <p:bldP spid="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88591"/>
      </p:ext>
    </p:extLst>
  </p:cSld>
  <p:clrMapOvr>
    <a:masterClrMapping/>
  </p:clrMapOvr>
  <p:transition xmlns:p14="http://schemas.microsoft.com/office/powerpoint/2010/main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006_Title/Bullet_Cisco White Temp">
  <a:themeElements>
    <a:clrScheme name="2006_Title/Bullet_Cisco White Temp 1">
      <a:dk1>
        <a:srgbClr val="000000"/>
      </a:dk1>
      <a:lt1>
        <a:srgbClr val="FFFFFF"/>
      </a:lt1>
      <a:dk2>
        <a:srgbClr val="0183B7"/>
      </a:dk2>
      <a:lt2>
        <a:srgbClr val="8E8E95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2006_Title/Bullet_Cisco White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006_Title/Bullet_Cisco White Temp 1">
        <a:dk1>
          <a:srgbClr val="000000"/>
        </a:dk1>
        <a:lt1>
          <a:srgbClr val="FFFFFF"/>
        </a:lt1>
        <a:dk2>
          <a:srgbClr val="0183B7"/>
        </a:dk2>
        <a:lt2>
          <a:srgbClr val="8E8E95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080519_kw_universityofthefuture_tnc2008.ppt</Template>
  <TotalTime>46298</TotalTime>
  <Words>681</Words>
  <Application>Microsoft Macintosh PowerPoint</Application>
  <PresentationFormat>On-screen Show (4:3)</PresentationFormat>
  <Paragraphs>174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2006_Title/Bullet_Cisco White Temp</vt:lpstr>
      <vt:lpstr> LISP Gap Analysis for NVO3  &lt;draft-maino-nvo3-lisp-cp-02&gt;</vt:lpstr>
      <vt:lpstr>NVO3 Status</vt:lpstr>
      <vt:lpstr>LISP Control Plane</vt:lpstr>
      <vt:lpstr>Benefits</vt:lpstr>
      <vt:lpstr>Terminology</vt:lpstr>
      <vt:lpstr>No Flood-and-Learn</vt:lpstr>
      <vt:lpstr>Contained ARP  Broadcast Domain</vt:lpstr>
      <vt:lpstr>Thanks!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Research Projects on Mobile Internet</dc:title>
  <dc:creator>Sateesh Kumar</dc:creator>
  <cp:lastModifiedBy>Fabio Maino</cp:lastModifiedBy>
  <cp:revision>1139</cp:revision>
  <dcterms:created xsi:type="dcterms:W3CDTF">2011-03-30T05:19:09Z</dcterms:created>
  <dcterms:modified xsi:type="dcterms:W3CDTF">2013-03-14T14:38:37Z</dcterms:modified>
</cp:coreProperties>
</file>