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2"/>
  </p:notesMasterIdLst>
  <p:handoutMasterIdLst>
    <p:handoutMasterId r:id="rId13"/>
  </p:handoutMasterIdLst>
  <p:sldIdLst>
    <p:sldId id="324" r:id="rId2"/>
    <p:sldId id="321" r:id="rId3"/>
    <p:sldId id="322" r:id="rId4"/>
    <p:sldId id="319" r:id="rId5"/>
    <p:sldId id="323" r:id="rId6"/>
    <p:sldId id="316" r:id="rId7"/>
    <p:sldId id="318" r:id="rId8"/>
    <p:sldId id="325" r:id="rId9"/>
    <p:sldId id="326" r:id="rId10"/>
    <p:sldId id="327" r:id="rId11"/>
  </p:sldIdLst>
  <p:sldSz cx="9144000" cy="6858000" type="screen4x3"/>
  <p:notesSz cx="6934200" cy="92329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848"/>
    <a:srgbClr val="E2E2E2"/>
    <a:srgbClr val="999999"/>
    <a:srgbClr val="464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4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48" y="-66"/>
      </p:cViewPr>
      <p:guideLst>
        <p:guide orient="horz" pos="-3"/>
        <p:guide pos="5524"/>
        <p:guide pos="2884"/>
      </p:guideLst>
    </p:cSldViewPr>
  </p:slideViewPr>
  <p:outlineViewPr>
    <p:cViewPr>
      <p:scale>
        <a:sx n="33" d="100"/>
        <a:sy n="33" d="100"/>
      </p:scale>
      <p:origin x="48" y="114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D3EC6-8F46-4ABE-A7F5-7AED273ED3B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373B83-9347-4E61-8775-C20187DA0777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BBF</a:t>
          </a:r>
          <a:endParaRPr lang="en-US" dirty="0"/>
        </a:p>
      </dgm:t>
    </dgm:pt>
    <dgm:pt modelId="{77F498E1-BC16-4D3F-B9A7-B568FD236AA4}" type="parTrans" cxnId="{492A952C-8258-4734-963A-ECF47CC8B722}">
      <dgm:prSet/>
      <dgm:spPr/>
      <dgm:t>
        <a:bodyPr/>
        <a:lstStyle/>
        <a:p>
          <a:endParaRPr lang="en-US"/>
        </a:p>
      </dgm:t>
    </dgm:pt>
    <dgm:pt modelId="{656ED4F8-8B67-4CA7-9755-939E4E362443}" type="sibTrans" cxnId="{492A952C-8258-4734-963A-ECF47CC8B722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3GPP</a:t>
          </a:r>
          <a:endParaRPr lang="en-US" dirty="0"/>
        </a:p>
      </dgm:t>
    </dgm:pt>
    <dgm:pt modelId="{B89296F7-8D04-47F1-8B68-6FF4DA24DC25}">
      <dgm:prSet phldrT="[Text]" custT="1"/>
      <dgm:spPr/>
      <dgm:t>
        <a:bodyPr/>
        <a:lstStyle/>
        <a:p>
          <a:r>
            <a:rPr lang="en-US" sz="1600" dirty="0" smtClean="0"/>
            <a:t>First to Approve a project (WT-304)</a:t>
          </a:r>
          <a:endParaRPr lang="en-US" sz="1600" dirty="0"/>
        </a:p>
      </dgm:t>
    </dgm:pt>
    <dgm:pt modelId="{EF4B034B-C38C-455E-9594-9C175D0FA47D}" type="parTrans" cxnId="{045ABC2A-FE1C-4026-9293-CCF4A2D82D47}">
      <dgm:prSet/>
      <dgm:spPr/>
      <dgm:t>
        <a:bodyPr/>
        <a:lstStyle/>
        <a:p>
          <a:endParaRPr lang="en-US"/>
        </a:p>
      </dgm:t>
    </dgm:pt>
    <dgm:pt modelId="{BED29CB3-64BA-42C9-9545-DB748B348AD9}" type="sibTrans" cxnId="{045ABC2A-FE1C-4026-9293-CCF4A2D82D47}">
      <dgm:prSet/>
      <dgm:spPr/>
      <dgm:t>
        <a:bodyPr/>
        <a:lstStyle/>
        <a:p>
          <a:endParaRPr lang="en-US"/>
        </a:p>
      </dgm:t>
    </dgm:pt>
    <dgm:pt modelId="{9123D48D-B361-4DD8-AAE2-6D34DED887FB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IETF</a:t>
          </a:r>
          <a:endParaRPr lang="en-US" dirty="0"/>
        </a:p>
      </dgm:t>
    </dgm:pt>
    <dgm:pt modelId="{886A015B-CA00-47F7-B3C9-FB12E65AED0C}" type="parTrans" cxnId="{21093024-593F-495F-92D9-51AD26D0B5CE}">
      <dgm:prSet/>
      <dgm:spPr/>
      <dgm:t>
        <a:bodyPr/>
        <a:lstStyle/>
        <a:p>
          <a:endParaRPr lang="en-US"/>
        </a:p>
      </dgm:t>
    </dgm:pt>
    <dgm:pt modelId="{F2CE5751-F0E1-45DB-ABCD-5BF1052B4B2F}" type="sibTrans" cxnId="{21093024-593F-495F-92D9-51AD26D0B5CE}">
      <dgm:prSet custT="1"/>
      <dgm:spPr/>
      <dgm:t>
        <a:bodyPr/>
        <a:lstStyle/>
        <a:p>
          <a:r>
            <a:rPr lang="en-US" sz="2800" dirty="0" smtClean="0"/>
            <a:t>ITU-T SG12</a:t>
          </a:r>
          <a:endParaRPr lang="en-US" sz="2800" dirty="0"/>
        </a:p>
      </dgm:t>
    </dgm:pt>
    <dgm:pt modelId="{27EF212A-13FB-42CB-9B20-1DA2FA3A0DDC}">
      <dgm:prSet phldrT="[Text]" custT="1"/>
      <dgm:spPr/>
      <dgm:t>
        <a:bodyPr/>
        <a:lstStyle/>
        <a:p>
          <a:r>
            <a:rPr lang="en-US" sz="1600" b="1" dirty="0" smtClean="0"/>
            <a:t>New Topic Initiated by contribution: LMAP Requirements</a:t>
          </a:r>
        </a:p>
        <a:p>
          <a:r>
            <a:rPr lang="en-US" sz="1600" dirty="0" smtClean="0"/>
            <a:t>Existing IPPM &amp; NM work</a:t>
          </a:r>
          <a:endParaRPr lang="en-US" sz="1600" dirty="0"/>
        </a:p>
      </dgm:t>
    </dgm:pt>
    <dgm:pt modelId="{6B136281-FB7D-48C6-AB6B-0B28D4B13E1D}" type="parTrans" cxnId="{59F8DCA4-42E1-4A03-A493-A2EEB746D26E}">
      <dgm:prSet/>
      <dgm:spPr/>
      <dgm:t>
        <a:bodyPr/>
        <a:lstStyle/>
        <a:p>
          <a:endParaRPr lang="en-US"/>
        </a:p>
      </dgm:t>
    </dgm:pt>
    <dgm:pt modelId="{4765B663-95CA-4375-B403-60287B107AC5}" type="sibTrans" cxnId="{59F8DCA4-42E1-4A03-A493-A2EEB746D26E}">
      <dgm:prSet/>
      <dgm:spPr/>
      <dgm:t>
        <a:bodyPr/>
        <a:lstStyle/>
        <a:p>
          <a:endParaRPr lang="en-US"/>
        </a:p>
      </dgm:t>
    </dgm:pt>
    <dgm:pt modelId="{712C2A55-6104-4584-930D-36E5B0B99F98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IEEE </a:t>
          </a:r>
          <a:endParaRPr lang="en-US" dirty="0"/>
        </a:p>
      </dgm:t>
    </dgm:pt>
    <dgm:pt modelId="{B2EA9232-F5A7-4AE0-A1B0-F95E6DE007AD}" type="parTrans" cxnId="{A5BC634F-8C50-4FEC-8FBD-59E4A4C28786}">
      <dgm:prSet/>
      <dgm:spPr/>
      <dgm:t>
        <a:bodyPr/>
        <a:lstStyle/>
        <a:p>
          <a:endParaRPr lang="en-US"/>
        </a:p>
      </dgm:t>
    </dgm:pt>
    <dgm:pt modelId="{F5AB2968-4BA9-4759-A634-282D3BF06C15}" type="sibTrans" cxnId="{A5BC634F-8C50-4FEC-8FBD-59E4A4C28786}">
      <dgm:prSet custT="1"/>
      <dgm:spPr/>
      <dgm:t>
        <a:bodyPr/>
        <a:lstStyle/>
        <a:p>
          <a:endParaRPr lang="en-US" sz="3200" dirty="0"/>
        </a:p>
      </dgm:t>
    </dgm:pt>
    <dgm:pt modelId="{5D23BB54-9C5F-459C-9649-CE2AB60C4685}">
      <dgm:prSet phldrT="[Text]" custT="1"/>
      <dgm:spPr/>
      <dgm:t>
        <a:bodyPr/>
        <a:lstStyle/>
        <a:p>
          <a:r>
            <a:rPr lang="en-US" sz="1600" dirty="0" smtClean="0"/>
            <a:t>802.16 Approved new project </a:t>
          </a:r>
          <a:endParaRPr lang="en-US" sz="1600" dirty="0"/>
        </a:p>
      </dgm:t>
    </dgm:pt>
    <dgm:pt modelId="{2CBE1C5B-C76E-4053-BCEE-D5D5CD164EF8}" type="parTrans" cxnId="{3B6D3B91-C950-4150-9A35-295B55E300FB}">
      <dgm:prSet/>
      <dgm:spPr/>
      <dgm:t>
        <a:bodyPr/>
        <a:lstStyle/>
        <a:p>
          <a:endParaRPr lang="en-US"/>
        </a:p>
      </dgm:t>
    </dgm:pt>
    <dgm:pt modelId="{1D9A039C-255C-4BD7-97ED-F24CA70C3DF2}" type="sibTrans" cxnId="{3B6D3B91-C950-4150-9A35-295B55E300FB}">
      <dgm:prSet/>
      <dgm:spPr/>
      <dgm:t>
        <a:bodyPr/>
        <a:lstStyle/>
        <a:p>
          <a:endParaRPr lang="en-US"/>
        </a:p>
      </dgm:t>
    </dgm:pt>
    <dgm:pt modelId="{58B03AA1-BBD8-4453-A64C-425051F55C34}" type="pres">
      <dgm:prSet presAssocID="{AF0D3EC6-8F46-4ABE-A7F5-7AED273ED3B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1CF575C-96C4-4B57-B000-EF14FC51BBE0}" type="pres">
      <dgm:prSet presAssocID="{07373B83-9347-4E61-8775-C20187DA0777}" presName="composite" presStyleCnt="0"/>
      <dgm:spPr/>
    </dgm:pt>
    <dgm:pt modelId="{A0F401CE-0ED5-4EE8-BC24-336E0B22E440}" type="pres">
      <dgm:prSet presAssocID="{07373B83-9347-4E61-8775-C20187DA077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E821A-FD6A-4B92-B369-DB16C90DA860}" type="pres">
      <dgm:prSet presAssocID="{07373B83-9347-4E61-8775-C20187DA077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70F01-6F72-47CB-B8CB-B752D8A70269}" type="pres">
      <dgm:prSet presAssocID="{07373B83-9347-4E61-8775-C20187DA0777}" presName="BalanceSpacing" presStyleCnt="0"/>
      <dgm:spPr/>
    </dgm:pt>
    <dgm:pt modelId="{CC6F9346-3C44-40F5-943A-00811F0C909D}" type="pres">
      <dgm:prSet presAssocID="{07373B83-9347-4E61-8775-C20187DA0777}" presName="BalanceSpacing1" presStyleCnt="0"/>
      <dgm:spPr/>
    </dgm:pt>
    <dgm:pt modelId="{BB571894-22C9-4455-B3DA-DB91B1A3EE87}" type="pres">
      <dgm:prSet presAssocID="{656ED4F8-8B67-4CA7-9755-939E4E362443}" presName="Accent1Text" presStyleLbl="node1" presStyleIdx="1" presStyleCnt="6"/>
      <dgm:spPr/>
      <dgm:t>
        <a:bodyPr/>
        <a:lstStyle/>
        <a:p>
          <a:endParaRPr lang="en-US"/>
        </a:p>
      </dgm:t>
    </dgm:pt>
    <dgm:pt modelId="{553DC5F3-4467-4F64-A136-8288E67DC670}" type="pres">
      <dgm:prSet presAssocID="{656ED4F8-8B67-4CA7-9755-939E4E362443}" presName="spaceBetweenRectangles" presStyleCnt="0"/>
      <dgm:spPr/>
    </dgm:pt>
    <dgm:pt modelId="{62134B5A-1E9B-44BD-B9A9-04D76DDF4F02}" type="pres">
      <dgm:prSet presAssocID="{9123D48D-B361-4DD8-AAE2-6D34DED887FB}" presName="composite" presStyleCnt="0"/>
      <dgm:spPr/>
    </dgm:pt>
    <dgm:pt modelId="{6FC955F5-43F8-4693-A6D9-47D08C2477F6}" type="pres">
      <dgm:prSet presAssocID="{9123D48D-B361-4DD8-AAE2-6D34DED887FB}" presName="Parent1" presStyleLbl="node1" presStyleIdx="2" presStyleCnt="6" custLinFactNeighborX="-203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0C6C7-920B-41C7-A3FA-D446C0939B32}" type="pres">
      <dgm:prSet presAssocID="{9123D48D-B361-4DD8-AAE2-6D34DED887FB}" presName="Childtext1" presStyleLbl="revTx" presStyleIdx="1" presStyleCnt="3" custScaleX="168037" custScaleY="132737" custLinFactNeighborX="-43424" custLinFactNeighborY="-2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0F71C-E7B0-4963-A3F5-7DC972F91CB5}" type="pres">
      <dgm:prSet presAssocID="{9123D48D-B361-4DD8-AAE2-6D34DED887FB}" presName="BalanceSpacing" presStyleCnt="0"/>
      <dgm:spPr/>
    </dgm:pt>
    <dgm:pt modelId="{4702DFDA-AFFA-48FD-9C09-F7B6199D03F0}" type="pres">
      <dgm:prSet presAssocID="{9123D48D-B361-4DD8-AAE2-6D34DED887FB}" presName="BalanceSpacing1" presStyleCnt="0"/>
      <dgm:spPr/>
    </dgm:pt>
    <dgm:pt modelId="{56AA7D29-E076-4342-879F-FA25745EFB96}" type="pres">
      <dgm:prSet presAssocID="{F2CE5751-F0E1-45DB-ABCD-5BF1052B4B2F}" presName="Accent1Text" presStyleLbl="node1" presStyleIdx="3" presStyleCnt="6" custLinFactNeighborX="-19668" custLinFactNeighborY="634"/>
      <dgm:spPr/>
      <dgm:t>
        <a:bodyPr/>
        <a:lstStyle/>
        <a:p>
          <a:endParaRPr lang="en-US"/>
        </a:p>
      </dgm:t>
    </dgm:pt>
    <dgm:pt modelId="{B9AA51E4-67AF-47F2-8313-536D1EAD23E4}" type="pres">
      <dgm:prSet presAssocID="{F2CE5751-F0E1-45DB-ABCD-5BF1052B4B2F}" presName="spaceBetweenRectangles" presStyleCnt="0"/>
      <dgm:spPr/>
    </dgm:pt>
    <dgm:pt modelId="{BF700FE0-9793-43D3-868C-1BFE0B1DB8D8}" type="pres">
      <dgm:prSet presAssocID="{712C2A55-6104-4584-930D-36E5B0B99F98}" presName="composite" presStyleCnt="0"/>
      <dgm:spPr/>
    </dgm:pt>
    <dgm:pt modelId="{7E5CD8CC-EB3F-4451-92CF-04F3773A0C9E}" type="pres">
      <dgm:prSet presAssocID="{712C2A55-6104-4584-930D-36E5B0B99F9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C3BFA-D4BD-4DFF-92A7-9500A781A7D1}" type="pres">
      <dgm:prSet presAssocID="{712C2A55-6104-4584-930D-36E5B0B99F9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10F55-D6E6-43AD-8D52-0FE7B5790E41}" type="pres">
      <dgm:prSet presAssocID="{712C2A55-6104-4584-930D-36E5B0B99F98}" presName="BalanceSpacing" presStyleCnt="0"/>
      <dgm:spPr/>
    </dgm:pt>
    <dgm:pt modelId="{7399B95A-DEA4-4465-8143-894E4691D3F1}" type="pres">
      <dgm:prSet presAssocID="{712C2A55-6104-4584-930D-36E5B0B99F98}" presName="BalanceSpacing1" presStyleCnt="0"/>
      <dgm:spPr/>
    </dgm:pt>
    <dgm:pt modelId="{DFD46C5B-C803-4A46-A716-6C6C234F4241}" type="pres">
      <dgm:prSet presAssocID="{F5AB2968-4BA9-4759-A634-282D3BF06C15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2AFB1D-9F7C-422B-95B7-6231AE8780A9}" type="presOf" srcId="{5D23BB54-9C5F-459C-9649-CE2AB60C4685}" destId="{4BAC3BFA-D4BD-4DFF-92A7-9500A781A7D1}" srcOrd="0" destOrd="0" presId="urn:microsoft.com/office/officeart/2008/layout/AlternatingHexagons"/>
    <dgm:cxn modelId="{A5BC634F-8C50-4FEC-8FBD-59E4A4C28786}" srcId="{AF0D3EC6-8F46-4ABE-A7F5-7AED273ED3BC}" destId="{712C2A55-6104-4584-930D-36E5B0B99F98}" srcOrd="2" destOrd="0" parTransId="{B2EA9232-F5A7-4AE0-A1B0-F95E6DE007AD}" sibTransId="{F5AB2968-4BA9-4759-A634-282D3BF06C15}"/>
    <dgm:cxn modelId="{59F8DCA4-42E1-4A03-A493-A2EEB746D26E}" srcId="{9123D48D-B361-4DD8-AAE2-6D34DED887FB}" destId="{27EF212A-13FB-42CB-9B20-1DA2FA3A0DDC}" srcOrd="0" destOrd="0" parTransId="{6B136281-FB7D-48C6-AB6B-0B28D4B13E1D}" sibTransId="{4765B663-95CA-4375-B403-60287B107AC5}"/>
    <dgm:cxn modelId="{B66E3510-C0B0-410E-B4C4-482FBC9C726F}" type="presOf" srcId="{27EF212A-13FB-42CB-9B20-1DA2FA3A0DDC}" destId="{6AB0C6C7-920B-41C7-A3FA-D446C0939B32}" srcOrd="0" destOrd="0" presId="urn:microsoft.com/office/officeart/2008/layout/AlternatingHexagons"/>
    <dgm:cxn modelId="{21093024-593F-495F-92D9-51AD26D0B5CE}" srcId="{AF0D3EC6-8F46-4ABE-A7F5-7AED273ED3BC}" destId="{9123D48D-B361-4DD8-AAE2-6D34DED887FB}" srcOrd="1" destOrd="0" parTransId="{886A015B-CA00-47F7-B3C9-FB12E65AED0C}" sibTransId="{F2CE5751-F0E1-45DB-ABCD-5BF1052B4B2F}"/>
    <dgm:cxn modelId="{B777D6B7-CA5D-43FF-BAD7-543F1D99DD74}" type="presOf" srcId="{F2CE5751-F0E1-45DB-ABCD-5BF1052B4B2F}" destId="{56AA7D29-E076-4342-879F-FA25745EFB96}" srcOrd="0" destOrd="0" presId="urn:microsoft.com/office/officeart/2008/layout/AlternatingHexagons"/>
    <dgm:cxn modelId="{CEDFEC26-0D9E-4B77-A613-DF7DF0B4DBBC}" type="presOf" srcId="{712C2A55-6104-4584-930D-36E5B0B99F98}" destId="{7E5CD8CC-EB3F-4451-92CF-04F3773A0C9E}" srcOrd="0" destOrd="0" presId="urn:microsoft.com/office/officeart/2008/layout/AlternatingHexagons"/>
    <dgm:cxn modelId="{58386B96-130E-450C-829E-D6CE860C381E}" type="presOf" srcId="{9123D48D-B361-4DD8-AAE2-6D34DED887FB}" destId="{6FC955F5-43F8-4693-A6D9-47D08C2477F6}" srcOrd="0" destOrd="0" presId="urn:microsoft.com/office/officeart/2008/layout/AlternatingHexagons"/>
    <dgm:cxn modelId="{E92CC5F9-BF0E-4178-80CD-F58CDC4CA221}" type="presOf" srcId="{07373B83-9347-4E61-8775-C20187DA0777}" destId="{A0F401CE-0ED5-4EE8-BC24-336E0B22E440}" srcOrd="0" destOrd="0" presId="urn:microsoft.com/office/officeart/2008/layout/AlternatingHexagons"/>
    <dgm:cxn modelId="{492A952C-8258-4734-963A-ECF47CC8B722}" srcId="{AF0D3EC6-8F46-4ABE-A7F5-7AED273ED3BC}" destId="{07373B83-9347-4E61-8775-C20187DA0777}" srcOrd="0" destOrd="0" parTransId="{77F498E1-BC16-4D3F-B9A7-B568FD236AA4}" sibTransId="{656ED4F8-8B67-4CA7-9755-939E4E362443}"/>
    <dgm:cxn modelId="{EF594B8C-0EF7-42C3-8BFC-A865F201DCFB}" type="presOf" srcId="{B89296F7-8D04-47F1-8B68-6FF4DA24DC25}" destId="{F7BE821A-FD6A-4B92-B369-DB16C90DA860}" srcOrd="0" destOrd="0" presId="urn:microsoft.com/office/officeart/2008/layout/AlternatingHexagons"/>
    <dgm:cxn modelId="{3B6D3B91-C950-4150-9A35-295B55E300FB}" srcId="{712C2A55-6104-4584-930D-36E5B0B99F98}" destId="{5D23BB54-9C5F-459C-9649-CE2AB60C4685}" srcOrd="0" destOrd="0" parTransId="{2CBE1C5B-C76E-4053-BCEE-D5D5CD164EF8}" sibTransId="{1D9A039C-255C-4BD7-97ED-F24CA70C3DF2}"/>
    <dgm:cxn modelId="{C9312AF1-7DE7-41C2-A0DE-C4EEFFC27E8E}" type="presOf" srcId="{AF0D3EC6-8F46-4ABE-A7F5-7AED273ED3BC}" destId="{58B03AA1-BBD8-4453-A64C-425051F55C34}" srcOrd="0" destOrd="0" presId="urn:microsoft.com/office/officeart/2008/layout/AlternatingHexagons"/>
    <dgm:cxn modelId="{045ABC2A-FE1C-4026-9293-CCF4A2D82D47}" srcId="{07373B83-9347-4E61-8775-C20187DA0777}" destId="{B89296F7-8D04-47F1-8B68-6FF4DA24DC25}" srcOrd="0" destOrd="0" parTransId="{EF4B034B-C38C-455E-9594-9C175D0FA47D}" sibTransId="{BED29CB3-64BA-42C9-9545-DB748B348AD9}"/>
    <dgm:cxn modelId="{DB3EB4B9-1E43-462F-AD85-E838E636E8CB}" type="presOf" srcId="{F5AB2968-4BA9-4759-A634-282D3BF06C15}" destId="{DFD46C5B-C803-4A46-A716-6C6C234F4241}" srcOrd="0" destOrd="0" presId="urn:microsoft.com/office/officeart/2008/layout/AlternatingHexagons"/>
    <dgm:cxn modelId="{2987EC2C-B091-47AF-BA50-8C2F10574C9B}" type="presOf" srcId="{656ED4F8-8B67-4CA7-9755-939E4E362443}" destId="{BB571894-22C9-4455-B3DA-DB91B1A3EE87}" srcOrd="0" destOrd="0" presId="urn:microsoft.com/office/officeart/2008/layout/AlternatingHexagons"/>
    <dgm:cxn modelId="{98DD9E7C-7B37-40AF-BB8F-D1B5F5B55BBB}" type="presParOf" srcId="{58B03AA1-BBD8-4453-A64C-425051F55C34}" destId="{81CF575C-96C4-4B57-B000-EF14FC51BBE0}" srcOrd="0" destOrd="0" presId="urn:microsoft.com/office/officeart/2008/layout/AlternatingHexagons"/>
    <dgm:cxn modelId="{EDA935FC-4D9F-4F0C-AD45-B0041DD557C7}" type="presParOf" srcId="{81CF575C-96C4-4B57-B000-EF14FC51BBE0}" destId="{A0F401CE-0ED5-4EE8-BC24-336E0B22E440}" srcOrd="0" destOrd="0" presId="urn:microsoft.com/office/officeart/2008/layout/AlternatingHexagons"/>
    <dgm:cxn modelId="{C9B95076-3231-4AF3-9F97-C4A4AD0618D9}" type="presParOf" srcId="{81CF575C-96C4-4B57-B000-EF14FC51BBE0}" destId="{F7BE821A-FD6A-4B92-B369-DB16C90DA860}" srcOrd="1" destOrd="0" presId="urn:microsoft.com/office/officeart/2008/layout/AlternatingHexagons"/>
    <dgm:cxn modelId="{652B2F2E-96DF-46BB-A925-5BEB84B668B6}" type="presParOf" srcId="{81CF575C-96C4-4B57-B000-EF14FC51BBE0}" destId="{6DC70F01-6F72-47CB-B8CB-B752D8A70269}" srcOrd="2" destOrd="0" presId="urn:microsoft.com/office/officeart/2008/layout/AlternatingHexagons"/>
    <dgm:cxn modelId="{C8BB104A-45C1-4D62-9448-530FF6CC4A49}" type="presParOf" srcId="{81CF575C-96C4-4B57-B000-EF14FC51BBE0}" destId="{CC6F9346-3C44-40F5-943A-00811F0C909D}" srcOrd="3" destOrd="0" presId="urn:microsoft.com/office/officeart/2008/layout/AlternatingHexagons"/>
    <dgm:cxn modelId="{A04919AB-1F7C-4DCE-BD6A-09FAD5D21AC6}" type="presParOf" srcId="{81CF575C-96C4-4B57-B000-EF14FC51BBE0}" destId="{BB571894-22C9-4455-B3DA-DB91B1A3EE87}" srcOrd="4" destOrd="0" presId="urn:microsoft.com/office/officeart/2008/layout/AlternatingHexagons"/>
    <dgm:cxn modelId="{FE799E59-F1F8-4436-972F-F599BF272EF8}" type="presParOf" srcId="{58B03AA1-BBD8-4453-A64C-425051F55C34}" destId="{553DC5F3-4467-4F64-A136-8288E67DC670}" srcOrd="1" destOrd="0" presId="urn:microsoft.com/office/officeart/2008/layout/AlternatingHexagons"/>
    <dgm:cxn modelId="{94088B0A-9135-4503-B403-FAB0454D3E1D}" type="presParOf" srcId="{58B03AA1-BBD8-4453-A64C-425051F55C34}" destId="{62134B5A-1E9B-44BD-B9A9-04D76DDF4F02}" srcOrd="2" destOrd="0" presId="urn:microsoft.com/office/officeart/2008/layout/AlternatingHexagons"/>
    <dgm:cxn modelId="{61B6D63B-3F95-4914-A43F-068B2B386044}" type="presParOf" srcId="{62134B5A-1E9B-44BD-B9A9-04D76DDF4F02}" destId="{6FC955F5-43F8-4693-A6D9-47D08C2477F6}" srcOrd="0" destOrd="0" presId="urn:microsoft.com/office/officeart/2008/layout/AlternatingHexagons"/>
    <dgm:cxn modelId="{0E1BAE01-796D-4EA3-8EBC-4C50463A6744}" type="presParOf" srcId="{62134B5A-1E9B-44BD-B9A9-04D76DDF4F02}" destId="{6AB0C6C7-920B-41C7-A3FA-D446C0939B32}" srcOrd="1" destOrd="0" presId="urn:microsoft.com/office/officeart/2008/layout/AlternatingHexagons"/>
    <dgm:cxn modelId="{9BDDA68E-E604-4BC0-A9B9-4F79E39C156D}" type="presParOf" srcId="{62134B5A-1E9B-44BD-B9A9-04D76DDF4F02}" destId="{A750F71C-E7B0-4963-A3F5-7DC972F91CB5}" srcOrd="2" destOrd="0" presId="urn:microsoft.com/office/officeart/2008/layout/AlternatingHexagons"/>
    <dgm:cxn modelId="{60E6F112-2A1D-4473-B229-79E160D52F21}" type="presParOf" srcId="{62134B5A-1E9B-44BD-B9A9-04D76DDF4F02}" destId="{4702DFDA-AFFA-48FD-9C09-F7B6199D03F0}" srcOrd="3" destOrd="0" presId="urn:microsoft.com/office/officeart/2008/layout/AlternatingHexagons"/>
    <dgm:cxn modelId="{720D771F-0E45-46FB-8957-0B2DB6CA0D53}" type="presParOf" srcId="{62134B5A-1E9B-44BD-B9A9-04D76DDF4F02}" destId="{56AA7D29-E076-4342-879F-FA25745EFB96}" srcOrd="4" destOrd="0" presId="urn:microsoft.com/office/officeart/2008/layout/AlternatingHexagons"/>
    <dgm:cxn modelId="{84254402-681F-40ED-B167-08EDDAF5C793}" type="presParOf" srcId="{58B03AA1-BBD8-4453-A64C-425051F55C34}" destId="{B9AA51E4-67AF-47F2-8313-536D1EAD23E4}" srcOrd="3" destOrd="0" presId="urn:microsoft.com/office/officeart/2008/layout/AlternatingHexagons"/>
    <dgm:cxn modelId="{500FF023-BA12-4593-9DA3-E297F9E9856B}" type="presParOf" srcId="{58B03AA1-BBD8-4453-A64C-425051F55C34}" destId="{BF700FE0-9793-43D3-868C-1BFE0B1DB8D8}" srcOrd="4" destOrd="0" presId="urn:microsoft.com/office/officeart/2008/layout/AlternatingHexagons"/>
    <dgm:cxn modelId="{7B545D7F-727E-421E-85D9-C08D9E82E8DF}" type="presParOf" srcId="{BF700FE0-9793-43D3-868C-1BFE0B1DB8D8}" destId="{7E5CD8CC-EB3F-4451-92CF-04F3773A0C9E}" srcOrd="0" destOrd="0" presId="urn:microsoft.com/office/officeart/2008/layout/AlternatingHexagons"/>
    <dgm:cxn modelId="{BBE1A2F6-8F51-4B4B-A4E9-270087E7AD1A}" type="presParOf" srcId="{BF700FE0-9793-43D3-868C-1BFE0B1DB8D8}" destId="{4BAC3BFA-D4BD-4DFF-92A7-9500A781A7D1}" srcOrd="1" destOrd="0" presId="urn:microsoft.com/office/officeart/2008/layout/AlternatingHexagons"/>
    <dgm:cxn modelId="{4EA254A2-AFE9-4973-AA87-BF1432B0DE75}" type="presParOf" srcId="{BF700FE0-9793-43D3-868C-1BFE0B1DB8D8}" destId="{9C210F55-D6E6-43AD-8D52-0FE7B5790E41}" srcOrd="2" destOrd="0" presId="urn:microsoft.com/office/officeart/2008/layout/AlternatingHexagons"/>
    <dgm:cxn modelId="{16168314-B0F3-40D0-A18D-FA0B8C87A893}" type="presParOf" srcId="{BF700FE0-9793-43D3-868C-1BFE0B1DB8D8}" destId="{7399B95A-DEA4-4465-8143-894E4691D3F1}" srcOrd="3" destOrd="0" presId="urn:microsoft.com/office/officeart/2008/layout/AlternatingHexagons"/>
    <dgm:cxn modelId="{D0212342-D760-493D-8215-6D287AB6E81E}" type="presParOf" srcId="{BF700FE0-9793-43D3-868C-1BFE0B1DB8D8}" destId="{DFD46C5B-C803-4A46-A716-6C6C234F4241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0D3EC6-8F46-4ABE-A7F5-7AED273ED3B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373B83-9347-4E61-8775-C20187DA0777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BBF</a:t>
          </a:r>
          <a:endParaRPr lang="en-US" dirty="0"/>
        </a:p>
      </dgm:t>
    </dgm:pt>
    <dgm:pt modelId="{77F498E1-BC16-4D3F-B9A7-B568FD236AA4}" type="parTrans" cxnId="{492A952C-8258-4734-963A-ECF47CC8B722}">
      <dgm:prSet/>
      <dgm:spPr/>
      <dgm:t>
        <a:bodyPr/>
        <a:lstStyle/>
        <a:p>
          <a:endParaRPr lang="en-US"/>
        </a:p>
      </dgm:t>
    </dgm:pt>
    <dgm:pt modelId="{656ED4F8-8B67-4CA7-9755-939E4E362443}" type="sibTrans" cxnId="{492A952C-8258-4734-963A-ECF47CC8B722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3GPP</a:t>
          </a:r>
          <a:endParaRPr lang="en-US" dirty="0"/>
        </a:p>
      </dgm:t>
    </dgm:pt>
    <dgm:pt modelId="{B89296F7-8D04-47F1-8B68-6FF4DA24DC25}">
      <dgm:prSet phldrT="[Text]" custT="1"/>
      <dgm:spPr/>
      <dgm:t>
        <a:bodyPr/>
        <a:lstStyle/>
        <a:p>
          <a:r>
            <a:rPr lang="en-US" sz="1600" dirty="0" smtClean="0"/>
            <a:t>First to Approve a project (WT-304)</a:t>
          </a:r>
          <a:endParaRPr lang="en-US" sz="1600" dirty="0"/>
        </a:p>
      </dgm:t>
    </dgm:pt>
    <dgm:pt modelId="{EF4B034B-C38C-455E-9594-9C175D0FA47D}" type="parTrans" cxnId="{045ABC2A-FE1C-4026-9293-CCF4A2D82D47}">
      <dgm:prSet/>
      <dgm:spPr/>
      <dgm:t>
        <a:bodyPr/>
        <a:lstStyle/>
        <a:p>
          <a:endParaRPr lang="en-US"/>
        </a:p>
      </dgm:t>
    </dgm:pt>
    <dgm:pt modelId="{BED29CB3-64BA-42C9-9545-DB748B348AD9}" type="sibTrans" cxnId="{045ABC2A-FE1C-4026-9293-CCF4A2D82D47}">
      <dgm:prSet/>
      <dgm:spPr/>
      <dgm:t>
        <a:bodyPr/>
        <a:lstStyle/>
        <a:p>
          <a:endParaRPr lang="en-US"/>
        </a:p>
      </dgm:t>
    </dgm:pt>
    <dgm:pt modelId="{9123D48D-B361-4DD8-AAE2-6D34DED887FB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IETF</a:t>
          </a:r>
          <a:endParaRPr lang="en-US" dirty="0"/>
        </a:p>
      </dgm:t>
    </dgm:pt>
    <dgm:pt modelId="{886A015B-CA00-47F7-B3C9-FB12E65AED0C}" type="parTrans" cxnId="{21093024-593F-495F-92D9-51AD26D0B5CE}">
      <dgm:prSet/>
      <dgm:spPr/>
      <dgm:t>
        <a:bodyPr/>
        <a:lstStyle/>
        <a:p>
          <a:endParaRPr lang="en-US"/>
        </a:p>
      </dgm:t>
    </dgm:pt>
    <dgm:pt modelId="{F2CE5751-F0E1-45DB-ABCD-5BF1052B4B2F}" type="sibTrans" cxnId="{21093024-593F-495F-92D9-51AD26D0B5CE}">
      <dgm:prSet custT="1"/>
      <dgm:spPr/>
      <dgm:t>
        <a:bodyPr/>
        <a:lstStyle/>
        <a:p>
          <a:r>
            <a:rPr lang="en-US" sz="2800" dirty="0" smtClean="0"/>
            <a:t>ITU-T SG12</a:t>
          </a:r>
          <a:endParaRPr lang="en-US" sz="2800" dirty="0"/>
        </a:p>
      </dgm:t>
    </dgm:pt>
    <dgm:pt modelId="{27EF212A-13FB-42CB-9B20-1DA2FA3A0DDC}">
      <dgm:prSet phldrT="[Text]" custT="1"/>
      <dgm:spPr/>
      <dgm:t>
        <a:bodyPr/>
        <a:lstStyle/>
        <a:p>
          <a:r>
            <a:rPr lang="en-US" sz="1600" b="1" dirty="0" smtClean="0"/>
            <a:t>New Topic Initiated by contribution: LMAP Requirements</a:t>
          </a:r>
        </a:p>
        <a:p>
          <a:r>
            <a:rPr lang="en-US" sz="1600" dirty="0" smtClean="0"/>
            <a:t>Existing IPPM &amp; NM work</a:t>
          </a:r>
          <a:endParaRPr lang="en-US" sz="1600" dirty="0"/>
        </a:p>
      </dgm:t>
    </dgm:pt>
    <dgm:pt modelId="{6B136281-FB7D-48C6-AB6B-0B28D4B13E1D}" type="parTrans" cxnId="{59F8DCA4-42E1-4A03-A493-A2EEB746D26E}">
      <dgm:prSet/>
      <dgm:spPr/>
      <dgm:t>
        <a:bodyPr/>
        <a:lstStyle/>
        <a:p>
          <a:endParaRPr lang="en-US"/>
        </a:p>
      </dgm:t>
    </dgm:pt>
    <dgm:pt modelId="{4765B663-95CA-4375-B403-60287B107AC5}" type="sibTrans" cxnId="{59F8DCA4-42E1-4A03-A493-A2EEB746D26E}">
      <dgm:prSet/>
      <dgm:spPr/>
      <dgm:t>
        <a:bodyPr/>
        <a:lstStyle/>
        <a:p>
          <a:endParaRPr lang="en-US"/>
        </a:p>
      </dgm:t>
    </dgm:pt>
    <dgm:pt modelId="{712C2A55-6104-4584-930D-36E5B0B99F98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IEEE </a:t>
          </a:r>
          <a:endParaRPr lang="en-US" dirty="0"/>
        </a:p>
      </dgm:t>
    </dgm:pt>
    <dgm:pt modelId="{B2EA9232-F5A7-4AE0-A1B0-F95E6DE007AD}" type="parTrans" cxnId="{A5BC634F-8C50-4FEC-8FBD-59E4A4C28786}">
      <dgm:prSet/>
      <dgm:spPr/>
      <dgm:t>
        <a:bodyPr/>
        <a:lstStyle/>
        <a:p>
          <a:endParaRPr lang="en-US"/>
        </a:p>
      </dgm:t>
    </dgm:pt>
    <dgm:pt modelId="{F5AB2968-4BA9-4759-A634-282D3BF06C15}" type="sibTrans" cxnId="{A5BC634F-8C50-4FEC-8FBD-59E4A4C28786}">
      <dgm:prSet custT="1"/>
      <dgm:spPr/>
      <dgm:t>
        <a:bodyPr/>
        <a:lstStyle/>
        <a:p>
          <a:endParaRPr lang="en-US" sz="3200" dirty="0"/>
        </a:p>
      </dgm:t>
    </dgm:pt>
    <dgm:pt modelId="{5D23BB54-9C5F-459C-9649-CE2AB60C4685}">
      <dgm:prSet phldrT="[Text]" custT="1"/>
      <dgm:spPr/>
      <dgm:t>
        <a:bodyPr/>
        <a:lstStyle/>
        <a:p>
          <a:r>
            <a:rPr lang="en-US" sz="1600" dirty="0" smtClean="0"/>
            <a:t>802.16 Approved new project </a:t>
          </a:r>
          <a:endParaRPr lang="en-US" sz="1600" dirty="0"/>
        </a:p>
      </dgm:t>
    </dgm:pt>
    <dgm:pt modelId="{2CBE1C5B-C76E-4053-BCEE-D5D5CD164EF8}" type="parTrans" cxnId="{3B6D3B91-C950-4150-9A35-295B55E300FB}">
      <dgm:prSet/>
      <dgm:spPr/>
      <dgm:t>
        <a:bodyPr/>
        <a:lstStyle/>
        <a:p>
          <a:endParaRPr lang="en-US"/>
        </a:p>
      </dgm:t>
    </dgm:pt>
    <dgm:pt modelId="{1D9A039C-255C-4BD7-97ED-F24CA70C3DF2}" type="sibTrans" cxnId="{3B6D3B91-C950-4150-9A35-295B55E300FB}">
      <dgm:prSet/>
      <dgm:spPr/>
      <dgm:t>
        <a:bodyPr/>
        <a:lstStyle/>
        <a:p>
          <a:endParaRPr lang="en-US"/>
        </a:p>
      </dgm:t>
    </dgm:pt>
    <dgm:pt modelId="{58B03AA1-BBD8-4453-A64C-425051F55C34}" type="pres">
      <dgm:prSet presAssocID="{AF0D3EC6-8F46-4ABE-A7F5-7AED273ED3B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1CF575C-96C4-4B57-B000-EF14FC51BBE0}" type="pres">
      <dgm:prSet presAssocID="{07373B83-9347-4E61-8775-C20187DA0777}" presName="composite" presStyleCnt="0"/>
      <dgm:spPr/>
    </dgm:pt>
    <dgm:pt modelId="{A0F401CE-0ED5-4EE8-BC24-336E0B22E440}" type="pres">
      <dgm:prSet presAssocID="{07373B83-9347-4E61-8775-C20187DA077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E821A-FD6A-4B92-B369-DB16C90DA860}" type="pres">
      <dgm:prSet presAssocID="{07373B83-9347-4E61-8775-C20187DA077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70F01-6F72-47CB-B8CB-B752D8A70269}" type="pres">
      <dgm:prSet presAssocID="{07373B83-9347-4E61-8775-C20187DA0777}" presName="BalanceSpacing" presStyleCnt="0"/>
      <dgm:spPr/>
    </dgm:pt>
    <dgm:pt modelId="{CC6F9346-3C44-40F5-943A-00811F0C909D}" type="pres">
      <dgm:prSet presAssocID="{07373B83-9347-4E61-8775-C20187DA0777}" presName="BalanceSpacing1" presStyleCnt="0"/>
      <dgm:spPr/>
    </dgm:pt>
    <dgm:pt modelId="{BB571894-22C9-4455-B3DA-DB91B1A3EE87}" type="pres">
      <dgm:prSet presAssocID="{656ED4F8-8B67-4CA7-9755-939E4E362443}" presName="Accent1Text" presStyleLbl="node1" presStyleIdx="1" presStyleCnt="6"/>
      <dgm:spPr/>
      <dgm:t>
        <a:bodyPr/>
        <a:lstStyle/>
        <a:p>
          <a:endParaRPr lang="en-US"/>
        </a:p>
      </dgm:t>
    </dgm:pt>
    <dgm:pt modelId="{553DC5F3-4467-4F64-A136-8288E67DC670}" type="pres">
      <dgm:prSet presAssocID="{656ED4F8-8B67-4CA7-9755-939E4E362443}" presName="spaceBetweenRectangles" presStyleCnt="0"/>
      <dgm:spPr/>
    </dgm:pt>
    <dgm:pt modelId="{62134B5A-1E9B-44BD-B9A9-04D76DDF4F02}" type="pres">
      <dgm:prSet presAssocID="{9123D48D-B361-4DD8-AAE2-6D34DED887FB}" presName="composite" presStyleCnt="0"/>
      <dgm:spPr/>
    </dgm:pt>
    <dgm:pt modelId="{6FC955F5-43F8-4693-A6D9-47D08C2477F6}" type="pres">
      <dgm:prSet presAssocID="{9123D48D-B361-4DD8-AAE2-6D34DED887FB}" presName="Parent1" presStyleLbl="node1" presStyleIdx="2" presStyleCnt="6" custLinFactNeighborX="-203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0C6C7-920B-41C7-A3FA-D446C0939B32}" type="pres">
      <dgm:prSet presAssocID="{9123D48D-B361-4DD8-AAE2-6D34DED887FB}" presName="Childtext1" presStyleLbl="revTx" presStyleIdx="1" presStyleCnt="3" custScaleX="168037" custScaleY="132737" custLinFactNeighborX="-43424" custLinFactNeighborY="-2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0F71C-E7B0-4963-A3F5-7DC972F91CB5}" type="pres">
      <dgm:prSet presAssocID="{9123D48D-B361-4DD8-AAE2-6D34DED887FB}" presName="BalanceSpacing" presStyleCnt="0"/>
      <dgm:spPr/>
    </dgm:pt>
    <dgm:pt modelId="{4702DFDA-AFFA-48FD-9C09-F7B6199D03F0}" type="pres">
      <dgm:prSet presAssocID="{9123D48D-B361-4DD8-AAE2-6D34DED887FB}" presName="BalanceSpacing1" presStyleCnt="0"/>
      <dgm:spPr/>
    </dgm:pt>
    <dgm:pt modelId="{56AA7D29-E076-4342-879F-FA25745EFB96}" type="pres">
      <dgm:prSet presAssocID="{F2CE5751-F0E1-45DB-ABCD-5BF1052B4B2F}" presName="Accent1Text" presStyleLbl="node1" presStyleIdx="3" presStyleCnt="6" custLinFactNeighborX="-19668" custLinFactNeighborY="634"/>
      <dgm:spPr/>
      <dgm:t>
        <a:bodyPr/>
        <a:lstStyle/>
        <a:p>
          <a:endParaRPr lang="en-US"/>
        </a:p>
      </dgm:t>
    </dgm:pt>
    <dgm:pt modelId="{B9AA51E4-67AF-47F2-8313-536D1EAD23E4}" type="pres">
      <dgm:prSet presAssocID="{F2CE5751-F0E1-45DB-ABCD-5BF1052B4B2F}" presName="spaceBetweenRectangles" presStyleCnt="0"/>
      <dgm:spPr/>
    </dgm:pt>
    <dgm:pt modelId="{BF700FE0-9793-43D3-868C-1BFE0B1DB8D8}" type="pres">
      <dgm:prSet presAssocID="{712C2A55-6104-4584-930D-36E5B0B99F98}" presName="composite" presStyleCnt="0"/>
      <dgm:spPr/>
    </dgm:pt>
    <dgm:pt modelId="{7E5CD8CC-EB3F-4451-92CF-04F3773A0C9E}" type="pres">
      <dgm:prSet presAssocID="{712C2A55-6104-4584-930D-36E5B0B99F9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C3BFA-D4BD-4DFF-92A7-9500A781A7D1}" type="pres">
      <dgm:prSet presAssocID="{712C2A55-6104-4584-930D-36E5B0B99F9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10F55-D6E6-43AD-8D52-0FE7B5790E41}" type="pres">
      <dgm:prSet presAssocID="{712C2A55-6104-4584-930D-36E5B0B99F98}" presName="BalanceSpacing" presStyleCnt="0"/>
      <dgm:spPr/>
    </dgm:pt>
    <dgm:pt modelId="{7399B95A-DEA4-4465-8143-894E4691D3F1}" type="pres">
      <dgm:prSet presAssocID="{712C2A55-6104-4584-930D-36E5B0B99F98}" presName="BalanceSpacing1" presStyleCnt="0"/>
      <dgm:spPr/>
    </dgm:pt>
    <dgm:pt modelId="{DFD46C5B-C803-4A46-A716-6C6C234F4241}" type="pres">
      <dgm:prSet presAssocID="{F5AB2968-4BA9-4759-A634-282D3BF06C15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61002137-1167-4DB1-A9C8-3C9EC9EA481A}" type="presOf" srcId="{27EF212A-13FB-42CB-9B20-1DA2FA3A0DDC}" destId="{6AB0C6C7-920B-41C7-A3FA-D446C0939B32}" srcOrd="0" destOrd="0" presId="urn:microsoft.com/office/officeart/2008/layout/AlternatingHexagons"/>
    <dgm:cxn modelId="{FCD86410-CDBD-4DE0-95F6-EAE347AE78BE}" type="presOf" srcId="{07373B83-9347-4E61-8775-C20187DA0777}" destId="{A0F401CE-0ED5-4EE8-BC24-336E0B22E440}" srcOrd="0" destOrd="0" presId="urn:microsoft.com/office/officeart/2008/layout/AlternatingHexagons"/>
    <dgm:cxn modelId="{21093024-593F-495F-92D9-51AD26D0B5CE}" srcId="{AF0D3EC6-8F46-4ABE-A7F5-7AED273ED3BC}" destId="{9123D48D-B361-4DD8-AAE2-6D34DED887FB}" srcOrd="1" destOrd="0" parTransId="{886A015B-CA00-47F7-B3C9-FB12E65AED0C}" sibTransId="{F2CE5751-F0E1-45DB-ABCD-5BF1052B4B2F}"/>
    <dgm:cxn modelId="{10136B54-7BE8-477D-8624-EA88EBB9943F}" type="presOf" srcId="{712C2A55-6104-4584-930D-36E5B0B99F98}" destId="{7E5CD8CC-EB3F-4451-92CF-04F3773A0C9E}" srcOrd="0" destOrd="0" presId="urn:microsoft.com/office/officeart/2008/layout/AlternatingHexagons"/>
    <dgm:cxn modelId="{045ABC2A-FE1C-4026-9293-CCF4A2D82D47}" srcId="{07373B83-9347-4E61-8775-C20187DA0777}" destId="{B89296F7-8D04-47F1-8B68-6FF4DA24DC25}" srcOrd="0" destOrd="0" parTransId="{EF4B034B-C38C-455E-9594-9C175D0FA47D}" sibTransId="{BED29CB3-64BA-42C9-9545-DB748B348AD9}"/>
    <dgm:cxn modelId="{DB18BA57-DFD4-4A8D-B0CC-1E476B3C0BAC}" type="presOf" srcId="{5D23BB54-9C5F-459C-9649-CE2AB60C4685}" destId="{4BAC3BFA-D4BD-4DFF-92A7-9500A781A7D1}" srcOrd="0" destOrd="0" presId="urn:microsoft.com/office/officeart/2008/layout/AlternatingHexagons"/>
    <dgm:cxn modelId="{A5BC634F-8C50-4FEC-8FBD-59E4A4C28786}" srcId="{AF0D3EC6-8F46-4ABE-A7F5-7AED273ED3BC}" destId="{712C2A55-6104-4584-930D-36E5B0B99F98}" srcOrd="2" destOrd="0" parTransId="{B2EA9232-F5A7-4AE0-A1B0-F95E6DE007AD}" sibTransId="{F5AB2968-4BA9-4759-A634-282D3BF06C15}"/>
    <dgm:cxn modelId="{59F8DCA4-42E1-4A03-A493-A2EEB746D26E}" srcId="{9123D48D-B361-4DD8-AAE2-6D34DED887FB}" destId="{27EF212A-13FB-42CB-9B20-1DA2FA3A0DDC}" srcOrd="0" destOrd="0" parTransId="{6B136281-FB7D-48C6-AB6B-0B28D4B13E1D}" sibTransId="{4765B663-95CA-4375-B403-60287B107AC5}"/>
    <dgm:cxn modelId="{492A952C-8258-4734-963A-ECF47CC8B722}" srcId="{AF0D3EC6-8F46-4ABE-A7F5-7AED273ED3BC}" destId="{07373B83-9347-4E61-8775-C20187DA0777}" srcOrd="0" destOrd="0" parTransId="{77F498E1-BC16-4D3F-B9A7-B568FD236AA4}" sibTransId="{656ED4F8-8B67-4CA7-9755-939E4E362443}"/>
    <dgm:cxn modelId="{8BC793EA-E789-4043-A0AF-3FC17E8E3E42}" type="presOf" srcId="{656ED4F8-8B67-4CA7-9755-939E4E362443}" destId="{BB571894-22C9-4455-B3DA-DB91B1A3EE87}" srcOrd="0" destOrd="0" presId="urn:microsoft.com/office/officeart/2008/layout/AlternatingHexagons"/>
    <dgm:cxn modelId="{0631FC72-B14E-4221-82D5-3EC82F5110EA}" type="presOf" srcId="{9123D48D-B361-4DD8-AAE2-6D34DED887FB}" destId="{6FC955F5-43F8-4693-A6D9-47D08C2477F6}" srcOrd="0" destOrd="0" presId="urn:microsoft.com/office/officeart/2008/layout/AlternatingHexagons"/>
    <dgm:cxn modelId="{A6DA20AF-3C1C-4E62-A023-CAFCF40DF9A6}" type="presOf" srcId="{F2CE5751-F0E1-45DB-ABCD-5BF1052B4B2F}" destId="{56AA7D29-E076-4342-879F-FA25745EFB96}" srcOrd="0" destOrd="0" presId="urn:microsoft.com/office/officeart/2008/layout/AlternatingHexagons"/>
    <dgm:cxn modelId="{3B6D3B91-C950-4150-9A35-295B55E300FB}" srcId="{712C2A55-6104-4584-930D-36E5B0B99F98}" destId="{5D23BB54-9C5F-459C-9649-CE2AB60C4685}" srcOrd="0" destOrd="0" parTransId="{2CBE1C5B-C76E-4053-BCEE-D5D5CD164EF8}" sibTransId="{1D9A039C-255C-4BD7-97ED-F24CA70C3DF2}"/>
    <dgm:cxn modelId="{6C2F28AE-4151-49B6-A3CE-7CEA75EF2DF9}" type="presOf" srcId="{AF0D3EC6-8F46-4ABE-A7F5-7AED273ED3BC}" destId="{58B03AA1-BBD8-4453-A64C-425051F55C34}" srcOrd="0" destOrd="0" presId="urn:microsoft.com/office/officeart/2008/layout/AlternatingHexagons"/>
    <dgm:cxn modelId="{2272DFA6-B549-4235-B693-D6593374D6C7}" type="presOf" srcId="{B89296F7-8D04-47F1-8B68-6FF4DA24DC25}" destId="{F7BE821A-FD6A-4B92-B369-DB16C90DA860}" srcOrd="0" destOrd="0" presId="urn:microsoft.com/office/officeart/2008/layout/AlternatingHexagons"/>
    <dgm:cxn modelId="{FD210406-407D-4365-8FE9-7EB486C231D2}" type="presOf" srcId="{F5AB2968-4BA9-4759-A634-282D3BF06C15}" destId="{DFD46C5B-C803-4A46-A716-6C6C234F4241}" srcOrd="0" destOrd="0" presId="urn:microsoft.com/office/officeart/2008/layout/AlternatingHexagons"/>
    <dgm:cxn modelId="{7277CF23-DFC1-4A3D-82C0-6C82D584ED0E}" type="presParOf" srcId="{58B03AA1-BBD8-4453-A64C-425051F55C34}" destId="{81CF575C-96C4-4B57-B000-EF14FC51BBE0}" srcOrd="0" destOrd="0" presId="urn:microsoft.com/office/officeart/2008/layout/AlternatingHexagons"/>
    <dgm:cxn modelId="{F7FB0085-DDFE-4B12-879E-2A14D7B4EA7E}" type="presParOf" srcId="{81CF575C-96C4-4B57-B000-EF14FC51BBE0}" destId="{A0F401CE-0ED5-4EE8-BC24-336E0B22E440}" srcOrd="0" destOrd="0" presId="urn:microsoft.com/office/officeart/2008/layout/AlternatingHexagons"/>
    <dgm:cxn modelId="{96A8E652-AFFA-4C71-AE56-021E4A6EC75E}" type="presParOf" srcId="{81CF575C-96C4-4B57-B000-EF14FC51BBE0}" destId="{F7BE821A-FD6A-4B92-B369-DB16C90DA860}" srcOrd="1" destOrd="0" presId="urn:microsoft.com/office/officeart/2008/layout/AlternatingHexagons"/>
    <dgm:cxn modelId="{DD546885-19F1-4653-9449-32E96423AA94}" type="presParOf" srcId="{81CF575C-96C4-4B57-B000-EF14FC51BBE0}" destId="{6DC70F01-6F72-47CB-B8CB-B752D8A70269}" srcOrd="2" destOrd="0" presId="urn:microsoft.com/office/officeart/2008/layout/AlternatingHexagons"/>
    <dgm:cxn modelId="{2A49CCDD-464B-4757-A4BD-5852AD1E4FA6}" type="presParOf" srcId="{81CF575C-96C4-4B57-B000-EF14FC51BBE0}" destId="{CC6F9346-3C44-40F5-943A-00811F0C909D}" srcOrd="3" destOrd="0" presId="urn:microsoft.com/office/officeart/2008/layout/AlternatingHexagons"/>
    <dgm:cxn modelId="{753654BF-7095-4596-9521-8DFE975A4102}" type="presParOf" srcId="{81CF575C-96C4-4B57-B000-EF14FC51BBE0}" destId="{BB571894-22C9-4455-B3DA-DB91B1A3EE87}" srcOrd="4" destOrd="0" presId="urn:microsoft.com/office/officeart/2008/layout/AlternatingHexagons"/>
    <dgm:cxn modelId="{E1E03055-D8A4-43AB-A98C-4FC43A16BC51}" type="presParOf" srcId="{58B03AA1-BBD8-4453-A64C-425051F55C34}" destId="{553DC5F3-4467-4F64-A136-8288E67DC670}" srcOrd="1" destOrd="0" presId="urn:microsoft.com/office/officeart/2008/layout/AlternatingHexagons"/>
    <dgm:cxn modelId="{7DEDAD3F-1903-400A-8452-D31405A5B964}" type="presParOf" srcId="{58B03AA1-BBD8-4453-A64C-425051F55C34}" destId="{62134B5A-1E9B-44BD-B9A9-04D76DDF4F02}" srcOrd="2" destOrd="0" presId="urn:microsoft.com/office/officeart/2008/layout/AlternatingHexagons"/>
    <dgm:cxn modelId="{C54AC647-18D3-40DF-82FE-D77BCF809859}" type="presParOf" srcId="{62134B5A-1E9B-44BD-B9A9-04D76DDF4F02}" destId="{6FC955F5-43F8-4693-A6D9-47D08C2477F6}" srcOrd="0" destOrd="0" presId="urn:microsoft.com/office/officeart/2008/layout/AlternatingHexagons"/>
    <dgm:cxn modelId="{B3450379-0649-485B-8816-F711C8BA8134}" type="presParOf" srcId="{62134B5A-1E9B-44BD-B9A9-04D76DDF4F02}" destId="{6AB0C6C7-920B-41C7-A3FA-D446C0939B32}" srcOrd="1" destOrd="0" presId="urn:microsoft.com/office/officeart/2008/layout/AlternatingHexagons"/>
    <dgm:cxn modelId="{EE459A08-8FCD-4BBE-805F-A838E82AFDD2}" type="presParOf" srcId="{62134B5A-1E9B-44BD-B9A9-04D76DDF4F02}" destId="{A750F71C-E7B0-4963-A3F5-7DC972F91CB5}" srcOrd="2" destOrd="0" presId="urn:microsoft.com/office/officeart/2008/layout/AlternatingHexagons"/>
    <dgm:cxn modelId="{6E54F67A-3330-428B-B01B-3450481D0AE5}" type="presParOf" srcId="{62134B5A-1E9B-44BD-B9A9-04D76DDF4F02}" destId="{4702DFDA-AFFA-48FD-9C09-F7B6199D03F0}" srcOrd="3" destOrd="0" presId="urn:microsoft.com/office/officeart/2008/layout/AlternatingHexagons"/>
    <dgm:cxn modelId="{F391C789-84A8-4829-A771-F346B4A04757}" type="presParOf" srcId="{62134B5A-1E9B-44BD-B9A9-04D76DDF4F02}" destId="{56AA7D29-E076-4342-879F-FA25745EFB96}" srcOrd="4" destOrd="0" presId="urn:microsoft.com/office/officeart/2008/layout/AlternatingHexagons"/>
    <dgm:cxn modelId="{F09993AE-8777-4FD2-9EDC-234A09027074}" type="presParOf" srcId="{58B03AA1-BBD8-4453-A64C-425051F55C34}" destId="{B9AA51E4-67AF-47F2-8313-536D1EAD23E4}" srcOrd="3" destOrd="0" presId="urn:microsoft.com/office/officeart/2008/layout/AlternatingHexagons"/>
    <dgm:cxn modelId="{BD0F2373-C33E-4D32-BEFF-62A9950EF513}" type="presParOf" srcId="{58B03AA1-BBD8-4453-A64C-425051F55C34}" destId="{BF700FE0-9793-43D3-868C-1BFE0B1DB8D8}" srcOrd="4" destOrd="0" presId="urn:microsoft.com/office/officeart/2008/layout/AlternatingHexagons"/>
    <dgm:cxn modelId="{D4D82BFA-3183-43FC-85E0-0B7B86B7A20A}" type="presParOf" srcId="{BF700FE0-9793-43D3-868C-1BFE0B1DB8D8}" destId="{7E5CD8CC-EB3F-4451-92CF-04F3773A0C9E}" srcOrd="0" destOrd="0" presId="urn:microsoft.com/office/officeart/2008/layout/AlternatingHexagons"/>
    <dgm:cxn modelId="{F68970DF-6DFD-4203-82A1-45C9171F70F9}" type="presParOf" srcId="{BF700FE0-9793-43D3-868C-1BFE0B1DB8D8}" destId="{4BAC3BFA-D4BD-4DFF-92A7-9500A781A7D1}" srcOrd="1" destOrd="0" presId="urn:microsoft.com/office/officeart/2008/layout/AlternatingHexagons"/>
    <dgm:cxn modelId="{ABFA0F94-E5D4-42A0-8FBC-E70616CEAEF3}" type="presParOf" srcId="{BF700FE0-9793-43D3-868C-1BFE0B1DB8D8}" destId="{9C210F55-D6E6-43AD-8D52-0FE7B5790E41}" srcOrd="2" destOrd="0" presId="urn:microsoft.com/office/officeart/2008/layout/AlternatingHexagons"/>
    <dgm:cxn modelId="{76C1269A-55DE-4A38-97D7-3E12D67951D5}" type="presParOf" srcId="{BF700FE0-9793-43D3-868C-1BFE0B1DB8D8}" destId="{7399B95A-DEA4-4465-8143-894E4691D3F1}" srcOrd="3" destOrd="0" presId="urn:microsoft.com/office/officeart/2008/layout/AlternatingHexagons"/>
    <dgm:cxn modelId="{69F3D830-18AB-4FB1-A9A9-81B5D4FF4D65}" type="presParOf" srcId="{BF700FE0-9793-43D3-868C-1BFE0B1DB8D8}" destId="{DFD46C5B-C803-4A46-A716-6C6C234F4241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401CE-0ED5-4EE8-BC24-336E0B22E440}">
      <dsp:nvSpPr>
        <dsp:cNvPr id="0" name=""/>
        <dsp:cNvSpPr/>
      </dsp:nvSpPr>
      <dsp:spPr>
        <a:xfrm rot="5400000">
          <a:off x="3761385" y="97767"/>
          <a:ext cx="1502936" cy="1307554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BBF</a:t>
          </a:r>
          <a:endParaRPr lang="en-US" sz="3000" kern="1200" dirty="0"/>
        </a:p>
      </dsp:txBody>
      <dsp:txXfrm rot="-5400000">
        <a:off x="4062836" y="234285"/>
        <a:ext cx="900034" cy="1034521"/>
      </dsp:txXfrm>
    </dsp:sp>
    <dsp:sp modelId="{F7BE821A-FD6A-4B92-B369-DB16C90DA860}">
      <dsp:nvSpPr>
        <dsp:cNvPr id="0" name=""/>
        <dsp:cNvSpPr/>
      </dsp:nvSpPr>
      <dsp:spPr>
        <a:xfrm>
          <a:off x="5206308" y="300663"/>
          <a:ext cx="1677277" cy="901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First to Approve a project (WT-304)</a:t>
          </a:r>
          <a:endParaRPr lang="en-US" sz="1600" kern="1200" dirty="0"/>
        </a:p>
      </dsp:txBody>
      <dsp:txXfrm>
        <a:off x="5206308" y="300663"/>
        <a:ext cx="1677277" cy="901762"/>
      </dsp:txXfrm>
    </dsp:sp>
    <dsp:sp modelId="{BB571894-22C9-4455-B3DA-DB91B1A3EE87}">
      <dsp:nvSpPr>
        <dsp:cNvPr id="0" name=""/>
        <dsp:cNvSpPr/>
      </dsp:nvSpPr>
      <dsp:spPr>
        <a:xfrm rot="5400000">
          <a:off x="2349226" y="97767"/>
          <a:ext cx="1502936" cy="1307554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3GPP</a:t>
          </a:r>
          <a:endParaRPr lang="en-US" sz="3200" kern="1200" dirty="0"/>
        </a:p>
      </dsp:txBody>
      <dsp:txXfrm rot="-5400000">
        <a:off x="2650677" y="234285"/>
        <a:ext cx="900034" cy="1034521"/>
      </dsp:txXfrm>
    </dsp:sp>
    <dsp:sp modelId="{6FC955F5-43F8-4693-A6D9-47D08C2477F6}">
      <dsp:nvSpPr>
        <dsp:cNvPr id="0" name=""/>
        <dsp:cNvSpPr/>
      </dsp:nvSpPr>
      <dsp:spPr>
        <a:xfrm rot="5400000">
          <a:off x="3061987" y="1373460"/>
          <a:ext cx="1502936" cy="1307554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IETF</a:t>
          </a:r>
          <a:endParaRPr lang="en-US" sz="3000" kern="1200" dirty="0"/>
        </a:p>
      </dsp:txBody>
      <dsp:txXfrm rot="-5400000">
        <a:off x="3363438" y="1509978"/>
        <a:ext cx="900034" cy="1034521"/>
      </dsp:txXfrm>
    </dsp:sp>
    <dsp:sp modelId="{6AB0C6C7-920B-41C7-A3FA-D446C0939B32}">
      <dsp:nvSpPr>
        <dsp:cNvPr id="0" name=""/>
        <dsp:cNvSpPr/>
      </dsp:nvSpPr>
      <dsp:spPr>
        <a:xfrm>
          <a:off x="492078" y="1409706"/>
          <a:ext cx="2727528" cy="119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New Topic Initiated by contribution: LMAP Requirements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Existing IPPM &amp; NM work</a:t>
          </a:r>
          <a:endParaRPr lang="en-US" sz="1600" kern="1200" dirty="0"/>
        </a:p>
      </dsp:txBody>
      <dsp:txXfrm>
        <a:off x="492078" y="1409706"/>
        <a:ext cx="2727528" cy="1196971"/>
      </dsp:txXfrm>
    </dsp:sp>
    <dsp:sp modelId="{56AA7D29-E076-4342-879F-FA25745EFB96}">
      <dsp:nvSpPr>
        <dsp:cNvPr id="0" name=""/>
        <dsp:cNvSpPr/>
      </dsp:nvSpPr>
      <dsp:spPr>
        <a:xfrm rot="5400000">
          <a:off x="4483679" y="1382988"/>
          <a:ext cx="1502936" cy="13075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ITU-T SG12</a:t>
          </a:r>
          <a:endParaRPr lang="en-US" sz="2800" kern="1200" dirty="0"/>
        </a:p>
      </dsp:txBody>
      <dsp:txXfrm rot="-5400000">
        <a:off x="4785130" y="1519506"/>
        <a:ext cx="900034" cy="1034521"/>
      </dsp:txXfrm>
    </dsp:sp>
    <dsp:sp modelId="{7E5CD8CC-EB3F-4451-92CF-04F3773A0C9E}">
      <dsp:nvSpPr>
        <dsp:cNvPr id="0" name=""/>
        <dsp:cNvSpPr/>
      </dsp:nvSpPr>
      <dsp:spPr>
        <a:xfrm rot="5400000">
          <a:off x="3761385" y="2649152"/>
          <a:ext cx="1502936" cy="1307554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IEEE </a:t>
          </a:r>
          <a:endParaRPr lang="en-US" sz="3000" kern="1200" dirty="0"/>
        </a:p>
      </dsp:txBody>
      <dsp:txXfrm rot="-5400000">
        <a:off x="4062836" y="2785670"/>
        <a:ext cx="900034" cy="1034521"/>
      </dsp:txXfrm>
    </dsp:sp>
    <dsp:sp modelId="{4BAC3BFA-D4BD-4DFF-92A7-9500A781A7D1}">
      <dsp:nvSpPr>
        <dsp:cNvPr id="0" name=""/>
        <dsp:cNvSpPr/>
      </dsp:nvSpPr>
      <dsp:spPr>
        <a:xfrm>
          <a:off x="5206308" y="2852049"/>
          <a:ext cx="1677277" cy="901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802.16 Approved new project </a:t>
          </a:r>
          <a:endParaRPr lang="en-US" sz="1600" kern="1200" dirty="0"/>
        </a:p>
      </dsp:txBody>
      <dsp:txXfrm>
        <a:off x="5206308" y="2852049"/>
        <a:ext cx="1677277" cy="901762"/>
      </dsp:txXfrm>
    </dsp:sp>
    <dsp:sp modelId="{DFD46C5B-C803-4A46-A716-6C6C234F4241}">
      <dsp:nvSpPr>
        <dsp:cNvPr id="0" name=""/>
        <dsp:cNvSpPr/>
      </dsp:nvSpPr>
      <dsp:spPr>
        <a:xfrm rot="5400000">
          <a:off x="2349226" y="2649152"/>
          <a:ext cx="1502936" cy="13075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2650677" y="2785670"/>
        <a:ext cx="900034" cy="1034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401CE-0ED5-4EE8-BC24-336E0B22E440}">
      <dsp:nvSpPr>
        <dsp:cNvPr id="0" name=""/>
        <dsp:cNvSpPr/>
      </dsp:nvSpPr>
      <dsp:spPr>
        <a:xfrm rot="5400000">
          <a:off x="3761385" y="97767"/>
          <a:ext cx="1502936" cy="1307554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BBF</a:t>
          </a:r>
          <a:endParaRPr lang="en-US" sz="3000" kern="1200" dirty="0"/>
        </a:p>
      </dsp:txBody>
      <dsp:txXfrm rot="-5400000">
        <a:off x="4062836" y="234285"/>
        <a:ext cx="900034" cy="1034521"/>
      </dsp:txXfrm>
    </dsp:sp>
    <dsp:sp modelId="{F7BE821A-FD6A-4B92-B369-DB16C90DA860}">
      <dsp:nvSpPr>
        <dsp:cNvPr id="0" name=""/>
        <dsp:cNvSpPr/>
      </dsp:nvSpPr>
      <dsp:spPr>
        <a:xfrm>
          <a:off x="5206308" y="300663"/>
          <a:ext cx="1677277" cy="901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First to Approve a project (WT-304)</a:t>
          </a:r>
          <a:endParaRPr lang="en-US" sz="1600" kern="1200" dirty="0"/>
        </a:p>
      </dsp:txBody>
      <dsp:txXfrm>
        <a:off x="5206308" y="300663"/>
        <a:ext cx="1677277" cy="901762"/>
      </dsp:txXfrm>
    </dsp:sp>
    <dsp:sp modelId="{BB571894-22C9-4455-B3DA-DB91B1A3EE87}">
      <dsp:nvSpPr>
        <dsp:cNvPr id="0" name=""/>
        <dsp:cNvSpPr/>
      </dsp:nvSpPr>
      <dsp:spPr>
        <a:xfrm rot="5400000">
          <a:off x="2349226" y="97767"/>
          <a:ext cx="1502936" cy="1307554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3GPP</a:t>
          </a:r>
          <a:endParaRPr lang="en-US" sz="3200" kern="1200" dirty="0"/>
        </a:p>
      </dsp:txBody>
      <dsp:txXfrm rot="-5400000">
        <a:off x="2650677" y="234285"/>
        <a:ext cx="900034" cy="1034521"/>
      </dsp:txXfrm>
    </dsp:sp>
    <dsp:sp modelId="{6FC955F5-43F8-4693-A6D9-47D08C2477F6}">
      <dsp:nvSpPr>
        <dsp:cNvPr id="0" name=""/>
        <dsp:cNvSpPr/>
      </dsp:nvSpPr>
      <dsp:spPr>
        <a:xfrm rot="5400000">
          <a:off x="3061987" y="1373460"/>
          <a:ext cx="1502936" cy="1307554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IETF</a:t>
          </a:r>
          <a:endParaRPr lang="en-US" sz="3000" kern="1200" dirty="0"/>
        </a:p>
      </dsp:txBody>
      <dsp:txXfrm rot="-5400000">
        <a:off x="3363438" y="1509978"/>
        <a:ext cx="900034" cy="1034521"/>
      </dsp:txXfrm>
    </dsp:sp>
    <dsp:sp modelId="{6AB0C6C7-920B-41C7-A3FA-D446C0939B32}">
      <dsp:nvSpPr>
        <dsp:cNvPr id="0" name=""/>
        <dsp:cNvSpPr/>
      </dsp:nvSpPr>
      <dsp:spPr>
        <a:xfrm>
          <a:off x="492078" y="1409706"/>
          <a:ext cx="2727528" cy="119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New Topic Initiated by contribution: LMAP Requirements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Existing IPPM &amp; NM work</a:t>
          </a:r>
          <a:endParaRPr lang="en-US" sz="1600" kern="1200" dirty="0"/>
        </a:p>
      </dsp:txBody>
      <dsp:txXfrm>
        <a:off x="492078" y="1409706"/>
        <a:ext cx="2727528" cy="1196971"/>
      </dsp:txXfrm>
    </dsp:sp>
    <dsp:sp modelId="{56AA7D29-E076-4342-879F-FA25745EFB96}">
      <dsp:nvSpPr>
        <dsp:cNvPr id="0" name=""/>
        <dsp:cNvSpPr/>
      </dsp:nvSpPr>
      <dsp:spPr>
        <a:xfrm rot="5400000">
          <a:off x="4483679" y="1382988"/>
          <a:ext cx="1502936" cy="13075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ITU-T SG12</a:t>
          </a:r>
          <a:endParaRPr lang="en-US" sz="2800" kern="1200" dirty="0"/>
        </a:p>
      </dsp:txBody>
      <dsp:txXfrm rot="-5400000">
        <a:off x="4785130" y="1519506"/>
        <a:ext cx="900034" cy="1034521"/>
      </dsp:txXfrm>
    </dsp:sp>
    <dsp:sp modelId="{7E5CD8CC-EB3F-4451-92CF-04F3773A0C9E}">
      <dsp:nvSpPr>
        <dsp:cNvPr id="0" name=""/>
        <dsp:cNvSpPr/>
      </dsp:nvSpPr>
      <dsp:spPr>
        <a:xfrm rot="5400000">
          <a:off x="3761385" y="2649152"/>
          <a:ext cx="1502936" cy="1307554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IEEE </a:t>
          </a:r>
          <a:endParaRPr lang="en-US" sz="3000" kern="1200" dirty="0"/>
        </a:p>
      </dsp:txBody>
      <dsp:txXfrm rot="-5400000">
        <a:off x="4062836" y="2785670"/>
        <a:ext cx="900034" cy="1034521"/>
      </dsp:txXfrm>
    </dsp:sp>
    <dsp:sp modelId="{4BAC3BFA-D4BD-4DFF-92A7-9500A781A7D1}">
      <dsp:nvSpPr>
        <dsp:cNvPr id="0" name=""/>
        <dsp:cNvSpPr/>
      </dsp:nvSpPr>
      <dsp:spPr>
        <a:xfrm>
          <a:off x="5206308" y="2852049"/>
          <a:ext cx="1677277" cy="901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802.16 Approved new project </a:t>
          </a:r>
          <a:endParaRPr lang="en-US" sz="1600" kern="1200" dirty="0"/>
        </a:p>
      </dsp:txBody>
      <dsp:txXfrm>
        <a:off x="5206308" y="2852049"/>
        <a:ext cx="1677277" cy="901762"/>
      </dsp:txXfrm>
    </dsp:sp>
    <dsp:sp modelId="{DFD46C5B-C803-4A46-A716-6C6C234F4241}">
      <dsp:nvSpPr>
        <dsp:cNvPr id="0" name=""/>
        <dsp:cNvSpPr/>
      </dsp:nvSpPr>
      <dsp:spPr>
        <a:xfrm rot="5400000">
          <a:off x="2349226" y="2649152"/>
          <a:ext cx="1502936" cy="13075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2650677" y="2785670"/>
        <a:ext cx="900034" cy="1034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05800A-EAE8-4181-BF7E-10D31E2F54B5}" type="datetimeFigureOut">
              <a:rPr lang="en-US"/>
              <a:pPr>
                <a:defRPr/>
              </a:pPr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4996EA-BFB7-44E7-A524-C10D0CE45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76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CAFAD2-76DB-4906-BF6C-BD8F09876FFA}" type="datetimeFigureOut">
              <a:rPr lang="en-US"/>
              <a:pPr>
                <a:defRPr/>
              </a:pPr>
              <a:t>3/13/2013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A4F641-4B02-4AF2-B8B5-1DD7B33A8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809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8382000" y="617220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971" y="2382683"/>
            <a:ext cx="7952318" cy="11716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600" b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971" y="3630517"/>
            <a:ext cx="7952317" cy="48428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1600">
                <a:solidFill>
                  <a:srgbClr val="484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24971" y="4800600"/>
            <a:ext cx="7952317" cy="1066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200">
                <a:solidFill>
                  <a:srgbClr val="484848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25500" y="6450013"/>
            <a:ext cx="4889500" cy="9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484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/>
          <p:nvPr userDrawn="1"/>
        </p:nvSpPr>
        <p:spPr>
          <a:xfrm>
            <a:off x="8382000" y="617220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9522" y="378509"/>
            <a:ext cx="8357128" cy="9426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600" b="0">
                <a:solidFill>
                  <a:srgbClr val="FF72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554B5-A96D-4407-8054-1FEBB32D8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25500" y="6450013"/>
            <a:ext cx="4889500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ircle.png"/>
          <p:cNvPicPr>
            <a:picLocks noChangeAspect="1"/>
          </p:cNvPicPr>
          <p:nvPr/>
        </p:nvPicPr>
        <p:blipFill>
          <a:blip r:embed="rId2"/>
          <a:srcRect l="18710" t="29900"/>
          <a:stretch>
            <a:fillRect/>
          </a:stretch>
        </p:blipFill>
        <p:spPr bwMode="auto">
          <a:xfrm>
            <a:off x="0" y="0"/>
            <a:ext cx="640080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0363" y="6523038"/>
            <a:ext cx="9271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2"/>
                </a:solidFill>
                <a:latin typeface="Verdana"/>
                <a:cs typeface="Verdana"/>
              </a:rPr>
              <a:t>Page </a:t>
            </a:r>
            <a:fld id="{633863CE-982D-40DC-BF33-655F3AB47F9F}" type="slidenum">
              <a:rPr lang="en-US" sz="800" b="1">
                <a:solidFill>
                  <a:schemeClr val="bg2"/>
                </a:solidFill>
                <a:latin typeface="Verdana"/>
                <a:cs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1" dirty="0" err="1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86" y="701778"/>
            <a:ext cx="5657849" cy="12794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320"/>
              </a:lnSpc>
              <a:spcAft>
                <a:spcPts val="9600"/>
              </a:spcAft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934" y="2081213"/>
            <a:ext cx="5317065" cy="15001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A09A-FEB3-4C1F-A634-30949FD500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25500" y="6450013"/>
            <a:ext cx="4889500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" name="Picture 14" descr="circle.png"/>
          <p:cNvPicPr>
            <a:picLocks noChangeAspect="1"/>
          </p:cNvPicPr>
          <p:nvPr userDrawn="1"/>
        </p:nvPicPr>
        <p:blipFill>
          <a:blip r:embed="rId2"/>
          <a:srcRect l="18710" t="29900"/>
          <a:stretch>
            <a:fillRect/>
          </a:stretch>
        </p:blipFill>
        <p:spPr bwMode="auto">
          <a:xfrm>
            <a:off x="0" y="0"/>
            <a:ext cx="640080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360363" y="6523038"/>
            <a:ext cx="9271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2"/>
                </a:solidFill>
                <a:latin typeface="Verdana"/>
                <a:cs typeface="Verdana"/>
              </a:rPr>
              <a:t>Page </a:t>
            </a:r>
            <a:fld id="{633863CE-982D-40DC-BF33-655F3AB47F9F}" type="slidenum">
              <a:rPr lang="en-US" sz="800" b="1">
                <a:solidFill>
                  <a:schemeClr val="bg2"/>
                </a:solidFill>
                <a:latin typeface="Verdana"/>
                <a:cs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1" dirty="0" err="1">
              <a:solidFill>
                <a:schemeClr val="bg2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22" y="378509"/>
            <a:ext cx="8357128" cy="9426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600" b="0">
                <a:solidFill>
                  <a:srgbClr val="FF72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21" y="1458042"/>
            <a:ext cx="8357129" cy="405447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484848"/>
                </a:solidFill>
              </a:defRPr>
            </a:lvl1pPr>
            <a:lvl2pPr marL="234950" indent="-177800">
              <a:buClr>
                <a:srgbClr val="484848"/>
              </a:buClr>
              <a:buFont typeface="Lucida Grande"/>
              <a:buChar char="•"/>
              <a:defRPr>
                <a:solidFill>
                  <a:srgbClr val="484848"/>
                </a:solidFill>
              </a:defRPr>
            </a:lvl2pPr>
            <a:lvl3pPr marL="468313" indent="-171450">
              <a:buClr>
                <a:srgbClr val="484848"/>
              </a:buClr>
              <a:buFont typeface="Verdana" pitchFamily="34" charset="0"/>
              <a:buChar char="–"/>
              <a:defRPr>
                <a:solidFill>
                  <a:srgbClr val="484848"/>
                </a:solidFill>
              </a:defRPr>
            </a:lvl3pPr>
            <a:lvl4pPr marL="649288" indent="-153988">
              <a:buClr>
                <a:srgbClr val="484848"/>
              </a:buClr>
              <a:buFont typeface="Lucida Grande"/>
              <a:buChar char="•"/>
              <a:defRPr>
                <a:solidFill>
                  <a:srgbClr val="484848"/>
                </a:solidFill>
              </a:defRPr>
            </a:lvl4pPr>
            <a:lvl5pPr marL="838200" indent="-153988">
              <a:buFont typeface="Verdana" pitchFamily="34" charset="0"/>
              <a:buChar char="–"/>
              <a:defRPr>
                <a:solidFill>
                  <a:srgbClr val="484848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5F994-4F89-4877-93DE-4800859BDB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9522" y="378509"/>
            <a:ext cx="8357128" cy="9426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600" b="0">
                <a:solidFill>
                  <a:srgbClr val="FF72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 bwMode="gray">
          <a:xfrm>
            <a:off x="402165" y="1455584"/>
            <a:ext cx="4014787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2pPr>
            <a:lvl3pPr marL="492125" indent="-195263">
              <a:buClr>
                <a:srgbClr val="484848"/>
              </a:buClr>
              <a:buSzPct val="100000"/>
              <a:defRPr sz="1700">
                <a:solidFill>
                  <a:srgbClr val="484848"/>
                </a:solidFill>
              </a:defRPr>
            </a:lvl3pPr>
            <a:lvl4pPr marL="676275" indent="-180975">
              <a:buClr>
                <a:srgbClr val="484848"/>
              </a:buClr>
              <a:buSzPct val="100000"/>
              <a:defRPr sz="1500">
                <a:solidFill>
                  <a:srgbClr val="484848"/>
                </a:solidFill>
              </a:defRPr>
            </a:lvl4pPr>
            <a:lvl5pPr marL="890588" indent="-173038">
              <a:buClr>
                <a:srgbClr val="484848"/>
              </a:buClr>
              <a:buSzPct val="100000"/>
              <a:defRPr sz="15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 bwMode="gray">
          <a:xfrm>
            <a:off x="4754563" y="1455584"/>
            <a:ext cx="4014787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2pPr>
            <a:lvl3pPr marL="492125" indent="-195263">
              <a:buClr>
                <a:srgbClr val="484848"/>
              </a:buClr>
              <a:buSzPct val="100000"/>
              <a:defRPr sz="1700">
                <a:solidFill>
                  <a:srgbClr val="484848"/>
                </a:solidFill>
              </a:defRPr>
            </a:lvl3pPr>
            <a:lvl4pPr marL="676275" indent="-180975">
              <a:buClr>
                <a:srgbClr val="484848"/>
              </a:buClr>
              <a:buSzPct val="100000"/>
              <a:defRPr sz="1500">
                <a:solidFill>
                  <a:srgbClr val="484848"/>
                </a:solidFill>
              </a:defRPr>
            </a:lvl4pPr>
            <a:lvl5pPr marL="890588" indent="-173038">
              <a:buClr>
                <a:srgbClr val="484848"/>
              </a:buClr>
              <a:buSzPct val="100000"/>
              <a:defRPr sz="15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F8727-F238-42FA-A174-690C76C475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9"/>
          </p:nvPr>
        </p:nvSpPr>
        <p:spPr>
          <a:xfrm>
            <a:off x="825500" y="6450013"/>
            <a:ext cx="4889500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header colum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9522" y="378509"/>
            <a:ext cx="8357128" cy="9426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600" b="0">
                <a:solidFill>
                  <a:srgbClr val="FF72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07230" y="1455584"/>
            <a:ext cx="4009722" cy="639762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solidFill>
                  <a:srgbClr val="067AB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6"/>
          </p:nvPr>
        </p:nvSpPr>
        <p:spPr bwMode="gray">
          <a:xfrm>
            <a:off x="4746928" y="1455584"/>
            <a:ext cx="4009722" cy="639762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solidFill>
                  <a:srgbClr val="067AB4"/>
                </a:solidFill>
                <a:latin typeface="Verdana"/>
                <a:cs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 bwMode="gray">
          <a:xfrm>
            <a:off x="399521" y="2200651"/>
            <a:ext cx="4014787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2pPr>
            <a:lvl3pPr marL="492125" indent="-195263">
              <a:buClr>
                <a:srgbClr val="484848"/>
              </a:buClr>
              <a:buSzPct val="100000"/>
              <a:defRPr sz="1700">
                <a:solidFill>
                  <a:srgbClr val="484848"/>
                </a:solidFill>
              </a:defRPr>
            </a:lvl3pPr>
            <a:lvl4pPr marL="676275" indent="-180975">
              <a:buClr>
                <a:srgbClr val="484848"/>
              </a:buClr>
              <a:buSzPct val="100000"/>
              <a:defRPr sz="1500">
                <a:solidFill>
                  <a:srgbClr val="484848"/>
                </a:solidFill>
              </a:defRPr>
            </a:lvl4pPr>
            <a:lvl5pPr marL="890588" indent="-173038">
              <a:buClr>
                <a:srgbClr val="484848"/>
              </a:buClr>
              <a:buSzPct val="100000"/>
              <a:defRPr sz="15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 bwMode="gray">
          <a:xfrm>
            <a:off x="4741863" y="2200651"/>
            <a:ext cx="4014787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2pPr>
            <a:lvl3pPr marL="492125" indent="-195263">
              <a:buClr>
                <a:srgbClr val="484848"/>
              </a:buClr>
              <a:buSzPct val="100000"/>
              <a:defRPr sz="1700">
                <a:solidFill>
                  <a:srgbClr val="484848"/>
                </a:solidFill>
              </a:defRPr>
            </a:lvl3pPr>
            <a:lvl4pPr marL="676275" indent="-180975">
              <a:buClr>
                <a:srgbClr val="484848"/>
              </a:buClr>
              <a:buSzPct val="100000"/>
              <a:defRPr sz="1500">
                <a:solidFill>
                  <a:srgbClr val="484848"/>
                </a:solidFill>
              </a:defRPr>
            </a:lvl4pPr>
            <a:lvl5pPr marL="890588" indent="-173038">
              <a:buClr>
                <a:srgbClr val="484848"/>
              </a:buClr>
              <a:buSzPct val="100000"/>
              <a:defRPr sz="15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337FB-4556-400B-A9BD-FDD3A0277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21"/>
          </p:nvPr>
        </p:nvSpPr>
        <p:spPr>
          <a:xfrm>
            <a:off x="825500" y="6450013"/>
            <a:ext cx="4889500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9522" y="378509"/>
            <a:ext cx="8357128" cy="9426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600" b="0">
                <a:solidFill>
                  <a:srgbClr val="FF72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554B5-A96D-4407-8054-1FEBB32D8B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25500" y="6450013"/>
            <a:ext cx="4889500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 userDrawn="1"/>
        </p:nvSpPr>
        <p:spPr>
          <a:xfrm>
            <a:off x="8382000" y="617220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971" y="2382683"/>
            <a:ext cx="7952318" cy="11716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600" b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971" y="3630517"/>
            <a:ext cx="7952317" cy="48428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1600">
                <a:solidFill>
                  <a:srgbClr val="484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24971" y="4800600"/>
            <a:ext cx="7952317" cy="1066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200">
                <a:solidFill>
                  <a:srgbClr val="484848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25500" y="6450013"/>
            <a:ext cx="4889500" cy="92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484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9522" y="378509"/>
            <a:ext cx="8357128" cy="9426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600" b="0">
                <a:solidFill>
                  <a:srgbClr val="FF72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 bwMode="gray">
          <a:xfrm>
            <a:off x="402165" y="1455584"/>
            <a:ext cx="4014787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2pPr>
            <a:lvl3pPr marL="492125" indent="-195263">
              <a:buClr>
                <a:srgbClr val="484848"/>
              </a:buClr>
              <a:buSzPct val="100000"/>
              <a:defRPr sz="1700">
                <a:solidFill>
                  <a:srgbClr val="484848"/>
                </a:solidFill>
              </a:defRPr>
            </a:lvl3pPr>
            <a:lvl4pPr marL="676275" indent="-180975">
              <a:buClr>
                <a:srgbClr val="484848"/>
              </a:buClr>
              <a:buSzPct val="100000"/>
              <a:defRPr sz="1500">
                <a:solidFill>
                  <a:srgbClr val="484848"/>
                </a:solidFill>
              </a:defRPr>
            </a:lvl4pPr>
            <a:lvl5pPr marL="890588" indent="-173038">
              <a:buClr>
                <a:srgbClr val="484848"/>
              </a:buClr>
              <a:buSzPct val="100000"/>
              <a:defRPr sz="15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 bwMode="gray">
          <a:xfrm>
            <a:off x="4754563" y="1455584"/>
            <a:ext cx="4014787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2pPr>
            <a:lvl3pPr marL="492125" indent="-195263">
              <a:buClr>
                <a:srgbClr val="484848"/>
              </a:buClr>
              <a:buSzPct val="100000"/>
              <a:defRPr sz="1700">
                <a:solidFill>
                  <a:srgbClr val="484848"/>
                </a:solidFill>
              </a:defRPr>
            </a:lvl3pPr>
            <a:lvl4pPr marL="676275" indent="-180975">
              <a:buClr>
                <a:srgbClr val="484848"/>
              </a:buClr>
              <a:buSzPct val="100000"/>
              <a:defRPr sz="1500">
                <a:solidFill>
                  <a:srgbClr val="484848"/>
                </a:solidFill>
              </a:defRPr>
            </a:lvl4pPr>
            <a:lvl5pPr marL="890588" indent="-173038">
              <a:buClr>
                <a:srgbClr val="484848"/>
              </a:buClr>
              <a:buSzPct val="100000"/>
              <a:defRPr sz="15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F8727-F238-42FA-A174-690C76C47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9"/>
          </p:nvPr>
        </p:nvSpPr>
        <p:spPr>
          <a:xfrm>
            <a:off x="825500" y="6450013"/>
            <a:ext cx="4889500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header colum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9522" y="378509"/>
            <a:ext cx="8357128" cy="9426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600" b="0">
                <a:solidFill>
                  <a:srgbClr val="FF72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07230" y="1455584"/>
            <a:ext cx="4009722" cy="639762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solidFill>
                  <a:srgbClr val="067AB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6"/>
          </p:nvPr>
        </p:nvSpPr>
        <p:spPr bwMode="gray">
          <a:xfrm>
            <a:off x="4746928" y="1455584"/>
            <a:ext cx="4009722" cy="639762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solidFill>
                  <a:srgbClr val="067AB4"/>
                </a:solidFill>
                <a:latin typeface="Verdana"/>
                <a:cs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 bwMode="gray">
          <a:xfrm>
            <a:off x="399521" y="2200651"/>
            <a:ext cx="4014787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2pPr>
            <a:lvl3pPr marL="492125" indent="-195263">
              <a:buClr>
                <a:srgbClr val="484848"/>
              </a:buClr>
              <a:buSzPct val="100000"/>
              <a:defRPr sz="1700">
                <a:solidFill>
                  <a:srgbClr val="484848"/>
                </a:solidFill>
              </a:defRPr>
            </a:lvl3pPr>
            <a:lvl4pPr marL="676275" indent="-180975">
              <a:buClr>
                <a:srgbClr val="484848"/>
              </a:buClr>
              <a:buSzPct val="100000"/>
              <a:defRPr sz="1500">
                <a:solidFill>
                  <a:srgbClr val="484848"/>
                </a:solidFill>
              </a:defRPr>
            </a:lvl4pPr>
            <a:lvl5pPr marL="890588" indent="-173038">
              <a:buClr>
                <a:srgbClr val="484848"/>
              </a:buClr>
              <a:buSzPct val="100000"/>
              <a:defRPr sz="15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 bwMode="gray">
          <a:xfrm>
            <a:off x="4741863" y="2200651"/>
            <a:ext cx="4014787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Pct val="100000"/>
              <a:defRPr sz="1800">
                <a:solidFill>
                  <a:srgbClr val="484848"/>
                </a:solidFill>
              </a:defRPr>
            </a:lvl2pPr>
            <a:lvl3pPr marL="492125" indent="-195263">
              <a:buClr>
                <a:srgbClr val="484848"/>
              </a:buClr>
              <a:buSzPct val="100000"/>
              <a:defRPr sz="1700">
                <a:solidFill>
                  <a:srgbClr val="484848"/>
                </a:solidFill>
              </a:defRPr>
            </a:lvl3pPr>
            <a:lvl4pPr marL="676275" indent="-180975">
              <a:buClr>
                <a:srgbClr val="484848"/>
              </a:buClr>
              <a:buSzPct val="100000"/>
              <a:defRPr sz="1500">
                <a:solidFill>
                  <a:srgbClr val="484848"/>
                </a:solidFill>
              </a:defRPr>
            </a:lvl4pPr>
            <a:lvl5pPr marL="890588" indent="-173038">
              <a:buClr>
                <a:srgbClr val="484848"/>
              </a:buClr>
              <a:buSzPct val="100000"/>
              <a:defRPr sz="15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337FB-4556-400B-A9BD-FDD3A0277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21"/>
          </p:nvPr>
        </p:nvSpPr>
        <p:spPr>
          <a:xfrm>
            <a:off x="825500" y="6450013"/>
            <a:ext cx="4889500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00050" y="6335713"/>
            <a:ext cx="384175" cy="1524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484848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5A87ACD-D836-47B4-98C2-31178E931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6" r:id="rId7"/>
    <p:sldLayoutId id="2147483654" r:id="rId8"/>
    <p:sldLayoutId id="2147483653" r:id="rId9"/>
    <p:sldLayoutId id="2147483652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b="1" kern="1200">
          <a:solidFill>
            <a:schemeClr val="accent2"/>
          </a:solidFill>
          <a:latin typeface="Verdana"/>
          <a:ea typeface="Verdana" pitchFamily="34" charset="0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Font typeface="Arial" charset="0"/>
        <a:defRPr kern="1200">
          <a:solidFill>
            <a:schemeClr val="tx2"/>
          </a:solidFill>
          <a:latin typeface="Verdana"/>
          <a:ea typeface="Verdana" pitchFamily="34" charset="0"/>
          <a:cs typeface="Verdana"/>
        </a:defRPr>
      </a:lvl1pPr>
      <a:lvl2pPr marL="234950" indent="-177800" algn="l" defTabSz="457200" rtl="0" eaLnBrk="1" fontAlgn="base" hangingPunct="1">
        <a:spcBef>
          <a:spcPts val="500"/>
        </a:spcBef>
        <a:spcAft>
          <a:spcPct val="0"/>
        </a:spcAft>
        <a:buSzPct val="100000"/>
        <a:buFont typeface="Lucida Grande"/>
        <a:buChar char="•"/>
        <a:defRPr sz="1600" kern="1200">
          <a:solidFill>
            <a:schemeClr val="tx2"/>
          </a:solidFill>
          <a:latin typeface="Verdana"/>
          <a:ea typeface="Verdana" pitchFamily="34" charset="0"/>
          <a:cs typeface="Verdana"/>
        </a:defRPr>
      </a:lvl2pPr>
      <a:lvl3pPr marL="468313" indent="-171450" algn="l" defTabSz="457200" rtl="0" eaLnBrk="1" fontAlgn="base" hangingPunct="1">
        <a:spcBef>
          <a:spcPts val="300"/>
        </a:spcBef>
        <a:spcAft>
          <a:spcPct val="0"/>
        </a:spcAft>
        <a:buFont typeface="Verdana" pitchFamily="34" charset="0"/>
        <a:buChar char="–"/>
        <a:defRPr sz="1500" kern="1200">
          <a:solidFill>
            <a:schemeClr val="tx2"/>
          </a:solidFill>
          <a:latin typeface="Verdana"/>
          <a:ea typeface="Verdana" pitchFamily="34" charset="0"/>
          <a:cs typeface="Verdana"/>
        </a:defRPr>
      </a:lvl3pPr>
      <a:lvl4pPr marL="649288" indent="-153988" algn="l" defTabSz="457200" rtl="0" eaLnBrk="1" fontAlgn="base" hangingPunct="1">
        <a:spcBef>
          <a:spcPts val="200"/>
        </a:spcBef>
        <a:spcAft>
          <a:spcPct val="0"/>
        </a:spcAft>
        <a:buFont typeface="Lucida Grande"/>
        <a:buChar char="•"/>
        <a:defRPr sz="1400" kern="1200">
          <a:solidFill>
            <a:schemeClr val="tx2"/>
          </a:solidFill>
          <a:latin typeface="Verdana"/>
          <a:ea typeface="Verdana" pitchFamily="34" charset="0"/>
          <a:cs typeface="Verdana"/>
        </a:defRPr>
      </a:lvl4pPr>
      <a:lvl5pPr marL="838200" indent="-153988" algn="l" defTabSz="457200" rtl="0" eaLnBrk="1" fontAlgn="base" hangingPunct="1">
        <a:spcBef>
          <a:spcPts val="100"/>
        </a:spcBef>
        <a:spcAft>
          <a:spcPct val="0"/>
        </a:spcAft>
        <a:buFont typeface="Verdana" pitchFamily="34" charset="0"/>
        <a:buChar char="–"/>
        <a:defRPr sz="1300" kern="1200">
          <a:solidFill>
            <a:schemeClr val="tx2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.bin"/><Relationship Id="rId18" Type="http://schemas.openxmlformats.org/officeDocument/2006/relationships/oleObject" Target="../embeddings/oleObject5.bin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12" Type="http://schemas.openxmlformats.org/officeDocument/2006/relationships/image" Target="../media/image12.png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10.png"/><Relationship Id="rId19" Type="http://schemas.openxmlformats.org/officeDocument/2006/relationships/oleObject" Target="../embeddings/oleObject6.bin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7.bin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trac.tools.ietf.org/bof/trac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296" y="1239683"/>
            <a:ext cx="7952318" cy="1932142"/>
          </a:xfrm>
        </p:spPr>
        <p:txBody>
          <a:bodyPr>
            <a:normAutofit/>
          </a:bodyPr>
          <a:lstStyle/>
          <a:p>
            <a:r>
              <a:rPr lang="en-US" dirty="0" smtClean="0"/>
              <a:t>LMAP </a:t>
            </a:r>
            <a:r>
              <a:rPr lang="en-US" dirty="0" err="1" smtClean="0"/>
              <a:t>BoF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Large-scale Measurement of Broadband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BoF</a:t>
            </a:r>
            <a:r>
              <a:rPr lang="en-US" dirty="0" smtClean="0"/>
              <a:t> Co-Chairs: Dan Romascanu and Al Morton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March 13, 2012, 1510 - 1710</a:t>
            </a:r>
          </a:p>
          <a:p>
            <a:r>
              <a:rPr lang="en-US" dirty="0"/>
              <a:t>http://trac.tools.ietf.org/bof/trac/#OperationsandManagement</a:t>
            </a:r>
          </a:p>
        </p:txBody>
      </p:sp>
    </p:spTree>
    <p:extLst>
      <p:ext uri="{BB962C8B-B14F-4D97-AF65-F5344CB8AC3E}">
        <p14:creationId xmlns:p14="http://schemas.microsoft.com/office/powerpoint/2010/main" val="6886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LMAP Standards Initiative:</a:t>
            </a:r>
            <a:r>
              <a:rPr lang="en-US" dirty="0"/>
              <a:t> </a:t>
            </a:r>
            <a:r>
              <a:rPr lang="en-US" dirty="0" smtClean="0"/>
              <a:t> Liaison Activity</a:t>
            </a:r>
            <a:br>
              <a:rPr lang="en-US" dirty="0" smtClean="0"/>
            </a:br>
            <a:r>
              <a:rPr lang="en-US" dirty="0" smtClean="0"/>
              <a:t>FYI (not discussed today)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14401"/>
              </p:ext>
            </p:extLst>
          </p:nvPr>
        </p:nvGraphicFramePr>
        <p:xfrm>
          <a:off x="400050" y="1457325"/>
          <a:ext cx="8356600" cy="405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D5F994-4F89-4877-93DE-4800859BDB5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000125" y="4667250"/>
            <a:ext cx="219075" cy="323850"/>
          </a:xfrm>
          <a:prstGeom prst="downArrow">
            <a:avLst/>
          </a:prstGeom>
          <a:solidFill>
            <a:srgbClr val="00B05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3986851" y="2057400"/>
            <a:ext cx="457200" cy="257175"/>
          </a:xfrm>
          <a:prstGeom prst="rightArrow">
            <a:avLst/>
          </a:prstGeom>
          <a:solidFill>
            <a:srgbClr val="00B05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7486669">
            <a:off x="4374089" y="2794761"/>
            <a:ext cx="457200" cy="257175"/>
          </a:xfrm>
          <a:prstGeom prst="rightArrow">
            <a:avLst/>
          </a:prstGeom>
          <a:solidFill>
            <a:srgbClr val="00B05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689549">
            <a:off x="4914900" y="2822992"/>
            <a:ext cx="457200" cy="257175"/>
          </a:xfrm>
          <a:prstGeom prst="rightArrow">
            <a:avLst/>
          </a:prstGeom>
          <a:solidFill>
            <a:srgbClr val="00B05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4425122">
            <a:off x="5238750" y="2638424"/>
            <a:ext cx="457200" cy="257175"/>
          </a:xfrm>
          <a:prstGeom prst="rightArrow">
            <a:avLst/>
          </a:prstGeom>
          <a:solidFill>
            <a:srgbClr val="00B05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4657725" y="3314700"/>
            <a:ext cx="457200" cy="257175"/>
          </a:xfrm>
          <a:prstGeom prst="rightArrow">
            <a:avLst/>
          </a:prstGeom>
          <a:solidFill>
            <a:srgbClr val="00B05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4209329">
            <a:off x="4362450" y="4029075"/>
            <a:ext cx="457200" cy="257175"/>
          </a:xfrm>
          <a:prstGeom prst="rightArrow">
            <a:avLst/>
          </a:prstGeom>
          <a:solidFill>
            <a:srgbClr val="00B05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19200" y="4676775"/>
            <a:ext cx="885825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Verdana"/>
                <a:cs typeface="Verdana"/>
              </a:rPr>
              <a:t>Liaison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48424" y="3114676"/>
            <a:ext cx="1933575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400" dirty="0" smtClean="0">
                <a:latin typeface="+mn-lt"/>
              </a:rPr>
              <a:t>Exchanged Liaisons with </a:t>
            </a:r>
          </a:p>
          <a:p>
            <a:pPr lvl="0"/>
            <a:r>
              <a:rPr lang="en-US" sz="1400" dirty="0" smtClean="0">
                <a:latin typeface="+mn-lt"/>
              </a:rPr>
              <a:t>BBF, added IETF Transport</a:t>
            </a:r>
          </a:p>
          <a:p>
            <a:pPr lvl="0"/>
            <a:r>
              <a:rPr lang="en-US" sz="1400" dirty="0" smtClean="0">
                <a:latin typeface="+mn-lt"/>
              </a:rPr>
              <a:t>Area and IPPM WG to the</a:t>
            </a:r>
          </a:p>
          <a:p>
            <a:pPr lvl="0"/>
            <a:r>
              <a:rPr lang="en-US" sz="1400" dirty="0" smtClean="0">
                <a:latin typeface="+mn-lt"/>
              </a:rPr>
              <a:t>chain</a:t>
            </a:r>
            <a:endParaRPr lang="en-US" sz="1400" dirty="0">
              <a:latin typeface="+mn-lt"/>
            </a:endParaRPr>
          </a:p>
        </p:txBody>
      </p:sp>
      <p:sp>
        <p:nvSpPr>
          <p:cNvPr id="5" name="&quot;No&quot; Symbol 4"/>
          <p:cNvSpPr/>
          <p:nvPr/>
        </p:nvSpPr>
        <p:spPr>
          <a:xfrm>
            <a:off x="2609850" y="1152525"/>
            <a:ext cx="5172075" cy="5095875"/>
          </a:xfrm>
          <a:prstGeom prst="noSmoking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4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&lt;insert here when done&gt;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D5F994-4F89-4877-93DE-4800859BDB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Today’s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96" y="1124667"/>
            <a:ext cx="8357129" cy="468558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Measuring broadband service on a large scale requires </a:t>
            </a:r>
            <a:endParaRPr lang="en-US" sz="2400" dirty="0" smtClean="0"/>
          </a:p>
          <a:p>
            <a:pPr lvl="2">
              <a:buFont typeface="Arial" pitchFamily="34" charset="0"/>
              <a:buChar char="•"/>
            </a:pPr>
            <a:r>
              <a:rPr lang="en-US" sz="1800" dirty="0"/>
              <a:t>s</a:t>
            </a:r>
            <a:r>
              <a:rPr lang="en-US" sz="1800" dirty="0" smtClean="0"/>
              <a:t>election and standardization of protocol(s) within a logical architecture, through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development of </a:t>
            </a:r>
            <a:r>
              <a:rPr lang="en-US" sz="1800" dirty="0"/>
              <a:t>key </a:t>
            </a:r>
            <a:r>
              <a:rPr lang="en-US" sz="1800" dirty="0" smtClean="0"/>
              <a:t>protocol requirements to </a:t>
            </a:r>
            <a:r>
              <a:rPr lang="en-US" sz="1800" dirty="0"/>
              <a:t>coordinate </a:t>
            </a:r>
            <a:r>
              <a:rPr lang="en-US" sz="1800" dirty="0" smtClean="0"/>
              <a:t>specific interactions </a:t>
            </a:r>
            <a:r>
              <a:rPr lang="en-US" sz="1800" dirty="0"/>
              <a:t>between the </a:t>
            </a:r>
            <a:r>
              <a:rPr lang="en-US" sz="1800" dirty="0" smtClean="0"/>
              <a:t>system components, and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many other agreements and standards (dependencies) 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/>
              <a:t>Draft-schulzrinne-lmap-requirements-00 started IETF discussions: </a:t>
            </a:r>
            <a:r>
              <a:rPr lang="en-US" sz="2100" dirty="0" err="1" smtClean="0"/>
              <a:t>BoF</a:t>
            </a:r>
            <a:r>
              <a:rPr lang="en-US" sz="2100" dirty="0" smtClean="0"/>
              <a:t> Proposal and Charter seek simplifications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err="1" smtClean="0"/>
              <a:t>BoF</a:t>
            </a:r>
            <a:r>
              <a:rPr lang="en-US" sz="2100" dirty="0" smtClean="0"/>
              <a:t> Presentations follow key assumptions: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/>
              <a:t>Inclusion of </a:t>
            </a:r>
            <a:r>
              <a:rPr lang="en-US" sz="1800" dirty="0" smtClean="0"/>
              <a:t>the </a:t>
            </a:r>
            <a:r>
              <a:rPr lang="en-US" sz="1800" dirty="0"/>
              <a:t>most </a:t>
            </a:r>
            <a:r>
              <a:rPr lang="en-US" sz="1800" dirty="0" smtClean="0"/>
              <a:t>restrictive </a:t>
            </a:r>
            <a:r>
              <a:rPr lang="en-US" sz="1800" dirty="0"/>
              <a:t>case </a:t>
            </a:r>
            <a:r>
              <a:rPr lang="en-US" sz="1800" dirty="0" smtClean="0"/>
              <a:t>(edge scale and </a:t>
            </a:r>
            <a:r>
              <a:rPr lang="en-US" sz="1800" dirty="0"/>
              <a:t>complexity)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A single organization operates the measurement system </a:t>
            </a:r>
          </a:p>
          <a:p>
            <a:pPr lvl="4">
              <a:buFont typeface="Arial" pitchFamily="34" charset="0"/>
              <a:buChar char="•"/>
            </a:pPr>
            <a:r>
              <a:rPr lang="en-US" sz="1600" dirty="0" smtClean="0"/>
              <a:t>Also, subscriber may initiate their own measurements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Measurement functions of a device have a single controller association at any point in time.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Once tasked, measurement functions operate autonomously.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Policy decisions and coordination are out-of-scope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D5F994-4F89-4877-93DE-4800859BDB5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loud"/>
          <p:cNvSpPr>
            <a:spLocks noChangeAspect="1" noEditPoints="1" noChangeArrowheads="1"/>
          </p:cNvSpPr>
          <p:nvPr/>
        </p:nvSpPr>
        <p:spPr bwMode="auto">
          <a:xfrm>
            <a:off x="1190624" y="4231181"/>
            <a:ext cx="3659188" cy="174099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sx="83000" sy="83000" algn="ctr" rotWithShape="0">
              <a:srgbClr val="808080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4848785" y="5022236"/>
            <a:ext cx="197680" cy="46007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5"/>
          <p:cNvGrpSpPr>
            <a:grpSpLocks/>
          </p:cNvGrpSpPr>
          <p:nvPr/>
        </p:nvGrpSpPr>
        <p:grpSpPr bwMode="auto">
          <a:xfrm flipH="1">
            <a:off x="158749" y="5166407"/>
            <a:ext cx="1190625" cy="1123876"/>
            <a:chOff x="480" y="288"/>
            <a:chExt cx="913" cy="847"/>
          </a:xfrm>
        </p:grpSpPr>
        <p:pic>
          <p:nvPicPr>
            <p:cNvPr id="39" name="Picture 6" descr="house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88"/>
              <a:ext cx="912" cy="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480" y="288"/>
              <a:ext cx="913" cy="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8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22" y="378509"/>
            <a:ext cx="8357128" cy="1221691"/>
          </a:xfrm>
        </p:spPr>
        <p:txBody>
          <a:bodyPr>
            <a:normAutofit/>
          </a:bodyPr>
          <a:lstStyle/>
          <a:p>
            <a:r>
              <a:rPr lang="en-US" dirty="0" smtClean="0"/>
              <a:t>A View of Future LMAP Architecture 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(based on Req</a:t>
            </a:r>
            <a:r>
              <a:rPr lang="en-US" dirty="0"/>
              <a:t>.</a:t>
            </a:r>
            <a:r>
              <a:rPr lang="en-US" dirty="0" smtClean="0"/>
              <a:t> from draft-schulzrinne-lmap-requirements-00)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00050" y="6088063"/>
            <a:ext cx="384175" cy="152400"/>
          </a:xfrm>
        </p:spPr>
        <p:txBody>
          <a:bodyPr/>
          <a:lstStyle/>
          <a:p>
            <a:pPr>
              <a:defRPr/>
            </a:pPr>
            <a:fld id="{326554B5-A96D-4407-8054-1FEBB32D8BA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4954587" y="4618038"/>
            <a:ext cx="1939925" cy="9255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sx="83000" sy="83000" algn="ctr" rotWithShape="0">
              <a:srgbClr val="808080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7" name="Picture 4" descr="radio_wireless_tower_cor_.svg.hi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3075" y="4508500"/>
            <a:ext cx="40957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6"/>
          <p:cNvSpPr txBox="1">
            <a:spLocks noChangeArrowheads="1"/>
          </p:cNvSpPr>
          <p:nvPr/>
        </p:nvSpPr>
        <p:spPr bwMode="auto">
          <a:xfrm>
            <a:off x="5518150" y="4989513"/>
            <a:ext cx="8540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  <a:latin typeface="Verdana" pitchFamily="34" charset="0"/>
              </a:rPr>
              <a:t>Backbone</a:t>
            </a:r>
            <a:endParaRPr lang="en-US" sz="11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9" name="TextBox 98"/>
          <p:cNvSpPr txBox="1">
            <a:spLocks noChangeArrowheads="1"/>
          </p:cNvSpPr>
          <p:nvPr/>
        </p:nvSpPr>
        <p:spPr bwMode="auto">
          <a:xfrm>
            <a:off x="3124200" y="4967288"/>
            <a:ext cx="17256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000" dirty="0" smtClean="0">
                <a:solidFill>
                  <a:schemeClr val="tx2"/>
                </a:solidFill>
                <a:latin typeface="Verdana" pitchFamily="34" charset="0"/>
              </a:rPr>
              <a:t>Access Network Infrastructure</a:t>
            </a:r>
            <a:endParaRPr lang="en-US" sz="1000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137" y="5585618"/>
            <a:ext cx="42862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4" descr="PC_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42940" y="4543425"/>
            <a:ext cx="393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50"/>
          <p:cNvSpPr txBox="1">
            <a:spLocks noChangeArrowheads="1"/>
          </p:cNvSpPr>
          <p:nvPr/>
        </p:nvSpPr>
        <p:spPr bwMode="auto">
          <a:xfrm>
            <a:off x="3704231" y="4232671"/>
            <a:ext cx="671117" cy="30777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Meas.</a:t>
            </a:r>
          </a:p>
          <a:p>
            <a:pPr algn="ctr">
              <a:defRPr/>
            </a:pP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Agent</a:t>
            </a:r>
            <a:endParaRPr lang="en-US" sz="1000" dirty="0">
              <a:solidFill>
                <a:schemeClr val="accent3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4" name="TextBox 48"/>
          <p:cNvSpPr txBox="1">
            <a:spLocks noChangeArrowheads="1"/>
          </p:cNvSpPr>
          <p:nvPr/>
        </p:nvSpPr>
        <p:spPr bwMode="auto">
          <a:xfrm>
            <a:off x="4097734" y="5565775"/>
            <a:ext cx="33750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Measurement 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Paths and Testing Protocols</a:t>
            </a:r>
            <a:endParaRPr lang="en-US" sz="1200" dirty="0">
              <a:solidFill>
                <a:schemeClr val="accent3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5" name="Cloud"/>
          <p:cNvSpPr>
            <a:spLocks noChangeAspect="1" noEditPoints="1" noChangeArrowheads="1"/>
          </p:cNvSpPr>
          <p:nvPr/>
        </p:nvSpPr>
        <p:spPr bwMode="auto">
          <a:xfrm>
            <a:off x="6904037" y="4613275"/>
            <a:ext cx="1843088" cy="9525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sx="83000" sy="83000" algn="ctr" rotWithShape="0">
              <a:srgbClr val="808080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TextBox 50"/>
          <p:cNvSpPr txBox="1">
            <a:spLocks noChangeArrowheads="1"/>
          </p:cNvSpPr>
          <p:nvPr/>
        </p:nvSpPr>
        <p:spPr bwMode="auto">
          <a:xfrm>
            <a:off x="7132637" y="4806950"/>
            <a:ext cx="1530350" cy="4603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tx2"/>
                </a:solidFill>
                <a:latin typeface="Verdana" pitchFamily="34" charset="0"/>
              </a:rPr>
              <a:t>Internet Peers,</a:t>
            </a:r>
          </a:p>
          <a:p>
            <a:pPr algn="ctr">
              <a:defRPr/>
            </a:pPr>
            <a:r>
              <a:rPr lang="en-US" sz="1000" dirty="0">
                <a:solidFill>
                  <a:schemeClr val="tx2"/>
                </a:solidFill>
                <a:latin typeface="Verdana" pitchFamily="34" charset="0"/>
              </a:rPr>
              <a:t>Foreign Networks,</a:t>
            </a:r>
          </a:p>
          <a:p>
            <a:pPr algn="ctr">
              <a:defRPr/>
            </a:pPr>
            <a:r>
              <a:rPr lang="en-US" sz="1000" dirty="0">
                <a:solidFill>
                  <a:schemeClr val="tx2"/>
                </a:solidFill>
                <a:latin typeface="Verdana" pitchFamily="34" charset="0"/>
              </a:rPr>
              <a:t>Data Centers</a:t>
            </a:r>
          </a:p>
        </p:txBody>
      </p:sp>
      <p:sp>
        <p:nvSpPr>
          <p:cNvPr id="17" name="TextBox 50"/>
          <p:cNvSpPr txBox="1">
            <a:spLocks noChangeArrowheads="1"/>
          </p:cNvSpPr>
          <p:nvPr/>
        </p:nvSpPr>
        <p:spPr bwMode="auto">
          <a:xfrm>
            <a:off x="791368" y="5411787"/>
            <a:ext cx="1670050" cy="1539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tx2"/>
                </a:solidFill>
                <a:latin typeface="Verdana" pitchFamily="34" charset="0"/>
              </a:rPr>
              <a:t>“Last Mile”</a:t>
            </a:r>
            <a:endParaRPr lang="en-US" sz="1000" dirty="0">
              <a:solidFill>
                <a:schemeClr val="tx2"/>
              </a:solidFill>
              <a:latin typeface="Verdana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987006" y="4646649"/>
            <a:ext cx="1588" cy="121285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4137" y="4765675"/>
            <a:ext cx="70326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C:\Program Files (x86)\Microsoft Office\MEDIA\CAGCAT10\j0293828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208212" y="4849813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73817" y="4521200"/>
            <a:ext cx="0" cy="1450975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848600" y="4571206"/>
            <a:ext cx="0" cy="1450975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3817" y="6019007"/>
            <a:ext cx="7755733" cy="317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7"/>
          <p:cNvSpPr>
            <a:spLocks noChangeAspect="1" noEditPoints="1"/>
          </p:cNvSpPr>
          <p:nvPr/>
        </p:nvSpPr>
        <p:spPr bwMode="auto">
          <a:xfrm>
            <a:off x="533399" y="4649787"/>
            <a:ext cx="220663" cy="360363"/>
          </a:xfrm>
          <a:custGeom>
            <a:avLst/>
            <a:gdLst>
              <a:gd name="T0" fmla="*/ 236 w 275"/>
              <a:gd name="T1" fmla="*/ 64 h 503"/>
              <a:gd name="T2" fmla="*/ 229 w 275"/>
              <a:gd name="T3" fmla="*/ 61 h 503"/>
              <a:gd name="T4" fmla="*/ 46 w 275"/>
              <a:gd name="T5" fmla="*/ 61 h 503"/>
              <a:gd name="T6" fmla="*/ 38 w 275"/>
              <a:gd name="T7" fmla="*/ 64 h 503"/>
              <a:gd name="T8" fmla="*/ 30 w 275"/>
              <a:gd name="T9" fmla="*/ 400 h 503"/>
              <a:gd name="T10" fmla="*/ 49 w 275"/>
              <a:gd name="T11" fmla="*/ 420 h 503"/>
              <a:gd name="T12" fmla="*/ 225 w 275"/>
              <a:gd name="T13" fmla="*/ 420 h 503"/>
              <a:gd name="T14" fmla="*/ 244 w 275"/>
              <a:gd name="T15" fmla="*/ 400 h 503"/>
              <a:gd name="T16" fmla="*/ 228 w 275"/>
              <a:gd name="T17" fmla="*/ 400 h 503"/>
              <a:gd name="T18" fmla="*/ 225 w 275"/>
              <a:gd name="T19" fmla="*/ 404 h 503"/>
              <a:gd name="T20" fmla="*/ 137 w 275"/>
              <a:gd name="T21" fmla="*/ 405 h 503"/>
              <a:gd name="T22" fmla="*/ 47 w 275"/>
              <a:gd name="T23" fmla="*/ 403 h 503"/>
              <a:gd name="T24" fmla="*/ 46 w 275"/>
              <a:gd name="T25" fmla="*/ 78 h 503"/>
              <a:gd name="T26" fmla="*/ 48 w 275"/>
              <a:gd name="T27" fmla="*/ 77 h 503"/>
              <a:gd name="T28" fmla="*/ 197 w 275"/>
              <a:gd name="T29" fmla="*/ 75 h 503"/>
              <a:gd name="T30" fmla="*/ 228 w 275"/>
              <a:gd name="T31" fmla="*/ 78 h 503"/>
              <a:gd name="T32" fmla="*/ 228 w 275"/>
              <a:gd name="T33" fmla="*/ 400 h 503"/>
              <a:gd name="T34" fmla="*/ 103 w 275"/>
              <a:gd name="T35" fmla="*/ 465 h 503"/>
              <a:gd name="T36" fmla="*/ 164 w 275"/>
              <a:gd name="T37" fmla="*/ 473 h 503"/>
              <a:gd name="T38" fmla="*/ 164 w 275"/>
              <a:gd name="T39" fmla="*/ 457 h 503"/>
              <a:gd name="T40" fmla="*/ 235 w 275"/>
              <a:gd name="T41" fmla="*/ 448 h 503"/>
              <a:gd name="T42" fmla="*/ 182 w 275"/>
              <a:gd name="T43" fmla="*/ 465 h 503"/>
              <a:gd name="T44" fmla="*/ 191 w 275"/>
              <a:gd name="T45" fmla="*/ 471 h 503"/>
              <a:gd name="T46" fmla="*/ 244 w 275"/>
              <a:gd name="T47" fmla="*/ 454 h 503"/>
              <a:gd name="T48" fmla="*/ 39 w 275"/>
              <a:gd name="T49" fmla="*/ 448 h 503"/>
              <a:gd name="T50" fmla="*/ 37 w 275"/>
              <a:gd name="T51" fmla="*/ 463 h 503"/>
              <a:gd name="T52" fmla="*/ 84 w 275"/>
              <a:gd name="T53" fmla="*/ 471 h 503"/>
              <a:gd name="T54" fmla="*/ 86 w 275"/>
              <a:gd name="T55" fmla="*/ 455 h 503"/>
              <a:gd name="T56" fmla="*/ 266 w 275"/>
              <a:gd name="T57" fmla="*/ 99 h 503"/>
              <a:gd name="T58" fmla="*/ 258 w 275"/>
              <a:gd name="T59" fmla="*/ 477 h 503"/>
              <a:gd name="T60" fmla="*/ 252 w 275"/>
              <a:gd name="T61" fmla="*/ 484 h 503"/>
              <a:gd name="T62" fmla="*/ 251 w 275"/>
              <a:gd name="T63" fmla="*/ 485 h 503"/>
              <a:gd name="T64" fmla="*/ 23 w 275"/>
              <a:gd name="T65" fmla="*/ 485 h 503"/>
              <a:gd name="T66" fmla="*/ 16 w 275"/>
              <a:gd name="T67" fmla="*/ 477 h 503"/>
              <a:gd name="T68" fmla="*/ 18 w 275"/>
              <a:gd name="T69" fmla="*/ 23 h 503"/>
              <a:gd name="T70" fmla="*/ 20 w 275"/>
              <a:gd name="T71" fmla="*/ 22 h 503"/>
              <a:gd name="T72" fmla="*/ 88 w 275"/>
              <a:gd name="T73" fmla="*/ 18 h 503"/>
              <a:gd name="T74" fmla="*/ 186 w 275"/>
              <a:gd name="T75" fmla="*/ 18 h 503"/>
              <a:gd name="T76" fmla="*/ 257 w 275"/>
              <a:gd name="T77" fmla="*/ 23 h 503"/>
              <a:gd name="T78" fmla="*/ 258 w 275"/>
              <a:gd name="T79" fmla="*/ 69 h 503"/>
              <a:gd name="T80" fmla="*/ 274 w 275"/>
              <a:gd name="T81" fmla="*/ 69 h 503"/>
              <a:gd name="T82" fmla="*/ 274 w 275"/>
              <a:gd name="T83" fmla="*/ 25 h 503"/>
              <a:gd name="T84" fmla="*/ 257 w 275"/>
              <a:gd name="T85" fmla="*/ 6 h 503"/>
              <a:gd name="T86" fmla="*/ 137 w 275"/>
              <a:gd name="T87" fmla="*/ 0 h 503"/>
              <a:gd name="T88" fmla="*/ 17 w 275"/>
              <a:gd name="T89" fmla="*/ 6 h 503"/>
              <a:gd name="T90" fmla="*/ 0 w 275"/>
              <a:gd name="T91" fmla="*/ 25 h 503"/>
              <a:gd name="T92" fmla="*/ 12 w 275"/>
              <a:gd name="T93" fmla="*/ 498 h 503"/>
              <a:gd name="T94" fmla="*/ 137 w 275"/>
              <a:gd name="T95" fmla="*/ 503 h 503"/>
              <a:gd name="T96" fmla="*/ 262 w 275"/>
              <a:gd name="T97" fmla="*/ 498 h 503"/>
              <a:gd name="T98" fmla="*/ 274 w 275"/>
              <a:gd name="T99" fmla="*/ 107 h 503"/>
              <a:gd name="T100" fmla="*/ 137 w 275"/>
              <a:gd name="T101" fmla="*/ 16 h 503"/>
              <a:gd name="T102" fmla="*/ 137 w 275"/>
              <a:gd name="T103" fmla="*/ 27 h 503"/>
              <a:gd name="T104" fmla="*/ 137 w 275"/>
              <a:gd name="T105" fmla="*/ 16 h 5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5"/>
              <a:gd name="T160" fmla="*/ 0 h 503"/>
              <a:gd name="T161" fmla="*/ 275 w 275"/>
              <a:gd name="T162" fmla="*/ 503 h 50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5" h="503">
                <a:moveTo>
                  <a:pt x="244" y="77"/>
                </a:moveTo>
                <a:cubicBezTo>
                  <a:pt x="244" y="70"/>
                  <a:pt x="240" y="66"/>
                  <a:pt x="236" y="64"/>
                </a:cubicBezTo>
                <a:cubicBezTo>
                  <a:pt x="233" y="62"/>
                  <a:pt x="230" y="61"/>
                  <a:pt x="230" y="61"/>
                </a:cubicBezTo>
                <a:cubicBezTo>
                  <a:pt x="229" y="61"/>
                  <a:pt x="229" y="61"/>
                  <a:pt x="229" y="61"/>
                </a:cubicBezTo>
                <a:cubicBezTo>
                  <a:pt x="228" y="61"/>
                  <a:pt x="178" y="57"/>
                  <a:pt x="137" y="57"/>
                </a:cubicBezTo>
                <a:cubicBezTo>
                  <a:pt x="97" y="57"/>
                  <a:pt x="46" y="61"/>
                  <a:pt x="4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1" y="62"/>
                  <a:pt x="38" y="64"/>
                </a:cubicBezTo>
                <a:cubicBezTo>
                  <a:pt x="35" y="66"/>
                  <a:pt x="30" y="70"/>
                  <a:pt x="30" y="77"/>
                </a:cubicBezTo>
                <a:cubicBezTo>
                  <a:pt x="30" y="84"/>
                  <a:pt x="30" y="389"/>
                  <a:pt x="30" y="400"/>
                </a:cubicBezTo>
                <a:cubicBezTo>
                  <a:pt x="30" y="409"/>
                  <a:pt x="35" y="415"/>
                  <a:pt x="40" y="417"/>
                </a:cubicBezTo>
                <a:cubicBezTo>
                  <a:pt x="45" y="420"/>
                  <a:pt x="48" y="420"/>
                  <a:pt x="49" y="420"/>
                </a:cubicBezTo>
                <a:cubicBezTo>
                  <a:pt x="49" y="420"/>
                  <a:pt x="90" y="421"/>
                  <a:pt x="137" y="421"/>
                </a:cubicBezTo>
                <a:cubicBezTo>
                  <a:pt x="184" y="421"/>
                  <a:pt x="225" y="420"/>
                  <a:pt x="225" y="420"/>
                </a:cubicBezTo>
                <a:cubicBezTo>
                  <a:pt x="226" y="420"/>
                  <a:pt x="230" y="420"/>
                  <a:pt x="234" y="417"/>
                </a:cubicBezTo>
                <a:cubicBezTo>
                  <a:pt x="239" y="415"/>
                  <a:pt x="245" y="409"/>
                  <a:pt x="244" y="400"/>
                </a:cubicBezTo>
                <a:cubicBezTo>
                  <a:pt x="244" y="389"/>
                  <a:pt x="244" y="84"/>
                  <a:pt x="244" y="77"/>
                </a:cubicBezTo>
                <a:close/>
                <a:moveTo>
                  <a:pt x="228" y="400"/>
                </a:moveTo>
                <a:cubicBezTo>
                  <a:pt x="228" y="403"/>
                  <a:pt x="228" y="402"/>
                  <a:pt x="227" y="403"/>
                </a:cubicBezTo>
                <a:cubicBezTo>
                  <a:pt x="226" y="403"/>
                  <a:pt x="226" y="404"/>
                  <a:pt x="225" y="404"/>
                </a:cubicBezTo>
                <a:cubicBezTo>
                  <a:pt x="225" y="404"/>
                  <a:pt x="224" y="404"/>
                  <a:pt x="224" y="404"/>
                </a:cubicBezTo>
                <a:cubicBezTo>
                  <a:pt x="223" y="404"/>
                  <a:pt x="183" y="405"/>
                  <a:pt x="137" y="405"/>
                </a:cubicBezTo>
                <a:cubicBezTo>
                  <a:pt x="92" y="405"/>
                  <a:pt x="52" y="404"/>
                  <a:pt x="50" y="404"/>
                </a:cubicBezTo>
                <a:cubicBezTo>
                  <a:pt x="49" y="404"/>
                  <a:pt x="48" y="403"/>
                  <a:pt x="47" y="403"/>
                </a:cubicBezTo>
                <a:cubicBezTo>
                  <a:pt x="46" y="402"/>
                  <a:pt x="46" y="402"/>
                  <a:pt x="46" y="400"/>
                </a:cubicBezTo>
                <a:cubicBezTo>
                  <a:pt x="46" y="389"/>
                  <a:pt x="46" y="91"/>
                  <a:pt x="46" y="78"/>
                </a:cubicBezTo>
                <a:cubicBezTo>
                  <a:pt x="46" y="78"/>
                  <a:pt x="47" y="77"/>
                  <a:pt x="47" y="77"/>
                </a:cubicBezTo>
                <a:cubicBezTo>
                  <a:pt x="47" y="77"/>
                  <a:pt x="48" y="77"/>
                  <a:pt x="48" y="77"/>
                </a:cubicBezTo>
                <a:cubicBezTo>
                  <a:pt x="54" y="76"/>
                  <a:pt x="100" y="73"/>
                  <a:pt x="137" y="73"/>
                </a:cubicBezTo>
                <a:cubicBezTo>
                  <a:pt x="157" y="73"/>
                  <a:pt x="179" y="74"/>
                  <a:pt x="197" y="75"/>
                </a:cubicBezTo>
                <a:cubicBezTo>
                  <a:pt x="212" y="76"/>
                  <a:pt x="223" y="77"/>
                  <a:pt x="226" y="77"/>
                </a:cubicBezTo>
                <a:cubicBezTo>
                  <a:pt x="227" y="77"/>
                  <a:pt x="228" y="77"/>
                  <a:pt x="228" y="78"/>
                </a:cubicBezTo>
                <a:cubicBezTo>
                  <a:pt x="228" y="78"/>
                  <a:pt x="228" y="78"/>
                  <a:pt x="228" y="78"/>
                </a:cubicBezTo>
                <a:cubicBezTo>
                  <a:pt x="228" y="91"/>
                  <a:pt x="228" y="389"/>
                  <a:pt x="228" y="400"/>
                </a:cubicBezTo>
                <a:close/>
                <a:moveTo>
                  <a:pt x="111" y="457"/>
                </a:moveTo>
                <a:cubicBezTo>
                  <a:pt x="106" y="457"/>
                  <a:pt x="103" y="461"/>
                  <a:pt x="103" y="465"/>
                </a:cubicBezTo>
                <a:cubicBezTo>
                  <a:pt x="103" y="470"/>
                  <a:pt x="106" y="473"/>
                  <a:pt x="111" y="473"/>
                </a:cubicBezTo>
                <a:cubicBezTo>
                  <a:pt x="164" y="473"/>
                  <a:pt x="164" y="473"/>
                  <a:pt x="164" y="473"/>
                </a:cubicBezTo>
                <a:cubicBezTo>
                  <a:pt x="168" y="473"/>
                  <a:pt x="172" y="470"/>
                  <a:pt x="172" y="465"/>
                </a:cubicBezTo>
                <a:cubicBezTo>
                  <a:pt x="172" y="461"/>
                  <a:pt x="168" y="457"/>
                  <a:pt x="164" y="457"/>
                </a:cubicBezTo>
                <a:lnTo>
                  <a:pt x="111" y="457"/>
                </a:lnTo>
                <a:close/>
                <a:moveTo>
                  <a:pt x="235" y="448"/>
                </a:moveTo>
                <a:cubicBezTo>
                  <a:pt x="189" y="455"/>
                  <a:pt x="189" y="455"/>
                  <a:pt x="189" y="455"/>
                </a:cubicBezTo>
                <a:cubicBezTo>
                  <a:pt x="184" y="456"/>
                  <a:pt x="181" y="460"/>
                  <a:pt x="182" y="465"/>
                </a:cubicBezTo>
                <a:cubicBezTo>
                  <a:pt x="183" y="468"/>
                  <a:pt x="186" y="471"/>
                  <a:pt x="190" y="471"/>
                </a:cubicBezTo>
                <a:cubicBezTo>
                  <a:pt x="190" y="471"/>
                  <a:pt x="191" y="471"/>
                  <a:pt x="191" y="471"/>
                </a:cubicBezTo>
                <a:cubicBezTo>
                  <a:pt x="238" y="463"/>
                  <a:pt x="238" y="463"/>
                  <a:pt x="238" y="463"/>
                </a:cubicBezTo>
                <a:cubicBezTo>
                  <a:pt x="242" y="463"/>
                  <a:pt x="245" y="459"/>
                  <a:pt x="244" y="454"/>
                </a:cubicBezTo>
                <a:cubicBezTo>
                  <a:pt x="244" y="450"/>
                  <a:pt x="239" y="447"/>
                  <a:pt x="235" y="448"/>
                </a:cubicBezTo>
                <a:close/>
                <a:moveTo>
                  <a:pt x="39" y="448"/>
                </a:moveTo>
                <a:cubicBezTo>
                  <a:pt x="35" y="447"/>
                  <a:pt x="31" y="450"/>
                  <a:pt x="30" y="454"/>
                </a:cubicBezTo>
                <a:cubicBezTo>
                  <a:pt x="29" y="459"/>
                  <a:pt x="32" y="463"/>
                  <a:pt x="37" y="463"/>
                </a:cubicBezTo>
                <a:cubicBezTo>
                  <a:pt x="83" y="471"/>
                  <a:pt x="83" y="471"/>
                  <a:pt x="83" y="471"/>
                </a:cubicBezTo>
                <a:cubicBezTo>
                  <a:pt x="84" y="471"/>
                  <a:pt x="84" y="471"/>
                  <a:pt x="84" y="471"/>
                </a:cubicBezTo>
                <a:cubicBezTo>
                  <a:pt x="88" y="471"/>
                  <a:pt x="92" y="468"/>
                  <a:pt x="92" y="465"/>
                </a:cubicBezTo>
                <a:cubicBezTo>
                  <a:pt x="93" y="460"/>
                  <a:pt x="90" y="456"/>
                  <a:pt x="86" y="455"/>
                </a:cubicBezTo>
                <a:lnTo>
                  <a:pt x="39" y="448"/>
                </a:lnTo>
                <a:close/>
                <a:moveTo>
                  <a:pt x="266" y="99"/>
                </a:moveTo>
                <a:cubicBezTo>
                  <a:pt x="262" y="99"/>
                  <a:pt x="258" y="102"/>
                  <a:pt x="258" y="107"/>
                </a:cubicBezTo>
                <a:cubicBezTo>
                  <a:pt x="258" y="234"/>
                  <a:pt x="258" y="467"/>
                  <a:pt x="258" y="477"/>
                </a:cubicBezTo>
                <a:cubicBezTo>
                  <a:pt x="258" y="482"/>
                  <a:pt x="257" y="482"/>
                  <a:pt x="255" y="483"/>
                </a:cubicBezTo>
                <a:cubicBezTo>
                  <a:pt x="254" y="484"/>
                  <a:pt x="253" y="484"/>
                  <a:pt x="252" y="484"/>
                </a:cubicBezTo>
                <a:cubicBezTo>
                  <a:pt x="251" y="485"/>
                  <a:pt x="251" y="485"/>
                  <a:pt x="251" y="485"/>
                </a:cubicBezTo>
                <a:cubicBezTo>
                  <a:pt x="251" y="485"/>
                  <a:pt x="251" y="485"/>
                  <a:pt x="251" y="485"/>
                </a:cubicBezTo>
                <a:cubicBezTo>
                  <a:pt x="249" y="485"/>
                  <a:pt x="197" y="487"/>
                  <a:pt x="137" y="486"/>
                </a:cubicBezTo>
                <a:cubicBezTo>
                  <a:pt x="77" y="487"/>
                  <a:pt x="25" y="485"/>
                  <a:pt x="23" y="485"/>
                </a:cubicBezTo>
                <a:cubicBezTo>
                  <a:pt x="23" y="485"/>
                  <a:pt x="20" y="484"/>
                  <a:pt x="19" y="483"/>
                </a:cubicBezTo>
                <a:cubicBezTo>
                  <a:pt x="17" y="482"/>
                  <a:pt x="16" y="481"/>
                  <a:pt x="16" y="477"/>
                </a:cubicBezTo>
                <a:cubicBezTo>
                  <a:pt x="16" y="463"/>
                  <a:pt x="16" y="34"/>
                  <a:pt x="16" y="25"/>
                </a:cubicBezTo>
                <a:cubicBezTo>
                  <a:pt x="16" y="25"/>
                  <a:pt x="16" y="24"/>
                  <a:pt x="18" y="23"/>
                </a:cubicBezTo>
                <a:cubicBezTo>
                  <a:pt x="18" y="23"/>
                  <a:pt x="19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4" y="21"/>
                  <a:pt x="39" y="20"/>
                  <a:pt x="59" y="19"/>
                </a:cubicBezTo>
                <a:cubicBezTo>
                  <a:pt x="68" y="19"/>
                  <a:pt x="78" y="18"/>
                  <a:pt x="88" y="18"/>
                </a:cubicBezTo>
                <a:cubicBezTo>
                  <a:pt x="96" y="33"/>
                  <a:pt x="115" y="43"/>
                  <a:pt x="137" y="43"/>
                </a:cubicBezTo>
                <a:cubicBezTo>
                  <a:pt x="159" y="43"/>
                  <a:pt x="178" y="33"/>
                  <a:pt x="186" y="18"/>
                </a:cubicBezTo>
                <a:cubicBezTo>
                  <a:pt x="220" y="19"/>
                  <a:pt x="249" y="21"/>
                  <a:pt x="254" y="22"/>
                </a:cubicBezTo>
                <a:cubicBezTo>
                  <a:pt x="255" y="22"/>
                  <a:pt x="256" y="23"/>
                  <a:pt x="257" y="23"/>
                </a:cubicBezTo>
                <a:cubicBezTo>
                  <a:pt x="258" y="24"/>
                  <a:pt x="258" y="24"/>
                  <a:pt x="258" y="25"/>
                </a:cubicBezTo>
                <a:cubicBezTo>
                  <a:pt x="258" y="27"/>
                  <a:pt x="258" y="43"/>
                  <a:pt x="258" y="69"/>
                </a:cubicBezTo>
                <a:cubicBezTo>
                  <a:pt x="258" y="73"/>
                  <a:pt x="262" y="77"/>
                  <a:pt x="266" y="77"/>
                </a:cubicBezTo>
                <a:cubicBezTo>
                  <a:pt x="271" y="77"/>
                  <a:pt x="274" y="73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43"/>
                  <a:pt x="274" y="27"/>
                  <a:pt x="274" y="25"/>
                </a:cubicBezTo>
                <a:cubicBezTo>
                  <a:pt x="274" y="17"/>
                  <a:pt x="269" y="12"/>
                  <a:pt x="265" y="9"/>
                </a:cubicBezTo>
                <a:cubicBezTo>
                  <a:pt x="261" y="7"/>
                  <a:pt x="257" y="6"/>
                  <a:pt x="257" y="6"/>
                </a:cubicBezTo>
                <a:cubicBezTo>
                  <a:pt x="256" y="6"/>
                  <a:pt x="256" y="6"/>
                  <a:pt x="256" y="6"/>
                </a:cubicBezTo>
                <a:cubicBezTo>
                  <a:pt x="256" y="6"/>
                  <a:pt x="190" y="0"/>
                  <a:pt x="137" y="0"/>
                </a:cubicBezTo>
                <a:cubicBezTo>
                  <a:pt x="84" y="0"/>
                  <a:pt x="19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3" y="7"/>
                  <a:pt x="9" y="9"/>
                </a:cubicBezTo>
                <a:cubicBezTo>
                  <a:pt x="5" y="12"/>
                  <a:pt x="0" y="17"/>
                  <a:pt x="0" y="25"/>
                </a:cubicBezTo>
                <a:cubicBezTo>
                  <a:pt x="0" y="34"/>
                  <a:pt x="0" y="463"/>
                  <a:pt x="0" y="477"/>
                </a:cubicBezTo>
                <a:cubicBezTo>
                  <a:pt x="0" y="488"/>
                  <a:pt x="6" y="495"/>
                  <a:pt x="12" y="498"/>
                </a:cubicBezTo>
                <a:cubicBezTo>
                  <a:pt x="17" y="500"/>
                  <a:pt x="22" y="501"/>
                  <a:pt x="23" y="501"/>
                </a:cubicBezTo>
                <a:cubicBezTo>
                  <a:pt x="23" y="501"/>
                  <a:pt x="76" y="502"/>
                  <a:pt x="137" y="503"/>
                </a:cubicBezTo>
                <a:cubicBezTo>
                  <a:pt x="198" y="502"/>
                  <a:pt x="251" y="501"/>
                  <a:pt x="251" y="501"/>
                </a:cubicBezTo>
                <a:cubicBezTo>
                  <a:pt x="252" y="501"/>
                  <a:pt x="257" y="500"/>
                  <a:pt x="262" y="498"/>
                </a:cubicBezTo>
                <a:cubicBezTo>
                  <a:pt x="268" y="495"/>
                  <a:pt x="275" y="488"/>
                  <a:pt x="274" y="477"/>
                </a:cubicBezTo>
                <a:cubicBezTo>
                  <a:pt x="274" y="467"/>
                  <a:pt x="274" y="234"/>
                  <a:pt x="274" y="107"/>
                </a:cubicBezTo>
                <a:cubicBezTo>
                  <a:pt x="274" y="102"/>
                  <a:pt x="271" y="99"/>
                  <a:pt x="266" y="99"/>
                </a:cubicBezTo>
                <a:close/>
                <a:moveTo>
                  <a:pt x="137" y="16"/>
                </a:moveTo>
                <a:cubicBezTo>
                  <a:pt x="147" y="16"/>
                  <a:pt x="157" y="17"/>
                  <a:pt x="167" y="17"/>
                </a:cubicBezTo>
                <a:cubicBezTo>
                  <a:pt x="160" y="22"/>
                  <a:pt x="150" y="27"/>
                  <a:pt x="137" y="27"/>
                </a:cubicBezTo>
                <a:cubicBezTo>
                  <a:pt x="124" y="27"/>
                  <a:pt x="114" y="22"/>
                  <a:pt x="107" y="17"/>
                </a:cubicBezTo>
                <a:cubicBezTo>
                  <a:pt x="117" y="17"/>
                  <a:pt x="128" y="16"/>
                  <a:pt x="137" y="1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TextBox 50"/>
          <p:cNvSpPr txBox="1">
            <a:spLocks noChangeArrowheads="1"/>
          </p:cNvSpPr>
          <p:nvPr/>
        </p:nvSpPr>
        <p:spPr bwMode="auto">
          <a:xfrm>
            <a:off x="168273" y="4091681"/>
            <a:ext cx="936625" cy="46166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Broadband Service 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Demarc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.</a:t>
            </a:r>
            <a:endParaRPr lang="en-US" sz="1000" dirty="0">
              <a:solidFill>
                <a:schemeClr val="accent3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30" name="Picture 44" descr="PC_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8337" y="4543425"/>
            <a:ext cx="393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4" descr="PC_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8731" y="4389536"/>
            <a:ext cx="393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0" descr="SAIcabinetw73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80" y="5341936"/>
            <a:ext cx="401638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5" descr="PC_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6" y="5901382"/>
            <a:ext cx="179388" cy="157163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4" name="Picture 67" descr="Isdnphone-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6" y="5375920"/>
            <a:ext cx="166688" cy="1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1" descr="LA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6" y="5871220"/>
            <a:ext cx="2857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3" descr="TV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4" y="5583882"/>
            <a:ext cx="127000" cy="1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4" descr="TV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4" y="5728345"/>
            <a:ext cx="127000" cy="11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Connector 41"/>
          <p:cNvCxnSpPr>
            <a:stCxn id="10" idx="3"/>
            <a:endCxn id="32" idx="1"/>
          </p:cNvCxnSpPr>
          <p:nvPr/>
        </p:nvCxnSpPr>
        <p:spPr>
          <a:xfrm flipV="1">
            <a:off x="893762" y="5531643"/>
            <a:ext cx="1166018" cy="132557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1433512" y="3357563"/>
            <a:ext cx="544512" cy="314325"/>
            <a:chOff x="2271713" y="2185988"/>
            <a:chExt cx="544512" cy="314325"/>
          </a:xfrm>
        </p:grpSpPr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0260817"/>
                </p:ext>
              </p:extLst>
            </p:nvPr>
          </p:nvGraphicFramePr>
          <p:xfrm>
            <a:off x="2271713" y="2185988"/>
            <a:ext cx="23971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" name="Visio" r:id="rId13" imgW="733146" imgH="962030" progId="Visio.Drawing.11">
                    <p:embed/>
                  </p:oleObj>
                </mc:Choice>
                <mc:Fallback>
                  <p:oleObj name="Visio" r:id="rId13" imgW="733146" imgH="962030" progId="Visio.Drawing.11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1713" y="2185988"/>
                          <a:ext cx="239712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1652008"/>
                </p:ext>
              </p:extLst>
            </p:nvPr>
          </p:nvGraphicFramePr>
          <p:xfrm>
            <a:off x="2433638" y="2185988"/>
            <a:ext cx="23971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3" name="Visio" r:id="rId15" imgW="733146" imgH="962030" progId="Visio.Drawing.11">
                    <p:embed/>
                  </p:oleObj>
                </mc:Choice>
                <mc:Fallback>
                  <p:oleObj name="Visio" r:id="rId15" imgW="733146" imgH="962030" progId="Visio.Drawing.11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3638" y="2185988"/>
                          <a:ext cx="239712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29226"/>
                </p:ext>
              </p:extLst>
            </p:nvPr>
          </p:nvGraphicFramePr>
          <p:xfrm>
            <a:off x="2576513" y="2185988"/>
            <a:ext cx="23971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4" name="Visio" r:id="rId16" imgW="733146" imgH="962030" progId="Visio.Drawing.11">
                    <p:embed/>
                  </p:oleObj>
                </mc:Choice>
                <mc:Fallback>
                  <p:oleObj name="Visio" r:id="rId16" imgW="733146" imgH="962030" progId="Visio.Drawing.11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6513" y="2185988"/>
                          <a:ext cx="239712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0" name="Straight Arrow Connector 49"/>
          <p:cNvCxnSpPr/>
          <p:nvPr/>
        </p:nvCxnSpPr>
        <p:spPr>
          <a:xfrm flipV="1">
            <a:off x="73817" y="5899796"/>
            <a:ext cx="5974558" cy="1364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73817" y="5799931"/>
            <a:ext cx="3913189" cy="1111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046787" y="4700588"/>
            <a:ext cx="1588" cy="121285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0"/>
          <p:cNvSpPr txBox="1">
            <a:spLocks noChangeArrowheads="1"/>
          </p:cNvSpPr>
          <p:nvPr/>
        </p:nvSpPr>
        <p:spPr bwMode="auto">
          <a:xfrm>
            <a:off x="5588990" y="4235648"/>
            <a:ext cx="671117" cy="30777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Meas.</a:t>
            </a:r>
          </a:p>
          <a:p>
            <a:pPr algn="ctr">
              <a:defRPr/>
            </a:pP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Agent</a:t>
            </a:r>
            <a:endParaRPr lang="en-US" sz="1000" dirty="0">
              <a:solidFill>
                <a:schemeClr val="accent3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57" name="TextBox 50"/>
          <p:cNvSpPr txBox="1">
            <a:spLocks noChangeArrowheads="1"/>
          </p:cNvSpPr>
          <p:nvPr/>
        </p:nvSpPr>
        <p:spPr bwMode="auto">
          <a:xfrm>
            <a:off x="7513041" y="4077294"/>
            <a:ext cx="671117" cy="30777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Meas.</a:t>
            </a:r>
          </a:p>
          <a:p>
            <a:pPr algn="ctr">
              <a:defRPr/>
            </a:pP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Agent</a:t>
            </a:r>
            <a:endParaRPr lang="en-US" sz="1000" dirty="0">
              <a:solidFill>
                <a:schemeClr val="accent3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58" name="TextBox 50"/>
          <p:cNvSpPr txBox="1">
            <a:spLocks noChangeArrowheads="1"/>
          </p:cNvSpPr>
          <p:nvPr/>
        </p:nvSpPr>
        <p:spPr bwMode="auto">
          <a:xfrm>
            <a:off x="584992" y="5052269"/>
            <a:ext cx="671117" cy="46166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Meas.</a:t>
            </a:r>
          </a:p>
          <a:p>
            <a:pPr algn="ctr">
              <a:defRPr/>
            </a:pP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Agent</a:t>
            </a:r>
          </a:p>
          <a:p>
            <a:pPr algn="ctr">
              <a:defRPr/>
            </a:pP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UE &amp; RG</a:t>
            </a:r>
            <a:endParaRPr lang="en-US" sz="1000" dirty="0">
              <a:solidFill>
                <a:schemeClr val="accent3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59" name="TextBox 50"/>
          <p:cNvSpPr txBox="1">
            <a:spLocks noChangeArrowheads="1"/>
          </p:cNvSpPr>
          <p:nvPr/>
        </p:nvSpPr>
        <p:spPr bwMode="auto">
          <a:xfrm>
            <a:off x="320673" y="3263006"/>
            <a:ext cx="936625" cy="46166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Measurement Controllers &amp; Collectors</a:t>
            </a:r>
            <a:endParaRPr lang="en-US" sz="1000" dirty="0">
              <a:solidFill>
                <a:schemeClr val="accent3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60" name="Up-Down Arrow 59"/>
          <p:cNvSpPr/>
          <p:nvPr/>
        </p:nvSpPr>
        <p:spPr>
          <a:xfrm>
            <a:off x="1581148" y="2390775"/>
            <a:ext cx="249239" cy="990600"/>
          </a:xfrm>
          <a:prstGeom prst="upDownArrow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Up-Down Arrow 60"/>
          <p:cNvSpPr/>
          <p:nvPr/>
        </p:nvSpPr>
        <p:spPr>
          <a:xfrm rot="1360882">
            <a:off x="1075823" y="3613430"/>
            <a:ext cx="249239" cy="1415486"/>
          </a:xfrm>
          <a:prstGeom prst="upDownArrow">
            <a:avLst/>
          </a:prstGeom>
          <a:solidFill>
            <a:schemeClr val="tx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Up-Down Arrow 61"/>
          <p:cNvSpPr/>
          <p:nvPr/>
        </p:nvSpPr>
        <p:spPr>
          <a:xfrm rot="17704915">
            <a:off x="2708419" y="3063897"/>
            <a:ext cx="249239" cy="2180868"/>
          </a:xfrm>
          <a:prstGeom prst="upDownArrow">
            <a:avLst/>
          </a:prstGeom>
          <a:solidFill>
            <a:schemeClr val="tx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1405731" y="1995488"/>
            <a:ext cx="544512" cy="314325"/>
            <a:chOff x="1405731" y="2243138"/>
            <a:chExt cx="544512" cy="314325"/>
          </a:xfrm>
        </p:grpSpPr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8050104"/>
                </p:ext>
              </p:extLst>
            </p:nvPr>
          </p:nvGraphicFramePr>
          <p:xfrm>
            <a:off x="1405731" y="2243138"/>
            <a:ext cx="23971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5" name="Visio" r:id="rId17" imgW="733146" imgH="962030" progId="Visio.Drawing.11">
                    <p:embed/>
                  </p:oleObj>
                </mc:Choice>
                <mc:Fallback>
                  <p:oleObj name="Visio" r:id="rId17" imgW="733146" imgH="962030" progId="Visio.Drawing.11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5731" y="2243138"/>
                          <a:ext cx="239712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5095177"/>
                </p:ext>
              </p:extLst>
            </p:nvPr>
          </p:nvGraphicFramePr>
          <p:xfrm>
            <a:off x="1567656" y="2243138"/>
            <a:ext cx="23971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6" name="Visio" r:id="rId18" imgW="733146" imgH="962030" progId="Visio.Drawing.11">
                    <p:embed/>
                  </p:oleObj>
                </mc:Choice>
                <mc:Fallback>
                  <p:oleObj name="Visio" r:id="rId18" imgW="733146" imgH="962030" progId="Visio.Drawing.11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7656" y="2243138"/>
                          <a:ext cx="239712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361621"/>
                </p:ext>
              </p:extLst>
            </p:nvPr>
          </p:nvGraphicFramePr>
          <p:xfrm>
            <a:off x="1710531" y="2243138"/>
            <a:ext cx="23971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7" name="Visio" r:id="rId19" imgW="733146" imgH="962030" progId="Visio.Drawing.11">
                    <p:embed/>
                  </p:oleObj>
                </mc:Choice>
                <mc:Fallback>
                  <p:oleObj name="Visio" r:id="rId19" imgW="733146" imgH="962030" progId="Visio.Drawing.11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0531" y="2243138"/>
                          <a:ext cx="239712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7" name="TextBox 66"/>
          <p:cNvSpPr txBox="1"/>
          <p:nvPr/>
        </p:nvSpPr>
        <p:spPr>
          <a:xfrm>
            <a:off x="3336130" y="3161600"/>
            <a:ext cx="4848027" cy="9156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dirty="0" smtClean="0">
                <a:latin typeface="Verdana"/>
                <a:cs typeface="Verdana"/>
              </a:rPr>
              <a:t>Test Assignment/Scheduling Protocol </a:t>
            </a:r>
          </a:p>
          <a:p>
            <a:r>
              <a:rPr lang="en-US" dirty="0" smtClean="0">
                <a:latin typeface="Verdana"/>
                <a:cs typeface="Verdana"/>
              </a:rPr>
              <a:t>Results Collection Protocol (Data Models)</a:t>
            </a:r>
          </a:p>
          <a:p>
            <a:r>
              <a:rPr lang="en-US" dirty="0">
                <a:latin typeface="Verdana"/>
                <a:cs typeface="Verdana"/>
              </a:rPr>
              <a:t>	</a:t>
            </a:r>
            <a:r>
              <a:rPr lang="en-US" dirty="0" smtClean="0">
                <a:latin typeface="Verdana"/>
                <a:cs typeface="Verdana"/>
              </a:rPr>
              <a:t>		Service Parameters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269874" y="3067050"/>
            <a:ext cx="6862763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260599" y="2099039"/>
            <a:ext cx="4686300" cy="58347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Verdana"/>
                <a:cs typeface="Verdana"/>
              </a:rPr>
              <a:t>Remote Test Assignment/Scheduling Protocol </a:t>
            </a:r>
          </a:p>
          <a:p>
            <a:r>
              <a:rPr lang="en-US" dirty="0" smtClean="0">
                <a:solidFill>
                  <a:srgbClr val="FF0000"/>
                </a:solidFill>
                <a:latin typeface="Verdana"/>
                <a:cs typeface="Verdana"/>
              </a:rPr>
              <a:t>Measurement Results Transfer Protocol</a:t>
            </a:r>
          </a:p>
        </p:txBody>
      </p:sp>
      <p:sp>
        <p:nvSpPr>
          <p:cNvPr id="72" name="TextBox 50"/>
          <p:cNvSpPr txBox="1">
            <a:spLocks noChangeArrowheads="1"/>
          </p:cNvSpPr>
          <p:nvPr/>
        </p:nvSpPr>
        <p:spPr bwMode="auto">
          <a:xfrm>
            <a:off x="341311" y="1857622"/>
            <a:ext cx="936625" cy="61555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rgbClr val="FF0000"/>
                </a:solidFill>
                <a:latin typeface="Verdana" pitchFamily="34" charset="0"/>
              </a:rPr>
              <a:t>Third-Party Measurement Controller &amp; Collector</a:t>
            </a:r>
            <a:endParaRPr lang="en-US" sz="10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73" name="Up-Down Arrow 72"/>
          <p:cNvSpPr/>
          <p:nvPr/>
        </p:nvSpPr>
        <p:spPr>
          <a:xfrm rot="17074611">
            <a:off x="3721698" y="2196904"/>
            <a:ext cx="249239" cy="3942020"/>
          </a:xfrm>
          <a:prstGeom prst="upDownArrow">
            <a:avLst/>
          </a:prstGeom>
          <a:solidFill>
            <a:schemeClr val="tx1">
              <a:alpha val="22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Up-Down Arrow 73"/>
          <p:cNvSpPr/>
          <p:nvPr/>
        </p:nvSpPr>
        <p:spPr>
          <a:xfrm rot="16786096">
            <a:off x="4724166" y="1276655"/>
            <a:ext cx="249239" cy="5648799"/>
          </a:xfrm>
          <a:prstGeom prst="upDownArrow">
            <a:avLst/>
          </a:prstGeom>
          <a:solidFill>
            <a:schemeClr val="tx1">
              <a:alpha val="22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48"/>
          <p:cNvSpPr txBox="1">
            <a:spLocks noChangeArrowheads="1"/>
          </p:cNvSpPr>
          <p:nvPr/>
        </p:nvSpPr>
        <p:spPr bwMode="auto">
          <a:xfrm>
            <a:off x="4848785" y="6062365"/>
            <a:ext cx="33750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Active and Passive Measurements</a:t>
            </a:r>
            <a:endParaRPr lang="en-US" sz="1200" dirty="0">
              <a:solidFill>
                <a:schemeClr val="accent3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76" name="TextBox 50"/>
          <p:cNvSpPr txBox="1">
            <a:spLocks noChangeArrowheads="1"/>
          </p:cNvSpPr>
          <p:nvPr/>
        </p:nvSpPr>
        <p:spPr bwMode="auto">
          <a:xfrm>
            <a:off x="1354138" y="4061567"/>
            <a:ext cx="1208088" cy="30777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sz="1000" dirty="0" smtClean="0">
                <a:latin typeface="Verdana" pitchFamily="34" charset="0"/>
              </a:rPr>
              <a:t>ALL Authenticated Communications </a:t>
            </a:r>
            <a:endParaRPr lang="en-US" sz="1000" dirty="0">
              <a:latin typeface="Verdana" pitchFamily="34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3988594" y="5804222"/>
            <a:ext cx="2059781" cy="682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43730" y="4557613"/>
            <a:ext cx="0" cy="1450975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5"/>
          <p:cNvGrpSpPr>
            <a:grpSpLocks/>
          </p:cNvGrpSpPr>
          <p:nvPr/>
        </p:nvGrpSpPr>
        <p:grpSpPr bwMode="auto">
          <a:xfrm flipH="1">
            <a:off x="158749" y="5166407"/>
            <a:ext cx="1190625" cy="1123876"/>
            <a:chOff x="480" y="288"/>
            <a:chExt cx="913" cy="847"/>
          </a:xfrm>
        </p:grpSpPr>
        <p:pic>
          <p:nvPicPr>
            <p:cNvPr id="39" name="Picture 6" descr="house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88"/>
              <a:ext cx="912" cy="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480" y="288"/>
              <a:ext cx="913" cy="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8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LMAP </a:t>
            </a:r>
            <a:r>
              <a:rPr lang="en-US" dirty="0" err="1" smtClean="0"/>
              <a:t>BoF</a:t>
            </a:r>
            <a:r>
              <a:rPr lang="en-US" dirty="0" smtClean="0"/>
              <a:t>/Proposed WG Scope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00050" y="6088063"/>
            <a:ext cx="384175" cy="152400"/>
          </a:xfrm>
        </p:spPr>
        <p:txBody>
          <a:bodyPr/>
          <a:lstStyle/>
          <a:p>
            <a:pPr>
              <a:defRPr/>
            </a:pPr>
            <a:fld id="{326554B5-A96D-4407-8054-1FEBB32D8B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1190624" y="4231181"/>
            <a:ext cx="3659188" cy="174099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sx="83000" sy="83000" algn="ctr" rotWithShape="0">
              <a:srgbClr val="808080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4954587" y="4618038"/>
            <a:ext cx="1939925" cy="9255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sx="83000" sy="83000" algn="ctr" rotWithShape="0">
              <a:srgbClr val="808080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7" name="Picture 4" descr="radio_wireless_tower_cor_.svg.hi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3075" y="4508500"/>
            <a:ext cx="40957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6"/>
          <p:cNvSpPr txBox="1">
            <a:spLocks noChangeArrowheads="1"/>
          </p:cNvSpPr>
          <p:nvPr/>
        </p:nvSpPr>
        <p:spPr bwMode="auto">
          <a:xfrm>
            <a:off x="5518150" y="4989513"/>
            <a:ext cx="8540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  <a:latin typeface="Verdana" pitchFamily="34" charset="0"/>
              </a:rPr>
              <a:t>Backbone</a:t>
            </a:r>
            <a:endParaRPr lang="en-US" sz="11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9" name="TextBox 98"/>
          <p:cNvSpPr txBox="1">
            <a:spLocks noChangeArrowheads="1"/>
          </p:cNvSpPr>
          <p:nvPr/>
        </p:nvSpPr>
        <p:spPr bwMode="auto">
          <a:xfrm>
            <a:off x="3124200" y="4967288"/>
            <a:ext cx="17256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000" dirty="0" smtClean="0">
                <a:solidFill>
                  <a:schemeClr val="tx2"/>
                </a:solidFill>
                <a:latin typeface="Verdana" pitchFamily="34" charset="0"/>
              </a:rPr>
              <a:t>Access Network Infrastructure</a:t>
            </a:r>
            <a:endParaRPr lang="en-US" sz="1000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137" y="5585618"/>
            <a:ext cx="42862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4" descr="PC_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42940" y="4543425"/>
            <a:ext cx="393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50"/>
          <p:cNvSpPr txBox="1">
            <a:spLocks noChangeArrowheads="1"/>
          </p:cNvSpPr>
          <p:nvPr/>
        </p:nvSpPr>
        <p:spPr bwMode="auto">
          <a:xfrm>
            <a:off x="3704231" y="4232671"/>
            <a:ext cx="671117" cy="30777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Meas.</a:t>
            </a:r>
          </a:p>
          <a:p>
            <a:pPr algn="ctr">
              <a:defRPr/>
            </a:pP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Agent</a:t>
            </a:r>
            <a:endParaRPr lang="en-US" sz="1000" dirty="0">
              <a:solidFill>
                <a:schemeClr val="accent3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4" name="TextBox 48"/>
          <p:cNvSpPr txBox="1">
            <a:spLocks noChangeArrowheads="1"/>
          </p:cNvSpPr>
          <p:nvPr/>
        </p:nvSpPr>
        <p:spPr bwMode="auto">
          <a:xfrm>
            <a:off x="4097734" y="5565775"/>
            <a:ext cx="33750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200" dirty="0">
                <a:latin typeface="Verdana" pitchFamily="34" charset="0"/>
              </a:rPr>
              <a:t>Measurement </a:t>
            </a:r>
            <a:r>
              <a:rPr lang="en-US" sz="1200" dirty="0" smtClean="0">
                <a:latin typeface="Verdana" pitchFamily="34" charset="0"/>
              </a:rPr>
              <a:t>Paths </a:t>
            </a:r>
            <a:r>
              <a:rPr lang="en-US" sz="1200" dirty="0" smtClean="0">
                <a:solidFill>
                  <a:srgbClr val="484848"/>
                </a:solidFill>
                <a:latin typeface="Verdana" pitchFamily="34" charset="0"/>
              </a:rPr>
              <a:t>and Testing Protocols</a:t>
            </a:r>
            <a:endParaRPr lang="en-US" sz="1200" dirty="0">
              <a:solidFill>
                <a:srgbClr val="484848"/>
              </a:solidFill>
              <a:latin typeface="Verdana" pitchFamily="34" charset="0"/>
            </a:endParaRPr>
          </a:p>
        </p:txBody>
      </p:sp>
      <p:sp>
        <p:nvSpPr>
          <p:cNvPr id="15" name="Cloud"/>
          <p:cNvSpPr>
            <a:spLocks noChangeAspect="1" noEditPoints="1" noChangeArrowheads="1"/>
          </p:cNvSpPr>
          <p:nvPr/>
        </p:nvSpPr>
        <p:spPr bwMode="auto">
          <a:xfrm>
            <a:off x="6904037" y="4613275"/>
            <a:ext cx="1843088" cy="9525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sx="83000" sy="83000" algn="ctr" rotWithShape="0">
              <a:srgbClr val="808080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TextBox 50"/>
          <p:cNvSpPr txBox="1">
            <a:spLocks noChangeArrowheads="1"/>
          </p:cNvSpPr>
          <p:nvPr/>
        </p:nvSpPr>
        <p:spPr bwMode="auto">
          <a:xfrm>
            <a:off x="7132637" y="4806950"/>
            <a:ext cx="1530350" cy="4603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tx2"/>
                </a:solidFill>
                <a:latin typeface="Verdana" pitchFamily="34" charset="0"/>
              </a:rPr>
              <a:t>Internet Peers,</a:t>
            </a:r>
          </a:p>
          <a:p>
            <a:pPr algn="ctr">
              <a:defRPr/>
            </a:pPr>
            <a:r>
              <a:rPr lang="en-US" sz="1000" dirty="0">
                <a:solidFill>
                  <a:schemeClr val="tx2"/>
                </a:solidFill>
                <a:latin typeface="Verdana" pitchFamily="34" charset="0"/>
              </a:rPr>
              <a:t>Foreign Networks,</a:t>
            </a:r>
          </a:p>
          <a:p>
            <a:pPr algn="ctr">
              <a:defRPr/>
            </a:pPr>
            <a:r>
              <a:rPr lang="en-US" sz="1000" dirty="0">
                <a:solidFill>
                  <a:schemeClr val="tx2"/>
                </a:solidFill>
                <a:latin typeface="Verdana" pitchFamily="34" charset="0"/>
              </a:rPr>
              <a:t>Data Centers</a:t>
            </a:r>
          </a:p>
        </p:txBody>
      </p:sp>
      <p:sp>
        <p:nvSpPr>
          <p:cNvPr id="17" name="TextBox 50"/>
          <p:cNvSpPr txBox="1">
            <a:spLocks noChangeArrowheads="1"/>
          </p:cNvSpPr>
          <p:nvPr/>
        </p:nvSpPr>
        <p:spPr bwMode="auto">
          <a:xfrm>
            <a:off x="791368" y="5411787"/>
            <a:ext cx="1670050" cy="1539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tx2"/>
                </a:solidFill>
                <a:latin typeface="Verdana" pitchFamily="34" charset="0"/>
              </a:rPr>
              <a:t>“Last Mile”</a:t>
            </a:r>
            <a:endParaRPr lang="en-US" sz="1000" dirty="0">
              <a:solidFill>
                <a:schemeClr val="tx2"/>
              </a:solidFill>
              <a:latin typeface="Verdana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987006" y="4646649"/>
            <a:ext cx="1588" cy="121285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4137" y="4765675"/>
            <a:ext cx="70326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C:\Program Files (x86)\Microsoft Office\MEDIA\CAGCAT10\j0293828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208212" y="4849813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654842" y="4521200"/>
            <a:ext cx="0" cy="1450975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848600" y="4571206"/>
            <a:ext cx="0" cy="1450975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7"/>
          <p:cNvSpPr>
            <a:spLocks noChangeAspect="1" noEditPoints="1"/>
          </p:cNvSpPr>
          <p:nvPr/>
        </p:nvSpPr>
        <p:spPr bwMode="auto">
          <a:xfrm>
            <a:off x="533399" y="4649787"/>
            <a:ext cx="220663" cy="360363"/>
          </a:xfrm>
          <a:custGeom>
            <a:avLst/>
            <a:gdLst>
              <a:gd name="T0" fmla="*/ 236 w 275"/>
              <a:gd name="T1" fmla="*/ 64 h 503"/>
              <a:gd name="T2" fmla="*/ 229 w 275"/>
              <a:gd name="T3" fmla="*/ 61 h 503"/>
              <a:gd name="T4" fmla="*/ 46 w 275"/>
              <a:gd name="T5" fmla="*/ 61 h 503"/>
              <a:gd name="T6" fmla="*/ 38 w 275"/>
              <a:gd name="T7" fmla="*/ 64 h 503"/>
              <a:gd name="T8" fmla="*/ 30 w 275"/>
              <a:gd name="T9" fmla="*/ 400 h 503"/>
              <a:gd name="T10" fmla="*/ 49 w 275"/>
              <a:gd name="T11" fmla="*/ 420 h 503"/>
              <a:gd name="T12" fmla="*/ 225 w 275"/>
              <a:gd name="T13" fmla="*/ 420 h 503"/>
              <a:gd name="T14" fmla="*/ 244 w 275"/>
              <a:gd name="T15" fmla="*/ 400 h 503"/>
              <a:gd name="T16" fmla="*/ 228 w 275"/>
              <a:gd name="T17" fmla="*/ 400 h 503"/>
              <a:gd name="T18" fmla="*/ 225 w 275"/>
              <a:gd name="T19" fmla="*/ 404 h 503"/>
              <a:gd name="T20" fmla="*/ 137 w 275"/>
              <a:gd name="T21" fmla="*/ 405 h 503"/>
              <a:gd name="T22" fmla="*/ 47 w 275"/>
              <a:gd name="T23" fmla="*/ 403 h 503"/>
              <a:gd name="T24" fmla="*/ 46 w 275"/>
              <a:gd name="T25" fmla="*/ 78 h 503"/>
              <a:gd name="T26" fmla="*/ 48 w 275"/>
              <a:gd name="T27" fmla="*/ 77 h 503"/>
              <a:gd name="T28" fmla="*/ 197 w 275"/>
              <a:gd name="T29" fmla="*/ 75 h 503"/>
              <a:gd name="T30" fmla="*/ 228 w 275"/>
              <a:gd name="T31" fmla="*/ 78 h 503"/>
              <a:gd name="T32" fmla="*/ 228 w 275"/>
              <a:gd name="T33" fmla="*/ 400 h 503"/>
              <a:gd name="T34" fmla="*/ 103 w 275"/>
              <a:gd name="T35" fmla="*/ 465 h 503"/>
              <a:gd name="T36" fmla="*/ 164 w 275"/>
              <a:gd name="T37" fmla="*/ 473 h 503"/>
              <a:gd name="T38" fmla="*/ 164 w 275"/>
              <a:gd name="T39" fmla="*/ 457 h 503"/>
              <a:gd name="T40" fmla="*/ 235 w 275"/>
              <a:gd name="T41" fmla="*/ 448 h 503"/>
              <a:gd name="T42" fmla="*/ 182 w 275"/>
              <a:gd name="T43" fmla="*/ 465 h 503"/>
              <a:gd name="T44" fmla="*/ 191 w 275"/>
              <a:gd name="T45" fmla="*/ 471 h 503"/>
              <a:gd name="T46" fmla="*/ 244 w 275"/>
              <a:gd name="T47" fmla="*/ 454 h 503"/>
              <a:gd name="T48" fmla="*/ 39 w 275"/>
              <a:gd name="T49" fmla="*/ 448 h 503"/>
              <a:gd name="T50" fmla="*/ 37 w 275"/>
              <a:gd name="T51" fmla="*/ 463 h 503"/>
              <a:gd name="T52" fmla="*/ 84 w 275"/>
              <a:gd name="T53" fmla="*/ 471 h 503"/>
              <a:gd name="T54" fmla="*/ 86 w 275"/>
              <a:gd name="T55" fmla="*/ 455 h 503"/>
              <a:gd name="T56" fmla="*/ 266 w 275"/>
              <a:gd name="T57" fmla="*/ 99 h 503"/>
              <a:gd name="T58" fmla="*/ 258 w 275"/>
              <a:gd name="T59" fmla="*/ 477 h 503"/>
              <a:gd name="T60" fmla="*/ 252 w 275"/>
              <a:gd name="T61" fmla="*/ 484 h 503"/>
              <a:gd name="T62" fmla="*/ 251 w 275"/>
              <a:gd name="T63" fmla="*/ 485 h 503"/>
              <a:gd name="T64" fmla="*/ 23 w 275"/>
              <a:gd name="T65" fmla="*/ 485 h 503"/>
              <a:gd name="T66" fmla="*/ 16 w 275"/>
              <a:gd name="T67" fmla="*/ 477 h 503"/>
              <a:gd name="T68" fmla="*/ 18 w 275"/>
              <a:gd name="T69" fmla="*/ 23 h 503"/>
              <a:gd name="T70" fmla="*/ 20 w 275"/>
              <a:gd name="T71" fmla="*/ 22 h 503"/>
              <a:gd name="T72" fmla="*/ 88 w 275"/>
              <a:gd name="T73" fmla="*/ 18 h 503"/>
              <a:gd name="T74" fmla="*/ 186 w 275"/>
              <a:gd name="T75" fmla="*/ 18 h 503"/>
              <a:gd name="T76" fmla="*/ 257 w 275"/>
              <a:gd name="T77" fmla="*/ 23 h 503"/>
              <a:gd name="T78" fmla="*/ 258 w 275"/>
              <a:gd name="T79" fmla="*/ 69 h 503"/>
              <a:gd name="T80" fmla="*/ 274 w 275"/>
              <a:gd name="T81" fmla="*/ 69 h 503"/>
              <a:gd name="T82" fmla="*/ 274 w 275"/>
              <a:gd name="T83" fmla="*/ 25 h 503"/>
              <a:gd name="T84" fmla="*/ 257 w 275"/>
              <a:gd name="T85" fmla="*/ 6 h 503"/>
              <a:gd name="T86" fmla="*/ 137 w 275"/>
              <a:gd name="T87" fmla="*/ 0 h 503"/>
              <a:gd name="T88" fmla="*/ 17 w 275"/>
              <a:gd name="T89" fmla="*/ 6 h 503"/>
              <a:gd name="T90" fmla="*/ 0 w 275"/>
              <a:gd name="T91" fmla="*/ 25 h 503"/>
              <a:gd name="T92" fmla="*/ 12 w 275"/>
              <a:gd name="T93" fmla="*/ 498 h 503"/>
              <a:gd name="T94" fmla="*/ 137 w 275"/>
              <a:gd name="T95" fmla="*/ 503 h 503"/>
              <a:gd name="T96" fmla="*/ 262 w 275"/>
              <a:gd name="T97" fmla="*/ 498 h 503"/>
              <a:gd name="T98" fmla="*/ 274 w 275"/>
              <a:gd name="T99" fmla="*/ 107 h 503"/>
              <a:gd name="T100" fmla="*/ 137 w 275"/>
              <a:gd name="T101" fmla="*/ 16 h 503"/>
              <a:gd name="T102" fmla="*/ 137 w 275"/>
              <a:gd name="T103" fmla="*/ 27 h 503"/>
              <a:gd name="T104" fmla="*/ 137 w 275"/>
              <a:gd name="T105" fmla="*/ 16 h 5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5"/>
              <a:gd name="T160" fmla="*/ 0 h 503"/>
              <a:gd name="T161" fmla="*/ 275 w 275"/>
              <a:gd name="T162" fmla="*/ 503 h 50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5" h="503">
                <a:moveTo>
                  <a:pt x="244" y="77"/>
                </a:moveTo>
                <a:cubicBezTo>
                  <a:pt x="244" y="70"/>
                  <a:pt x="240" y="66"/>
                  <a:pt x="236" y="64"/>
                </a:cubicBezTo>
                <a:cubicBezTo>
                  <a:pt x="233" y="62"/>
                  <a:pt x="230" y="61"/>
                  <a:pt x="230" y="61"/>
                </a:cubicBezTo>
                <a:cubicBezTo>
                  <a:pt x="229" y="61"/>
                  <a:pt x="229" y="61"/>
                  <a:pt x="229" y="61"/>
                </a:cubicBezTo>
                <a:cubicBezTo>
                  <a:pt x="228" y="61"/>
                  <a:pt x="178" y="57"/>
                  <a:pt x="137" y="57"/>
                </a:cubicBezTo>
                <a:cubicBezTo>
                  <a:pt x="97" y="57"/>
                  <a:pt x="46" y="61"/>
                  <a:pt x="4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1" y="62"/>
                  <a:pt x="38" y="64"/>
                </a:cubicBezTo>
                <a:cubicBezTo>
                  <a:pt x="35" y="66"/>
                  <a:pt x="30" y="70"/>
                  <a:pt x="30" y="77"/>
                </a:cubicBezTo>
                <a:cubicBezTo>
                  <a:pt x="30" y="84"/>
                  <a:pt x="30" y="389"/>
                  <a:pt x="30" y="400"/>
                </a:cubicBezTo>
                <a:cubicBezTo>
                  <a:pt x="30" y="409"/>
                  <a:pt x="35" y="415"/>
                  <a:pt x="40" y="417"/>
                </a:cubicBezTo>
                <a:cubicBezTo>
                  <a:pt x="45" y="420"/>
                  <a:pt x="48" y="420"/>
                  <a:pt x="49" y="420"/>
                </a:cubicBezTo>
                <a:cubicBezTo>
                  <a:pt x="49" y="420"/>
                  <a:pt x="90" y="421"/>
                  <a:pt x="137" y="421"/>
                </a:cubicBezTo>
                <a:cubicBezTo>
                  <a:pt x="184" y="421"/>
                  <a:pt x="225" y="420"/>
                  <a:pt x="225" y="420"/>
                </a:cubicBezTo>
                <a:cubicBezTo>
                  <a:pt x="226" y="420"/>
                  <a:pt x="230" y="420"/>
                  <a:pt x="234" y="417"/>
                </a:cubicBezTo>
                <a:cubicBezTo>
                  <a:pt x="239" y="415"/>
                  <a:pt x="245" y="409"/>
                  <a:pt x="244" y="400"/>
                </a:cubicBezTo>
                <a:cubicBezTo>
                  <a:pt x="244" y="389"/>
                  <a:pt x="244" y="84"/>
                  <a:pt x="244" y="77"/>
                </a:cubicBezTo>
                <a:close/>
                <a:moveTo>
                  <a:pt x="228" y="400"/>
                </a:moveTo>
                <a:cubicBezTo>
                  <a:pt x="228" y="403"/>
                  <a:pt x="228" y="402"/>
                  <a:pt x="227" y="403"/>
                </a:cubicBezTo>
                <a:cubicBezTo>
                  <a:pt x="226" y="403"/>
                  <a:pt x="226" y="404"/>
                  <a:pt x="225" y="404"/>
                </a:cubicBezTo>
                <a:cubicBezTo>
                  <a:pt x="225" y="404"/>
                  <a:pt x="224" y="404"/>
                  <a:pt x="224" y="404"/>
                </a:cubicBezTo>
                <a:cubicBezTo>
                  <a:pt x="223" y="404"/>
                  <a:pt x="183" y="405"/>
                  <a:pt x="137" y="405"/>
                </a:cubicBezTo>
                <a:cubicBezTo>
                  <a:pt x="92" y="405"/>
                  <a:pt x="52" y="404"/>
                  <a:pt x="50" y="404"/>
                </a:cubicBezTo>
                <a:cubicBezTo>
                  <a:pt x="49" y="404"/>
                  <a:pt x="48" y="403"/>
                  <a:pt x="47" y="403"/>
                </a:cubicBezTo>
                <a:cubicBezTo>
                  <a:pt x="46" y="402"/>
                  <a:pt x="46" y="402"/>
                  <a:pt x="46" y="400"/>
                </a:cubicBezTo>
                <a:cubicBezTo>
                  <a:pt x="46" y="389"/>
                  <a:pt x="46" y="91"/>
                  <a:pt x="46" y="78"/>
                </a:cubicBezTo>
                <a:cubicBezTo>
                  <a:pt x="46" y="78"/>
                  <a:pt x="47" y="77"/>
                  <a:pt x="47" y="77"/>
                </a:cubicBezTo>
                <a:cubicBezTo>
                  <a:pt x="47" y="77"/>
                  <a:pt x="48" y="77"/>
                  <a:pt x="48" y="77"/>
                </a:cubicBezTo>
                <a:cubicBezTo>
                  <a:pt x="54" y="76"/>
                  <a:pt x="100" y="73"/>
                  <a:pt x="137" y="73"/>
                </a:cubicBezTo>
                <a:cubicBezTo>
                  <a:pt x="157" y="73"/>
                  <a:pt x="179" y="74"/>
                  <a:pt x="197" y="75"/>
                </a:cubicBezTo>
                <a:cubicBezTo>
                  <a:pt x="212" y="76"/>
                  <a:pt x="223" y="77"/>
                  <a:pt x="226" y="77"/>
                </a:cubicBezTo>
                <a:cubicBezTo>
                  <a:pt x="227" y="77"/>
                  <a:pt x="228" y="77"/>
                  <a:pt x="228" y="78"/>
                </a:cubicBezTo>
                <a:cubicBezTo>
                  <a:pt x="228" y="78"/>
                  <a:pt x="228" y="78"/>
                  <a:pt x="228" y="78"/>
                </a:cubicBezTo>
                <a:cubicBezTo>
                  <a:pt x="228" y="91"/>
                  <a:pt x="228" y="389"/>
                  <a:pt x="228" y="400"/>
                </a:cubicBezTo>
                <a:close/>
                <a:moveTo>
                  <a:pt x="111" y="457"/>
                </a:moveTo>
                <a:cubicBezTo>
                  <a:pt x="106" y="457"/>
                  <a:pt x="103" y="461"/>
                  <a:pt x="103" y="465"/>
                </a:cubicBezTo>
                <a:cubicBezTo>
                  <a:pt x="103" y="470"/>
                  <a:pt x="106" y="473"/>
                  <a:pt x="111" y="473"/>
                </a:cubicBezTo>
                <a:cubicBezTo>
                  <a:pt x="164" y="473"/>
                  <a:pt x="164" y="473"/>
                  <a:pt x="164" y="473"/>
                </a:cubicBezTo>
                <a:cubicBezTo>
                  <a:pt x="168" y="473"/>
                  <a:pt x="172" y="470"/>
                  <a:pt x="172" y="465"/>
                </a:cubicBezTo>
                <a:cubicBezTo>
                  <a:pt x="172" y="461"/>
                  <a:pt x="168" y="457"/>
                  <a:pt x="164" y="457"/>
                </a:cubicBezTo>
                <a:lnTo>
                  <a:pt x="111" y="457"/>
                </a:lnTo>
                <a:close/>
                <a:moveTo>
                  <a:pt x="235" y="448"/>
                </a:moveTo>
                <a:cubicBezTo>
                  <a:pt x="189" y="455"/>
                  <a:pt x="189" y="455"/>
                  <a:pt x="189" y="455"/>
                </a:cubicBezTo>
                <a:cubicBezTo>
                  <a:pt x="184" y="456"/>
                  <a:pt x="181" y="460"/>
                  <a:pt x="182" y="465"/>
                </a:cubicBezTo>
                <a:cubicBezTo>
                  <a:pt x="183" y="468"/>
                  <a:pt x="186" y="471"/>
                  <a:pt x="190" y="471"/>
                </a:cubicBezTo>
                <a:cubicBezTo>
                  <a:pt x="190" y="471"/>
                  <a:pt x="191" y="471"/>
                  <a:pt x="191" y="471"/>
                </a:cubicBezTo>
                <a:cubicBezTo>
                  <a:pt x="238" y="463"/>
                  <a:pt x="238" y="463"/>
                  <a:pt x="238" y="463"/>
                </a:cubicBezTo>
                <a:cubicBezTo>
                  <a:pt x="242" y="463"/>
                  <a:pt x="245" y="459"/>
                  <a:pt x="244" y="454"/>
                </a:cubicBezTo>
                <a:cubicBezTo>
                  <a:pt x="244" y="450"/>
                  <a:pt x="239" y="447"/>
                  <a:pt x="235" y="448"/>
                </a:cubicBezTo>
                <a:close/>
                <a:moveTo>
                  <a:pt x="39" y="448"/>
                </a:moveTo>
                <a:cubicBezTo>
                  <a:pt x="35" y="447"/>
                  <a:pt x="31" y="450"/>
                  <a:pt x="30" y="454"/>
                </a:cubicBezTo>
                <a:cubicBezTo>
                  <a:pt x="29" y="459"/>
                  <a:pt x="32" y="463"/>
                  <a:pt x="37" y="463"/>
                </a:cubicBezTo>
                <a:cubicBezTo>
                  <a:pt x="83" y="471"/>
                  <a:pt x="83" y="471"/>
                  <a:pt x="83" y="471"/>
                </a:cubicBezTo>
                <a:cubicBezTo>
                  <a:pt x="84" y="471"/>
                  <a:pt x="84" y="471"/>
                  <a:pt x="84" y="471"/>
                </a:cubicBezTo>
                <a:cubicBezTo>
                  <a:pt x="88" y="471"/>
                  <a:pt x="92" y="468"/>
                  <a:pt x="92" y="465"/>
                </a:cubicBezTo>
                <a:cubicBezTo>
                  <a:pt x="93" y="460"/>
                  <a:pt x="90" y="456"/>
                  <a:pt x="86" y="455"/>
                </a:cubicBezTo>
                <a:lnTo>
                  <a:pt x="39" y="448"/>
                </a:lnTo>
                <a:close/>
                <a:moveTo>
                  <a:pt x="266" y="99"/>
                </a:moveTo>
                <a:cubicBezTo>
                  <a:pt x="262" y="99"/>
                  <a:pt x="258" y="102"/>
                  <a:pt x="258" y="107"/>
                </a:cubicBezTo>
                <a:cubicBezTo>
                  <a:pt x="258" y="234"/>
                  <a:pt x="258" y="467"/>
                  <a:pt x="258" y="477"/>
                </a:cubicBezTo>
                <a:cubicBezTo>
                  <a:pt x="258" y="482"/>
                  <a:pt x="257" y="482"/>
                  <a:pt x="255" y="483"/>
                </a:cubicBezTo>
                <a:cubicBezTo>
                  <a:pt x="254" y="484"/>
                  <a:pt x="253" y="484"/>
                  <a:pt x="252" y="484"/>
                </a:cubicBezTo>
                <a:cubicBezTo>
                  <a:pt x="251" y="485"/>
                  <a:pt x="251" y="485"/>
                  <a:pt x="251" y="485"/>
                </a:cubicBezTo>
                <a:cubicBezTo>
                  <a:pt x="251" y="485"/>
                  <a:pt x="251" y="485"/>
                  <a:pt x="251" y="485"/>
                </a:cubicBezTo>
                <a:cubicBezTo>
                  <a:pt x="249" y="485"/>
                  <a:pt x="197" y="487"/>
                  <a:pt x="137" y="486"/>
                </a:cubicBezTo>
                <a:cubicBezTo>
                  <a:pt x="77" y="487"/>
                  <a:pt x="25" y="485"/>
                  <a:pt x="23" y="485"/>
                </a:cubicBezTo>
                <a:cubicBezTo>
                  <a:pt x="23" y="485"/>
                  <a:pt x="20" y="484"/>
                  <a:pt x="19" y="483"/>
                </a:cubicBezTo>
                <a:cubicBezTo>
                  <a:pt x="17" y="482"/>
                  <a:pt x="16" y="481"/>
                  <a:pt x="16" y="477"/>
                </a:cubicBezTo>
                <a:cubicBezTo>
                  <a:pt x="16" y="463"/>
                  <a:pt x="16" y="34"/>
                  <a:pt x="16" y="25"/>
                </a:cubicBezTo>
                <a:cubicBezTo>
                  <a:pt x="16" y="25"/>
                  <a:pt x="16" y="24"/>
                  <a:pt x="18" y="23"/>
                </a:cubicBezTo>
                <a:cubicBezTo>
                  <a:pt x="18" y="23"/>
                  <a:pt x="19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4" y="21"/>
                  <a:pt x="39" y="20"/>
                  <a:pt x="59" y="19"/>
                </a:cubicBezTo>
                <a:cubicBezTo>
                  <a:pt x="68" y="19"/>
                  <a:pt x="78" y="18"/>
                  <a:pt x="88" y="18"/>
                </a:cubicBezTo>
                <a:cubicBezTo>
                  <a:pt x="96" y="33"/>
                  <a:pt x="115" y="43"/>
                  <a:pt x="137" y="43"/>
                </a:cubicBezTo>
                <a:cubicBezTo>
                  <a:pt x="159" y="43"/>
                  <a:pt x="178" y="33"/>
                  <a:pt x="186" y="18"/>
                </a:cubicBezTo>
                <a:cubicBezTo>
                  <a:pt x="220" y="19"/>
                  <a:pt x="249" y="21"/>
                  <a:pt x="254" y="22"/>
                </a:cubicBezTo>
                <a:cubicBezTo>
                  <a:pt x="255" y="22"/>
                  <a:pt x="256" y="23"/>
                  <a:pt x="257" y="23"/>
                </a:cubicBezTo>
                <a:cubicBezTo>
                  <a:pt x="258" y="24"/>
                  <a:pt x="258" y="24"/>
                  <a:pt x="258" y="25"/>
                </a:cubicBezTo>
                <a:cubicBezTo>
                  <a:pt x="258" y="27"/>
                  <a:pt x="258" y="43"/>
                  <a:pt x="258" y="69"/>
                </a:cubicBezTo>
                <a:cubicBezTo>
                  <a:pt x="258" y="73"/>
                  <a:pt x="262" y="77"/>
                  <a:pt x="266" y="77"/>
                </a:cubicBezTo>
                <a:cubicBezTo>
                  <a:pt x="271" y="77"/>
                  <a:pt x="274" y="73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43"/>
                  <a:pt x="274" y="27"/>
                  <a:pt x="274" y="25"/>
                </a:cubicBezTo>
                <a:cubicBezTo>
                  <a:pt x="274" y="17"/>
                  <a:pt x="269" y="12"/>
                  <a:pt x="265" y="9"/>
                </a:cubicBezTo>
                <a:cubicBezTo>
                  <a:pt x="261" y="7"/>
                  <a:pt x="257" y="6"/>
                  <a:pt x="257" y="6"/>
                </a:cubicBezTo>
                <a:cubicBezTo>
                  <a:pt x="256" y="6"/>
                  <a:pt x="256" y="6"/>
                  <a:pt x="256" y="6"/>
                </a:cubicBezTo>
                <a:cubicBezTo>
                  <a:pt x="256" y="6"/>
                  <a:pt x="190" y="0"/>
                  <a:pt x="137" y="0"/>
                </a:cubicBezTo>
                <a:cubicBezTo>
                  <a:pt x="84" y="0"/>
                  <a:pt x="19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3" y="7"/>
                  <a:pt x="9" y="9"/>
                </a:cubicBezTo>
                <a:cubicBezTo>
                  <a:pt x="5" y="12"/>
                  <a:pt x="0" y="17"/>
                  <a:pt x="0" y="25"/>
                </a:cubicBezTo>
                <a:cubicBezTo>
                  <a:pt x="0" y="34"/>
                  <a:pt x="0" y="463"/>
                  <a:pt x="0" y="477"/>
                </a:cubicBezTo>
                <a:cubicBezTo>
                  <a:pt x="0" y="488"/>
                  <a:pt x="6" y="495"/>
                  <a:pt x="12" y="498"/>
                </a:cubicBezTo>
                <a:cubicBezTo>
                  <a:pt x="17" y="500"/>
                  <a:pt x="22" y="501"/>
                  <a:pt x="23" y="501"/>
                </a:cubicBezTo>
                <a:cubicBezTo>
                  <a:pt x="23" y="501"/>
                  <a:pt x="76" y="502"/>
                  <a:pt x="137" y="503"/>
                </a:cubicBezTo>
                <a:cubicBezTo>
                  <a:pt x="198" y="502"/>
                  <a:pt x="251" y="501"/>
                  <a:pt x="251" y="501"/>
                </a:cubicBezTo>
                <a:cubicBezTo>
                  <a:pt x="252" y="501"/>
                  <a:pt x="257" y="500"/>
                  <a:pt x="262" y="498"/>
                </a:cubicBezTo>
                <a:cubicBezTo>
                  <a:pt x="268" y="495"/>
                  <a:pt x="275" y="488"/>
                  <a:pt x="274" y="477"/>
                </a:cubicBezTo>
                <a:cubicBezTo>
                  <a:pt x="274" y="467"/>
                  <a:pt x="274" y="234"/>
                  <a:pt x="274" y="107"/>
                </a:cubicBezTo>
                <a:cubicBezTo>
                  <a:pt x="274" y="102"/>
                  <a:pt x="271" y="99"/>
                  <a:pt x="266" y="99"/>
                </a:cubicBezTo>
                <a:close/>
                <a:moveTo>
                  <a:pt x="137" y="16"/>
                </a:moveTo>
                <a:cubicBezTo>
                  <a:pt x="147" y="16"/>
                  <a:pt x="157" y="17"/>
                  <a:pt x="167" y="17"/>
                </a:cubicBezTo>
                <a:cubicBezTo>
                  <a:pt x="160" y="22"/>
                  <a:pt x="150" y="27"/>
                  <a:pt x="137" y="27"/>
                </a:cubicBezTo>
                <a:cubicBezTo>
                  <a:pt x="124" y="27"/>
                  <a:pt x="114" y="22"/>
                  <a:pt x="107" y="17"/>
                </a:cubicBezTo>
                <a:cubicBezTo>
                  <a:pt x="117" y="17"/>
                  <a:pt x="128" y="16"/>
                  <a:pt x="137" y="1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Box 50"/>
          <p:cNvSpPr txBox="1">
            <a:spLocks noChangeArrowheads="1"/>
          </p:cNvSpPr>
          <p:nvPr/>
        </p:nvSpPr>
        <p:spPr bwMode="auto">
          <a:xfrm>
            <a:off x="168273" y="4091681"/>
            <a:ext cx="936625" cy="46166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Broadband Service </a:t>
            </a:r>
            <a:r>
              <a:rPr lang="en-US" sz="1000" dirty="0" err="1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Demarc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.</a:t>
            </a:r>
            <a:endParaRPr lang="en-US" sz="1000" dirty="0">
              <a:solidFill>
                <a:schemeClr val="accent3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30" name="Picture 44" descr="PC_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8337" y="4543425"/>
            <a:ext cx="393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4" descr="PC_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8731" y="4389536"/>
            <a:ext cx="393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0" descr="SAIcabinetw73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80" y="5341936"/>
            <a:ext cx="401638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5" descr="PC_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6" y="5901382"/>
            <a:ext cx="179388" cy="157163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4" name="Picture 67" descr="Isdnphone-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6" y="5375920"/>
            <a:ext cx="166688" cy="1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1" descr="LA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6" y="5871220"/>
            <a:ext cx="2857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3" descr="TV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4" y="5583882"/>
            <a:ext cx="127000" cy="1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4" descr="TV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4" y="5728345"/>
            <a:ext cx="127000" cy="11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Connector 41"/>
          <p:cNvCxnSpPr>
            <a:stCxn id="10" idx="3"/>
            <a:endCxn id="32" idx="1"/>
          </p:cNvCxnSpPr>
          <p:nvPr/>
        </p:nvCxnSpPr>
        <p:spPr>
          <a:xfrm flipV="1">
            <a:off x="893762" y="5531643"/>
            <a:ext cx="1166018" cy="132557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848785" y="5022236"/>
            <a:ext cx="197680" cy="46007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1433512" y="3357563"/>
            <a:ext cx="544512" cy="314325"/>
            <a:chOff x="2271713" y="2185988"/>
            <a:chExt cx="544512" cy="314325"/>
          </a:xfrm>
        </p:grpSpPr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699353"/>
                </p:ext>
              </p:extLst>
            </p:nvPr>
          </p:nvGraphicFramePr>
          <p:xfrm>
            <a:off x="2271713" y="2185988"/>
            <a:ext cx="23971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" name="Visio" r:id="rId13" imgW="733146" imgH="962030" progId="Visio.Drawing.11">
                    <p:embed/>
                  </p:oleObj>
                </mc:Choice>
                <mc:Fallback>
                  <p:oleObj name="Visio" r:id="rId13" imgW="733146" imgH="96203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1713" y="2185988"/>
                          <a:ext cx="239712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0270101"/>
                </p:ext>
              </p:extLst>
            </p:nvPr>
          </p:nvGraphicFramePr>
          <p:xfrm>
            <a:off x="2433638" y="2185988"/>
            <a:ext cx="23971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8" name="Visio" r:id="rId15" imgW="733146" imgH="962030" progId="Visio.Drawing.11">
                    <p:embed/>
                  </p:oleObj>
                </mc:Choice>
                <mc:Fallback>
                  <p:oleObj name="Visio" r:id="rId15" imgW="733146" imgH="96203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3638" y="2185988"/>
                          <a:ext cx="239712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6165863"/>
                </p:ext>
              </p:extLst>
            </p:nvPr>
          </p:nvGraphicFramePr>
          <p:xfrm>
            <a:off x="2576513" y="2185988"/>
            <a:ext cx="23971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" name="Visio" r:id="rId16" imgW="733146" imgH="962030" progId="Visio.Drawing.11">
                    <p:embed/>
                  </p:oleObj>
                </mc:Choice>
                <mc:Fallback>
                  <p:oleObj name="Visio" r:id="rId16" imgW="733146" imgH="96203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6513" y="2185988"/>
                          <a:ext cx="239712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2" name="Straight Arrow Connector 51"/>
          <p:cNvCxnSpPr/>
          <p:nvPr/>
        </p:nvCxnSpPr>
        <p:spPr>
          <a:xfrm flipV="1">
            <a:off x="73817" y="5799931"/>
            <a:ext cx="3913189" cy="2381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046787" y="4700588"/>
            <a:ext cx="1588" cy="121285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0"/>
          <p:cNvSpPr txBox="1">
            <a:spLocks noChangeArrowheads="1"/>
          </p:cNvSpPr>
          <p:nvPr/>
        </p:nvSpPr>
        <p:spPr bwMode="auto">
          <a:xfrm>
            <a:off x="5588990" y="4235648"/>
            <a:ext cx="671117" cy="30777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Meas.</a:t>
            </a:r>
          </a:p>
          <a:p>
            <a:pPr algn="ctr">
              <a:defRPr/>
            </a:pP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Agent</a:t>
            </a:r>
            <a:endParaRPr lang="en-US" sz="1000" dirty="0">
              <a:solidFill>
                <a:schemeClr val="accent3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57" name="TextBox 50"/>
          <p:cNvSpPr txBox="1">
            <a:spLocks noChangeArrowheads="1"/>
          </p:cNvSpPr>
          <p:nvPr/>
        </p:nvSpPr>
        <p:spPr bwMode="auto">
          <a:xfrm>
            <a:off x="7513041" y="4077294"/>
            <a:ext cx="671117" cy="30777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Meas.</a:t>
            </a:r>
          </a:p>
          <a:p>
            <a:pPr algn="ctr">
              <a:defRPr/>
            </a:pP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Agent</a:t>
            </a:r>
            <a:endParaRPr lang="en-US" sz="1000" dirty="0">
              <a:solidFill>
                <a:schemeClr val="accent3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58" name="TextBox 50"/>
          <p:cNvSpPr txBox="1">
            <a:spLocks noChangeArrowheads="1"/>
          </p:cNvSpPr>
          <p:nvPr/>
        </p:nvSpPr>
        <p:spPr bwMode="auto">
          <a:xfrm>
            <a:off x="584992" y="5052269"/>
            <a:ext cx="671117" cy="46166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Meas.</a:t>
            </a:r>
          </a:p>
          <a:p>
            <a:pPr algn="ctr">
              <a:defRPr/>
            </a:pP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Agent</a:t>
            </a:r>
          </a:p>
          <a:p>
            <a:pPr algn="ctr">
              <a:defRPr/>
            </a:pP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UE &amp; RG</a:t>
            </a:r>
            <a:endParaRPr lang="en-US" sz="1000" dirty="0">
              <a:solidFill>
                <a:schemeClr val="accent3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59" name="TextBox 50"/>
          <p:cNvSpPr txBox="1">
            <a:spLocks noChangeArrowheads="1"/>
          </p:cNvSpPr>
          <p:nvPr/>
        </p:nvSpPr>
        <p:spPr bwMode="auto">
          <a:xfrm>
            <a:off x="320673" y="3263006"/>
            <a:ext cx="936625" cy="46166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Measurement Controllers &amp; Collectors</a:t>
            </a:r>
            <a:endParaRPr lang="en-US" sz="1000" dirty="0">
              <a:solidFill>
                <a:schemeClr val="accent3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61" name="Up-Down Arrow 60"/>
          <p:cNvSpPr/>
          <p:nvPr/>
        </p:nvSpPr>
        <p:spPr>
          <a:xfrm rot="1360882">
            <a:off x="1075823" y="3613430"/>
            <a:ext cx="249239" cy="1415486"/>
          </a:xfrm>
          <a:prstGeom prst="upDownArrow">
            <a:avLst/>
          </a:prstGeom>
          <a:solidFill>
            <a:schemeClr val="tx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Up-Down Arrow 61"/>
          <p:cNvSpPr/>
          <p:nvPr/>
        </p:nvSpPr>
        <p:spPr>
          <a:xfrm rot="17704915">
            <a:off x="2708419" y="3063897"/>
            <a:ext cx="249239" cy="2180868"/>
          </a:xfrm>
          <a:prstGeom prst="upDownArrow">
            <a:avLst/>
          </a:prstGeom>
          <a:solidFill>
            <a:schemeClr val="tx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336130" y="3161600"/>
            <a:ext cx="4848027" cy="9156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dirty="0" smtClean="0">
                <a:latin typeface="Verdana"/>
                <a:cs typeface="Verdana"/>
              </a:rPr>
              <a:t>Control Protocol </a:t>
            </a:r>
          </a:p>
          <a:p>
            <a:r>
              <a:rPr lang="en-US" dirty="0" smtClean="0">
                <a:latin typeface="Verdana"/>
                <a:cs typeface="Verdana"/>
              </a:rPr>
              <a:t>Reporting Protocol + Info/Data Models)</a:t>
            </a:r>
          </a:p>
          <a:p>
            <a:r>
              <a:rPr lang="en-US" dirty="0" smtClean="0">
                <a:latin typeface="Verdana"/>
                <a:cs typeface="Verdana"/>
              </a:rPr>
              <a:t>- For Large Scale ~100k </a:t>
            </a:r>
            <a:endParaRPr lang="en-US" dirty="0" smtClean="0">
              <a:solidFill>
                <a:srgbClr val="484848"/>
              </a:solidFill>
              <a:latin typeface="Verdana"/>
              <a:cs typeface="Verdana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269874" y="3067050"/>
            <a:ext cx="4684713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48"/>
          <p:cNvSpPr txBox="1">
            <a:spLocks noChangeArrowheads="1"/>
          </p:cNvSpPr>
          <p:nvPr/>
        </p:nvSpPr>
        <p:spPr bwMode="auto">
          <a:xfrm>
            <a:off x="4848785" y="6062365"/>
            <a:ext cx="33750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200" dirty="0" smtClean="0">
                <a:solidFill>
                  <a:srgbClr val="484848"/>
                </a:solidFill>
                <a:latin typeface="Verdana" pitchFamily="34" charset="0"/>
              </a:rPr>
              <a:t>Active and Passive Measurements</a:t>
            </a:r>
            <a:endParaRPr lang="en-US" sz="1200" dirty="0">
              <a:solidFill>
                <a:srgbClr val="484848"/>
              </a:solidFill>
              <a:latin typeface="Verdana" pitchFamily="34" charset="0"/>
            </a:endParaRPr>
          </a:p>
        </p:txBody>
      </p:sp>
      <p:sp>
        <p:nvSpPr>
          <p:cNvPr id="76" name="TextBox 50"/>
          <p:cNvSpPr txBox="1">
            <a:spLocks noChangeArrowheads="1"/>
          </p:cNvSpPr>
          <p:nvPr/>
        </p:nvSpPr>
        <p:spPr bwMode="auto">
          <a:xfrm>
            <a:off x="1354138" y="4061567"/>
            <a:ext cx="1208088" cy="30777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sz="1000" dirty="0" smtClean="0">
                <a:latin typeface="Verdana" pitchFamily="34" charset="0"/>
              </a:rPr>
              <a:t>Authenticated Communications </a:t>
            </a:r>
            <a:endParaRPr lang="en-US" sz="1000" dirty="0">
              <a:latin typeface="Verdana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4965699" y="3981259"/>
            <a:ext cx="0" cy="2370296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 rot="5400000">
            <a:off x="593152" y="1426544"/>
            <a:ext cx="2227460" cy="1071212"/>
          </a:xfrm>
          <a:prstGeom prst="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73817" y="4521200"/>
            <a:ext cx="0" cy="1450975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876550" y="1105595"/>
            <a:ext cx="4848027" cy="15423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dirty="0" err="1" smtClean="0"/>
              <a:t>BoF</a:t>
            </a:r>
            <a:r>
              <a:rPr lang="en-US" dirty="0" smtClean="0"/>
              <a:t> Goals: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dirty="0" smtClean="0"/>
              <a:t>sync on </a:t>
            </a:r>
            <a:r>
              <a:rPr lang="en-US" dirty="0"/>
              <a:t>problem statement and use cases</a:t>
            </a:r>
            <a:br>
              <a:rPr lang="en-US" dirty="0"/>
            </a:br>
            <a:r>
              <a:rPr lang="en-US" dirty="0"/>
              <a:t>- understand what the existing IETF protocols </a:t>
            </a:r>
            <a:endParaRPr lang="en-US" dirty="0" smtClean="0"/>
          </a:p>
          <a:p>
            <a:r>
              <a:rPr lang="en-US" dirty="0" smtClean="0"/>
              <a:t>  and </a:t>
            </a:r>
            <a:r>
              <a:rPr lang="en-US" dirty="0"/>
              <a:t>data </a:t>
            </a:r>
            <a:r>
              <a:rPr lang="en-US" dirty="0" smtClean="0"/>
              <a:t>models </a:t>
            </a:r>
            <a:r>
              <a:rPr lang="en-US" dirty="0"/>
              <a:t>can or can't do for LMAP. </a:t>
            </a:r>
            <a:endParaRPr lang="en-US" dirty="0" smtClean="0"/>
          </a:p>
          <a:p>
            <a:r>
              <a:rPr lang="en-US" dirty="0" smtClean="0"/>
              <a:t>- clarify aspects in-scope </a:t>
            </a:r>
            <a:r>
              <a:rPr lang="en-US" dirty="0"/>
              <a:t>or not for LMAP</a:t>
            </a:r>
            <a:endParaRPr lang="en-US" dirty="0" smtClean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911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Dependencies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IPPM WG (possibly re-chartered)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/>
              <a:t>Existing Metrics and Methods of Measurement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/>
              <a:t>New Metrics &amp; Methods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/>
              <a:t>Summarization (Statistics)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/>
              <a:t>MA-MA measurement protocols (new features)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/>
              <a:t>New Metric Registry (more details to follow)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Coordination 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/>
              <a:t>Internal (other IETF WGs)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/>
              <a:t>External (other SDOs and bodies)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D5F994-4F89-4877-93DE-4800859BDB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LMAP Standards Initiative:</a:t>
            </a:r>
            <a:r>
              <a:rPr lang="en-US" dirty="0"/>
              <a:t> </a:t>
            </a:r>
            <a:r>
              <a:rPr lang="en-US" dirty="0" smtClean="0"/>
              <a:t> Liaison Activity</a:t>
            </a:r>
            <a:br>
              <a:rPr lang="en-US" dirty="0" smtClean="0"/>
            </a:br>
            <a:r>
              <a:rPr lang="en-US" dirty="0" smtClean="0"/>
              <a:t>FYI (not discussed today)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344978"/>
              </p:ext>
            </p:extLst>
          </p:nvPr>
        </p:nvGraphicFramePr>
        <p:xfrm>
          <a:off x="400050" y="1457325"/>
          <a:ext cx="8356600" cy="405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D5F994-4F89-4877-93DE-4800859BDB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Down Arrow 6"/>
          <p:cNvSpPr/>
          <p:nvPr/>
        </p:nvSpPr>
        <p:spPr>
          <a:xfrm flipV="1">
            <a:off x="1000125" y="4667250"/>
            <a:ext cx="219075" cy="323850"/>
          </a:xfrm>
          <a:prstGeom prst="downArrow">
            <a:avLst/>
          </a:prstGeom>
          <a:solidFill>
            <a:srgbClr val="00B05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3986851" y="2057400"/>
            <a:ext cx="457200" cy="257175"/>
          </a:xfrm>
          <a:prstGeom prst="rightArrow">
            <a:avLst/>
          </a:prstGeom>
          <a:solidFill>
            <a:srgbClr val="00B05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7486669">
            <a:off x="4374089" y="2794761"/>
            <a:ext cx="457200" cy="257175"/>
          </a:xfrm>
          <a:prstGeom prst="rightArrow">
            <a:avLst/>
          </a:prstGeom>
          <a:solidFill>
            <a:srgbClr val="00B05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689549">
            <a:off x="4914900" y="2822992"/>
            <a:ext cx="457200" cy="257175"/>
          </a:xfrm>
          <a:prstGeom prst="rightArrow">
            <a:avLst/>
          </a:prstGeom>
          <a:solidFill>
            <a:srgbClr val="00B05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4425122">
            <a:off x="5238750" y="2638424"/>
            <a:ext cx="457200" cy="257175"/>
          </a:xfrm>
          <a:prstGeom prst="rightArrow">
            <a:avLst/>
          </a:prstGeom>
          <a:solidFill>
            <a:srgbClr val="00B05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4657725" y="3314700"/>
            <a:ext cx="457200" cy="257175"/>
          </a:xfrm>
          <a:prstGeom prst="rightArrow">
            <a:avLst/>
          </a:prstGeom>
          <a:solidFill>
            <a:srgbClr val="00B05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4209329">
            <a:off x="4362450" y="4029075"/>
            <a:ext cx="457200" cy="257175"/>
          </a:xfrm>
          <a:prstGeom prst="rightArrow">
            <a:avLst/>
          </a:prstGeom>
          <a:solidFill>
            <a:srgbClr val="00B05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19200" y="4676775"/>
            <a:ext cx="885825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Verdana"/>
                <a:cs typeface="Verdana"/>
              </a:rPr>
              <a:t>Liaison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48424" y="3114676"/>
            <a:ext cx="1933575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400" dirty="0" smtClean="0">
                <a:latin typeface="+mn-lt"/>
              </a:rPr>
              <a:t>Exchanged Liaisons with </a:t>
            </a:r>
          </a:p>
          <a:p>
            <a:pPr lvl="0"/>
            <a:r>
              <a:rPr lang="en-US" sz="1400" dirty="0" smtClean="0">
                <a:latin typeface="+mn-lt"/>
              </a:rPr>
              <a:t>BBF, added IETF Transport</a:t>
            </a:r>
          </a:p>
          <a:p>
            <a:pPr lvl="0"/>
            <a:r>
              <a:rPr lang="en-US" sz="1400" dirty="0" smtClean="0">
                <a:latin typeface="+mn-lt"/>
              </a:rPr>
              <a:t>Area and IPPM WG to the</a:t>
            </a:r>
          </a:p>
          <a:p>
            <a:pPr lvl="0"/>
            <a:r>
              <a:rPr lang="en-US" sz="1400" dirty="0" smtClean="0">
                <a:latin typeface="+mn-lt"/>
              </a:rPr>
              <a:t>chain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51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Charter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We have a charter proposal submitted for BOF approval</a:t>
            </a:r>
          </a:p>
          <a:p>
            <a:pPr lvl="1"/>
            <a:r>
              <a:rPr lang="en-US" dirty="0" smtClean="0">
                <a:hlinkClick r:id="rId2"/>
              </a:rPr>
              <a:t>http://trac.tools.ietf.org/bof/trac/#</a:t>
            </a:r>
            <a:endParaRPr lang="en-US" dirty="0" smtClean="0"/>
          </a:p>
          <a:p>
            <a:pPr lvl="1"/>
            <a:r>
              <a:rPr lang="en-US" dirty="0" smtClean="0"/>
              <a:t>Good enough for that phase, will need to be refined as part of WG formation </a:t>
            </a:r>
          </a:p>
          <a:p>
            <a:pPr lvl="2"/>
            <a:r>
              <a:rPr lang="en-US" dirty="0" smtClean="0"/>
              <a:t>Several phases will follow: submit charter, IESG Internal Review, IETF External Review</a:t>
            </a:r>
          </a:p>
          <a:p>
            <a:r>
              <a:rPr lang="en-US" dirty="0" smtClean="0"/>
              <a:t>So we </a:t>
            </a:r>
            <a:r>
              <a:rPr lang="en-US" dirty="0"/>
              <a:t>won’t  </a:t>
            </a:r>
            <a:r>
              <a:rPr lang="en-US" dirty="0" smtClean="0"/>
              <a:t>edit </a:t>
            </a:r>
            <a:r>
              <a:rPr lang="en-US" dirty="0"/>
              <a:t>text in </a:t>
            </a:r>
            <a:r>
              <a:rPr lang="en-US" dirty="0" smtClean="0"/>
              <a:t>the BOF but we know the wording in the charter should be further refined to include: </a:t>
            </a:r>
          </a:p>
          <a:p>
            <a:pPr lvl="1"/>
            <a:r>
              <a:rPr lang="en-US" dirty="0" smtClean="0"/>
              <a:t>Scope definition in a phased approach</a:t>
            </a:r>
          </a:p>
          <a:p>
            <a:pPr lvl="2"/>
            <a:r>
              <a:rPr lang="en-US" dirty="0" smtClean="0"/>
              <a:t>Two use cases to start with (large operator, operator-regulator) </a:t>
            </a:r>
          </a:p>
          <a:p>
            <a:pPr lvl="2"/>
            <a:r>
              <a:rPr lang="en-US" dirty="0" smtClean="0"/>
              <a:t>Extensible Framework</a:t>
            </a:r>
          </a:p>
          <a:p>
            <a:pPr lvl="1"/>
            <a:r>
              <a:rPr lang="en-US" dirty="0" smtClean="0"/>
              <a:t>Goals </a:t>
            </a:r>
          </a:p>
          <a:p>
            <a:pPr lvl="2"/>
            <a:r>
              <a:rPr lang="en-US" dirty="0" smtClean="0"/>
              <a:t>Framework and Requirements</a:t>
            </a:r>
          </a:p>
          <a:p>
            <a:pPr lvl="2"/>
            <a:r>
              <a:rPr lang="en-US" dirty="0" smtClean="0"/>
              <a:t>Information Model, Data Model and Control Protocol for communication with Measurement Agents</a:t>
            </a:r>
          </a:p>
          <a:p>
            <a:pPr lvl="2"/>
            <a:r>
              <a:rPr lang="en-US" dirty="0" smtClean="0"/>
              <a:t>Information Model, Data Model and Protocol for reports and secure delivery</a:t>
            </a:r>
          </a:p>
          <a:p>
            <a:pPr lvl="2"/>
            <a:r>
              <a:rPr lang="en-US" dirty="0" smtClean="0"/>
              <a:t>Protocol Independent Registry for Metrics (probably in IPPM)</a:t>
            </a:r>
          </a:p>
          <a:p>
            <a:pPr lvl="1"/>
            <a:r>
              <a:rPr lang="en-US" dirty="0" smtClean="0"/>
              <a:t>Deliverables and Timelines</a:t>
            </a:r>
          </a:p>
          <a:p>
            <a:pPr lvl="1"/>
            <a:r>
              <a:rPr lang="en-US" dirty="0" smtClean="0"/>
              <a:t>Relation with other IETF WGs and other SDOs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Scope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Work in Phases, prioritize by needs from use cases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Wired and Wireless Broadband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Enterprise and Consumer Broadband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Extensible Measurement sets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Proprietary/Local Use/Technology-specific Metrics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Measurement Agent Complexity Constraints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Low-complexity/embedded type, and others?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Meas. participation both voluntary/compulsory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Modular Model layers, protocol scalability</a:t>
            </a:r>
          </a:p>
        </p:txBody>
      </p:sp>
    </p:spTree>
    <p:extLst>
      <p:ext uri="{BB962C8B-B14F-4D97-AF65-F5344CB8AC3E}">
        <p14:creationId xmlns:p14="http://schemas.microsoft.com/office/powerpoint/2010/main" val="321842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simple">
  <a:themeElements>
    <a:clrScheme name="Custom 4">
      <a:dk1>
        <a:srgbClr val="FF7200"/>
      </a:dk1>
      <a:lt1>
        <a:srgbClr val="FFFFFF"/>
      </a:lt1>
      <a:dk2>
        <a:srgbClr val="067AB4"/>
      </a:dk2>
      <a:lt2>
        <a:srgbClr val="FFFFFF"/>
      </a:lt2>
      <a:accent1>
        <a:srgbClr val="484848"/>
      </a:accent1>
      <a:accent2>
        <a:srgbClr val="C4D82D"/>
      </a:accent2>
      <a:accent3>
        <a:srgbClr val="6EBB1F"/>
      </a:accent3>
      <a:accent4>
        <a:srgbClr val="7CC6FF"/>
      </a:accent4>
      <a:accent5>
        <a:srgbClr val="FCB314"/>
      </a:accent5>
      <a:accent6>
        <a:srgbClr val="B30A3C"/>
      </a:accent6>
      <a:hlink>
        <a:srgbClr val="0C2577"/>
      </a:hlink>
      <a:folHlink>
        <a:srgbClr val="8101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>
            <a:solidFill>
              <a:schemeClr val="tx2"/>
            </a:solidFill>
            <a:latin typeface="Verdana"/>
            <a:cs typeface="Verdan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7F7F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7F7F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18388</TotalTime>
  <Words>653</Words>
  <Application>Microsoft Office PowerPoint</Application>
  <PresentationFormat>On-screen Show (4:3)</PresentationFormat>
  <Paragraphs>146</Paragraphs>
  <Slides>10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simple</vt:lpstr>
      <vt:lpstr>Visio</vt:lpstr>
      <vt:lpstr>LMAP BoF: Large-scale Measurement of Broadband Performance</vt:lpstr>
      <vt:lpstr>Agenda</vt:lpstr>
      <vt:lpstr>Framing Today’s Discussion</vt:lpstr>
      <vt:lpstr>A View of Future LMAP Architecture   (based on Req. from draft-schulzrinne-lmap-requirements-00)</vt:lpstr>
      <vt:lpstr>LMAP BoF/Proposed WG Scope</vt:lpstr>
      <vt:lpstr>Dependencies</vt:lpstr>
      <vt:lpstr>LMAP Standards Initiative:  Liaison Activity FYI (not discussed today)</vt:lpstr>
      <vt:lpstr>Charter Points</vt:lpstr>
      <vt:lpstr>Additional Scope Aspects</vt:lpstr>
      <vt:lpstr>LMAP Standards Initiative:  Liaison Activity FYI (not discussed today)</vt:lpstr>
    </vt:vector>
  </TitlesOfParts>
  <Company>AT&amp;T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LMAP</dc:title>
  <dc:creator>Al Morton</dc:creator>
  <cp:lastModifiedBy>Al Morton</cp:lastModifiedBy>
  <cp:revision>362</cp:revision>
  <dcterms:created xsi:type="dcterms:W3CDTF">2011-08-26T14:47:39Z</dcterms:created>
  <dcterms:modified xsi:type="dcterms:W3CDTF">2013-03-13T12:05:06Z</dcterms:modified>
</cp:coreProperties>
</file>