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70" r:id="rId2"/>
    <p:sldId id="264" r:id="rId3"/>
    <p:sldId id="265" r:id="rId4"/>
    <p:sldId id="266" r:id="rId5"/>
    <p:sldId id="267" r:id="rId6"/>
    <p:sldId id="268" r:id="rId7"/>
    <p:sldId id="269" r:id="rId8"/>
    <p:sldId id="272" r:id="rId9"/>
    <p:sldId id="256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FC3"/>
    <a:srgbClr val="CEEAB0"/>
    <a:srgbClr val="FFB9B9"/>
    <a:srgbClr val="AB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2232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E395E-AD82-43D7-A71F-0ADC9CA26904}" type="datetimeFigureOut">
              <a:rPr lang="en-GB" smtClean="0"/>
              <a:t>13/03/2013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A97CA5-C200-40E9-9D16-73CE1550FD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130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C8C43-AD1E-4AE5-ABF1-5BDA7E8A1418}" type="datetimeFigureOut">
              <a:rPr lang="en-GB" smtClean="0"/>
              <a:pPr/>
              <a:t>13/03/2013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97BB-F929-4E6D-82F7-57258B10D35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LMAP </a:t>
            </a:r>
            <a:r>
              <a:rPr lang="en-GB" dirty="0" err="1" smtClean="0"/>
              <a:t>BoF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1. ISP </a:t>
            </a:r>
            <a:r>
              <a:rPr lang="en-GB" dirty="0"/>
              <a:t>use </a:t>
            </a:r>
            <a:r>
              <a:rPr lang="en-GB" dirty="0" smtClean="0"/>
              <a:t>case</a:t>
            </a:r>
            <a:br>
              <a:rPr lang="en-GB" dirty="0" smtClean="0"/>
            </a:br>
            <a:r>
              <a:rPr lang="en-GB" dirty="0" smtClean="0"/>
              <a:t>2. </a:t>
            </a:r>
            <a:r>
              <a:rPr lang="en-GB" dirty="0" smtClean="0"/>
              <a:t>Framework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Philip </a:t>
            </a:r>
            <a:r>
              <a:rPr lang="en-GB" dirty="0" err="1" smtClean="0"/>
              <a:t>Eardley</a:t>
            </a:r>
            <a:endParaRPr lang="en-GB" dirty="0" smtClean="0"/>
          </a:p>
          <a:p>
            <a:r>
              <a:rPr lang="en-GB" dirty="0" smtClean="0"/>
              <a:t>BT</a:t>
            </a:r>
          </a:p>
          <a:p>
            <a:r>
              <a:rPr lang="en-GB" dirty="0" smtClean="0"/>
              <a:t>13 March 2013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Constraint #2: Measurement Agent has a single Controller at any one moment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Single Controller determines  MA’s Schedule </a:t>
            </a:r>
          </a:p>
          <a:p>
            <a:pPr lvl="1"/>
            <a:r>
              <a:rPr lang="en-GB" dirty="0" smtClean="0"/>
              <a:t>So MA does not have to manage contention between multiple, conflicting Schedules</a:t>
            </a:r>
          </a:p>
          <a:p>
            <a:pPr lvl="1"/>
            <a:r>
              <a:rPr lang="en-GB" dirty="0" smtClean="0"/>
              <a:t>Simplifies MA design and deployment</a:t>
            </a:r>
          </a:p>
          <a:p>
            <a:r>
              <a:rPr lang="en-GB" dirty="0" smtClean="0"/>
              <a:t>Note, an operator may have several Controllers</a:t>
            </a:r>
          </a:p>
          <a:p>
            <a:pPr lvl="1"/>
            <a:r>
              <a:rPr lang="en-GB" dirty="0" smtClean="0"/>
              <a:t>For different device types, scalability, resilience etc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Constraint #3: Measurement Agent acts autonomously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MA operates tests and reports results without further reference to Controller (once it gets Schedule)</a:t>
            </a:r>
          </a:p>
          <a:p>
            <a:pPr lvl="1"/>
            <a:r>
              <a:rPr lang="en-GB" dirty="0" smtClean="0"/>
              <a:t>Avoids frequent checks with Controller</a:t>
            </a:r>
          </a:p>
          <a:p>
            <a:pPr lvl="1"/>
            <a:r>
              <a:rPr lang="en-GB" dirty="0" smtClean="0"/>
              <a:t>MA (on edge /end device) knows when not to run test due to user activity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8269"/>
            <a:ext cx="8229600" cy="1143000"/>
          </a:xfrm>
        </p:spPr>
        <p:txBody>
          <a:bodyPr/>
          <a:lstStyle/>
          <a:p>
            <a:r>
              <a:rPr lang="en-GB" dirty="0" smtClean="0"/>
              <a:t>ISP use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>
            <a:noAutofit/>
          </a:bodyPr>
          <a:lstStyle/>
          <a:p>
            <a:r>
              <a:rPr lang="en-GB" sz="2400" dirty="0" smtClean="0"/>
              <a:t>Identifying, isolating and fixing problems in the network</a:t>
            </a:r>
          </a:p>
          <a:p>
            <a:pPr lvl="1"/>
            <a:r>
              <a:rPr lang="en-GB" sz="2000" dirty="0" smtClean="0"/>
              <a:t>Assist Test and Diagnostics tools</a:t>
            </a:r>
          </a:p>
          <a:p>
            <a:pPr lvl="1"/>
            <a:r>
              <a:rPr lang="en-GB" sz="2000" dirty="0" smtClean="0"/>
              <a:t>Identify degradations as well as failures</a:t>
            </a:r>
          </a:p>
          <a:p>
            <a:pPr lvl="1"/>
            <a:r>
              <a:rPr lang="en-GB" sz="2000" dirty="0" smtClean="0"/>
              <a:t>Identify issues affecting a group of customers (shared network element, equipment type, etc)</a:t>
            </a:r>
          </a:p>
          <a:p>
            <a:pPr lvl="1"/>
            <a:r>
              <a:rPr lang="en-GB" sz="2000" dirty="0" smtClean="0"/>
              <a:t>Test network segments, as well as access line</a:t>
            </a:r>
          </a:p>
          <a:p>
            <a:pPr lvl="1"/>
            <a:r>
              <a:rPr lang="en-GB" sz="2000" dirty="0" smtClean="0"/>
              <a:t>Scheduled and ad hoc tests needed</a:t>
            </a:r>
          </a:p>
          <a:p>
            <a:r>
              <a:rPr lang="en-GB" sz="2400" dirty="0" smtClean="0"/>
              <a:t>Design and planning</a:t>
            </a:r>
          </a:p>
          <a:p>
            <a:pPr lvl="1"/>
            <a:r>
              <a:rPr lang="en-GB" sz="2000" dirty="0" smtClean="0"/>
              <a:t>To assist capacity planning &amp; monitor suppliers</a:t>
            </a:r>
          </a:p>
          <a:p>
            <a:r>
              <a:rPr lang="en-GB" sz="2400" dirty="0" smtClean="0"/>
              <a:t>Understanding the impact and operation of new devices, technology, products and services</a:t>
            </a:r>
          </a:p>
          <a:p>
            <a:pPr lvl="1"/>
            <a:r>
              <a:rPr lang="en-GB" sz="2000" dirty="0" smtClean="0"/>
              <a:t>IPv6, CGNAT, IPTV, new line cards…</a:t>
            </a:r>
          </a:p>
          <a:p>
            <a:r>
              <a:rPr lang="en-GB" sz="2400" dirty="0" smtClean="0"/>
              <a:t>Understanding the quality experienced by customers</a:t>
            </a:r>
          </a:p>
          <a:p>
            <a:pPr lvl="1"/>
            <a:r>
              <a:rPr lang="en-GB" sz="2000" dirty="0" smtClean="0"/>
              <a:t>End-to-end service experience</a:t>
            </a:r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LMAP characteristics from ISP use case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Large-scale</a:t>
            </a:r>
          </a:p>
          <a:p>
            <a:pPr lvl="1"/>
            <a:r>
              <a:rPr lang="en-GB" dirty="0" smtClean="0"/>
              <a:t>Capable of running tests on individual lines (panel is not enough)</a:t>
            </a:r>
          </a:p>
          <a:p>
            <a:pPr lvl="1"/>
            <a:r>
              <a:rPr lang="en-GB" dirty="0" smtClean="0"/>
              <a:t>Potentially Measurement Agent in every edge and end device</a:t>
            </a:r>
          </a:p>
          <a:p>
            <a:r>
              <a:rPr lang="en-GB" dirty="0" smtClean="0"/>
              <a:t>Standardised</a:t>
            </a:r>
          </a:p>
          <a:p>
            <a:pPr lvl="1"/>
            <a:r>
              <a:rPr lang="en-GB" dirty="0" smtClean="0"/>
              <a:t>Meaningful to compare measurements of same metric</a:t>
            </a:r>
          </a:p>
          <a:p>
            <a:pPr lvl="1"/>
            <a:r>
              <a:rPr lang="en-GB" dirty="0" smtClean="0"/>
              <a:t>Allow operators to use multiple vendors for Measurement Agents</a:t>
            </a:r>
          </a:p>
          <a:p>
            <a:r>
              <a:rPr lang="en-GB" dirty="0" smtClean="0"/>
              <a:t>Diversity</a:t>
            </a:r>
          </a:p>
          <a:p>
            <a:pPr lvl="1"/>
            <a:r>
              <a:rPr lang="en-GB" dirty="0" smtClean="0"/>
              <a:t>Measurement Agents in different devices (home hubs, set top boxes, edge devices), from different vendors, with different capabilities (wired, wireless)</a:t>
            </a:r>
          </a:p>
          <a:p>
            <a:r>
              <a:rPr lang="en-GB" dirty="0" smtClean="0"/>
              <a:t>On-demand tests</a:t>
            </a:r>
          </a:p>
          <a:p>
            <a:pPr lvl="1"/>
            <a:r>
              <a:rPr lang="en-GB" dirty="0" smtClean="0"/>
              <a:t>By operator and by end user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en-GB" dirty="0" smtClean="0"/>
              <a:t>LMAP framework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259632" y="3212976"/>
            <a:ext cx="1872208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Controller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5616" y="836712"/>
            <a:ext cx="1872208" cy="10081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Measurement Agent (MA)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547664" y="1844824"/>
            <a:ext cx="0" cy="1368152"/>
          </a:xfrm>
          <a:prstGeom prst="line">
            <a:avLst/>
          </a:prstGeom>
          <a:ln w="25400">
            <a:headEnd w="lg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644008" y="3212976"/>
            <a:ext cx="1872208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Collector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771800" y="1844824"/>
            <a:ext cx="2088232" cy="1296144"/>
          </a:xfrm>
          <a:prstGeom prst="straightConnector1">
            <a:avLst/>
          </a:prstGeom>
          <a:ln w="25400"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644008" y="836712"/>
            <a:ext cx="1872208" cy="10081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Measurement Agent (MA)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987824" y="1262663"/>
            <a:ext cx="1656184" cy="0"/>
          </a:xfrm>
          <a:prstGeom prst="straightConnector1">
            <a:avLst/>
          </a:prstGeom>
          <a:ln w="25400"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547664" y="2158547"/>
            <a:ext cx="1512168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GB" sz="2000" dirty="0" smtClean="0"/>
              <a:t>Control protocol</a:t>
            </a:r>
            <a:endParaRPr lang="en-GB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4067944" y="2109046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Report protocol</a:t>
            </a:r>
            <a:endParaRPr lang="en-GB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3420000" y="908720"/>
            <a:ext cx="93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test traffic</a:t>
            </a:r>
            <a:endParaRPr lang="en-GB" sz="2000" dirty="0"/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323528" y="4365105"/>
            <a:ext cx="8229600" cy="249289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Measurement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Agents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Perform the test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Controller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Manages MA (instructs what 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tes</a:t>
            </a:r>
            <a:r>
              <a:rPr lang="en-GB" sz="2000" dirty="0" smtClean="0"/>
              <a:t>t to do &amp; when; how to report results)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Collector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Accepts results from 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71600" y="1700808"/>
            <a:ext cx="5976664" cy="2448272"/>
          </a:xfrm>
          <a:prstGeom prst="rect">
            <a:avLst/>
          </a:prstGeom>
          <a:solidFill>
            <a:srgbClr val="FFB9B9">
              <a:alpha val="2509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 flipV="1">
            <a:off x="971600" y="828328"/>
            <a:ext cx="5976664" cy="728464"/>
          </a:xfrm>
          <a:prstGeom prst="rect">
            <a:avLst/>
          </a:prstGeom>
          <a:solidFill>
            <a:srgbClr val="ABE9FF">
              <a:alpha val="24706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en-GB" dirty="0" smtClean="0"/>
              <a:t>Overall measurement framework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259632" y="3212976"/>
            <a:ext cx="1872208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Controller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547664" y="1844824"/>
            <a:ext cx="0" cy="1368152"/>
          </a:xfrm>
          <a:prstGeom prst="line">
            <a:avLst/>
          </a:prstGeom>
          <a:ln w="25400">
            <a:headEnd w="lg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644008" y="3212976"/>
            <a:ext cx="1872208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Collector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771800" y="1844824"/>
            <a:ext cx="2088232" cy="1296144"/>
          </a:xfrm>
          <a:prstGeom prst="straightConnector1">
            <a:avLst/>
          </a:prstGeom>
          <a:ln w="25400"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115616" y="836712"/>
            <a:ext cx="1872208" cy="10081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Measurement Agent (MA)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44008" y="836712"/>
            <a:ext cx="1872208" cy="10081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Measurement Agent (MA)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987824" y="1262663"/>
            <a:ext cx="1656184" cy="0"/>
          </a:xfrm>
          <a:prstGeom prst="straightConnector1">
            <a:avLst/>
          </a:prstGeom>
          <a:ln w="25400"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420000" y="908720"/>
            <a:ext cx="93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test traffic</a:t>
            </a:r>
            <a:endParaRPr lang="en-GB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7308304" y="900009"/>
            <a:ext cx="1440160" cy="584775"/>
          </a:xfrm>
          <a:prstGeom prst="rect">
            <a:avLst/>
          </a:prstGeom>
          <a:solidFill>
            <a:srgbClr val="ABE9FF">
              <a:alpha val="25098"/>
            </a:srgb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IPPM</a:t>
            </a:r>
            <a:endParaRPr lang="en-GB" sz="3200" dirty="0"/>
          </a:p>
        </p:txBody>
      </p:sp>
      <p:sp>
        <p:nvSpPr>
          <p:cNvPr id="39" name="TextBox 38"/>
          <p:cNvSpPr txBox="1"/>
          <p:nvPr/>
        </p:nvSpPr>
        <p:spPr>
          <a:xfrm>
            <a:off x="7308304" y="2484185"/>
            <a:ext cx="1440160" cy="584775"/>
          </a:xfrm>
          <a:prstGeom prst="rect">
            <a:avLst/>
          </a:prstGeom>
          <a:solidFill>
            <a:srgbClr val="FFB9B9">
              <a:alpha val="24706"/>
            </a:srgb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LMAP</a:t>
            </a:r>
            <a:endParaRPr lang="en-GB" sz="3200" dirty="0"/>
          </a:p>
        </p:txBody>
      </p:sp>
      <p:sp>
        <p:nvSpPr>
          <p:cNvPr id="56" name="Content Placeholder 2"/>
          <p:cNvSpPr txBox="1">
            <a:spLocks/>
          </p:cNvSpPr>
          <p:nvPr/>
        </p:nvSpPr>
        <p:spPr>
          <a:xfrm>
            <a:off x="323528" y="5832648"/>
            <a:ext cx="9001000" cy="112474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LMAP should be open about what metrics are measured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IPPM</a:t>
            </a:r>
            <a:r>
              <a:rPr lang="en-GB" sz="2400" dirty="0"/>
              <a:t> </a:t>
            </a:r>
            <a:r>
              <a:rPr lang="en-GB" sz="2400" dirty="0" smtClean="0"/>
              <a:t>tests,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referenced via the proposed IPPM registry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47664" y="2158547"/>
            <a:ext cx="1512168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GB" sz="2000" dirty="0" smtClean="0"/>
              <a:t>Control protocol</a:t>
            </a:r>
            <a:endParaRPr lang="en-GB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4067944" y="2109046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Report protocol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71600" y="1700808"/>
            <a:ext cx="5976664" cy="2448272"/>
          </a:xfrm>
          <a:prstGeom prst="rect">
            <a:avLst/>
          </a:prstGeom>
          <a:solidFill>
            <a:srgbClr val="FFB9B9">
              <a:alpha val="2509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 flipV="1">
            <a:off x="971600" y="4293096"/>
            <a:ext cx="5976664" cy="1368152"/>
          </a:xfrm>
          <a:prstGeom prst="rect">
            <a:avLst/>
          </a:prstGeom>
          <a:solidFill>
            <a:srgbClr val="CEEAB0">
              <a:alpha val="24706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 flipV="1">
            <a:off x="971600" y="828328"/>
            <a:ext cx="5976664" cy="728464"/>
          </a:xfrm>
          <a:prstGeom prst="rect">
            <a:avLst/>
          </a:prstGeom>
          <a:solidFill>
            <a:srgbClr val="ABE9FF">
              <a:alpha val="24706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en-GB" dirty="0" smtClean="0"/>
              <a:t>Overall measurement framework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1259632" y="3212976"/>
            <a:ext cx="1872208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Controller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547664" y="1844824"/>
            <a:ext cx="0" cy="1368152"/>
          </a:xfrm>
          <a:prstGeom prst="line">
            <a:avLst/>
          </a:prstGeom>
          <a:ln w="25400">
            <a:headEnd w="lg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644008" y="3212976"/>
            <a:ext cx="1872208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Collector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771800" y="1844824"/>
            <a:ext cx="2088232" cy="1296144"/>
          </a:xfrm>
          <a:prstGeom prst="straightConnector1">
            <a:avLst/>
          </a:prstGeom>
          <a:ln w="25400"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115616" y="836712"/>
            <a:ext cx="1872208" cy="10081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Measurement Agent (MA)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44008" y="836712"/>
            <a:ext cx="1872208" cy="10081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Measurement Agent (MA)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987824" y="1262663"/>
            <a:ext cx="1656184" cy="0"/>
          </a:xfrm>
          <a:prstGeom prst="straightConnector1">
            <a:avLst/>
          </a:prstGeom>
          <a:ln w="25400"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420000" y="908720"/>
            <a:ext cx="93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test traffic</a:t>
            </a:r>
            <a:endParaRPr lang="en-GB" sz="2000" dirty="0"/>
          </a:p>
        </p:txBody>
      </p:sp>
      <p:sp>
        <p:nvSpPr>
          <p:cNvPr id="22" name="Rectangle 21"/>
          <p:cNvSpPr/>
          <p:nvPr/>
        </p:nvSpPr>
        <p:spPr>
          <a:xfrm>
            <a:off x="1187624" y="4653136"/>
            <a:ext cx="1584176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Subscriber Parameter Database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059832" y="4653136"/>
            <a:ext cx="1584176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Data Analysis Tools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932040" y="4653136"/>
            <a:ext cx="1584176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Results database</a:t>
            </a:r>
            <a:endParaRPr lang="en-GB" sz="2000" dirty="0">
              <a:solidFill>
                <a:schemeClr val="tx1"/>
              </a:solidFill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5724128" y="4005064"/>
            <a:ext cx="0" cy="648072"/>
          </a:xfrm>
          <a:prstGeom prst="line">
            <a:avLst/>
          </a:prstGeom>
          <a:ln w="25400">
            <a:headEnd w="lg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308304" y="900009"/>
            <a:ext cx="1440160" cy="584775"/>
          </a:xfrm>
          <a:prstGeom prst="rect">
            <a:avLst/>
          </a:prstGeom>
          <a:solidFill>
            <a:srgbClr val="ABE9FF">
              <a:alpha val="25098"/>
            </a:srgbClr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IPPM</a:t>
            </a:r>
            <a:endParaRPr lang="en-GB" sz="3200" dirty="0"/>
          </a:p>
        </p:txBody>
      </p:sp>
      <p:sp>
        <p:nvSpPr>
          <p:cNvPr id="39" name="TextBox 38"/>
          <p:cNvSpPr txBox="1"/>
          <p:nvPr/>
        </p:nvSpPr>
        <p:spPr>
          <a:xfrm>
            <a:off x="7308304" y="2484185"/>
            <a:ext cx="1440160" cy="584775"/>
          </a:xfrm>
          <a:prstGeom prst="rect">
            <a:avLst/>
          </a:prstGeom>
          <a:solidFill>
            <a:srgbClr val="FFB9B9">
              <a:alpha val="24706"/>
            </a:srgb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LMAP</a:t>
            </a:r>
            <a:endParaRPr lang="en-GB" sz="3200" dirty="0"/>
          </a:p>
        </p:txBody>
      </p:sp>
      <p:cxnSp>
        <p:nvCxnSpPr>
          <p:cNvPr id="41" name="Shape 40"/>
          <p:cNvCxnSpPr>
            <a:stCxn id="23" idx="0"/>
            <a:endCxn id="46" idx="2"/>
          </p:cNvCxnSpPr>
          <p:nvPr/>
        </p:nvCxnSpPr>
        <p:spPr>
          <a:xfrm rot="16200000" flipV="1">
            <a:off x="2591780" y="3392996"/>
            <a:ext cx="648072" cy="1872208"/>
          </a:xfrm>
          <a:prstGeom prst="bentConnector3">
            <a:avLst>
              <a:gd name="adj1" fmla="val 50000"/>
            </a:avLst>
          </a:prstGeom>
          <a:ln w="25400"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22" idx="0"/>
            <a:endCxn id="46" idx="2"/>
          </p:cNvCxnSpPr>
          <p:nvPr/>
        </p:nvCxnSpPr>
        <p:spPr>
          <a:xfrm flipV="1">
            <a:off x="1979712" y="4005064"/>
            <a:ext cx="0" cy="648072"/>
          </a:xfrm>
          <a:prstGeom prst="line">
            <a:avLst/>
          </a:prstGeom>
          <a:ln w="25400">
            <a:headEnd w="lg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799692" y="3933056"/>
            <a:ext cx="360040" cy="72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0" name="Straight Connector 49"/>
          <p:cNvCxnSpPr>
            <a:stCxn id="22" idx="3"/>
            <a:endCxn id="23" idx="1"/>
          </p:cNvCxnSpPr>
          <p:nvPr/>
        </p:nvCxnSpPr>
        <p:spPr>
          <a:xfrm>
            <a:off x="2771800" y="5049180"/>
            <a:ext cx="288032" cy="0"/>
          </a:xfrm>
          <a:prstGeom prst="line">
            <a:avLst/>
          </a:prstGeom>
          <a:ln w="25400">
            <a:headEnd w="lg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4644008" y="5085184"/>
            <a:ext cx="288032" cy="0"/>
          </a:xfrm>
          <a:prstGeom prst="line">
            <a:avLst/>
          </a:prstGeom>
          <a:ln w="25400">
            <a:headEnd w="lg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/>
          <p:cNvSpPr txBox="1">
            <a:spLocks/>
          </p:cNvSpPr>
          <p:nvPr/>
        </p:nvSpPr>
        <p:spPr>
          <a:xfrm>
            <a:off x="323528" y="5832648"/>
            <a:ext cx="9001000" cy="112474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LMAP should be open about use of measurement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results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After collection: used by ISP,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regulator…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08304" y="4572417"/>
            <a:ext cx="1440160" cy="584775"/>
          </a:xfrm>
          <a:prstGeom prst="rect">
            <a:avLst/>
          </a:prstGeom>
          <a:solidFill>
            <a:srgbClr val="DAEFC3">
              <a:alpha val="24706"/>
            </a:srgbClr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OAM</a:t>
            </a:r>
            <a:endParaRPr lang="en-GB" sz="3200" dirty="0"/>
          </a:p>
        </p:txBody>
      </p:sp>
      <p:sp>
        <p:nvSpPr>
          <p:cNvPr id="29" name="TextBox 28"/>
          <p:cNvSpPr txBox="1"/>
          <p:nvPr/>
        </p:nvSpPr>
        <p:spPr>
          <a:xfrm>
            <a:off x="1547664" y="2158547"/>
            <a:ext cx="1512168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GB" sz="2000" dirty="0" smtClean="0"/>
              <a:t>Control protocol</a:t>
            </a:r>
            <a:endParaRPr lang="en-GB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4067944" y="2109046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Report protocol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GB" dirty="0" smtClean="0"/>
              <a:t>Technical gaps (work for LMAP)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19261"/>
            <a:ext cx="8640960" cy="4525963"/>
          </a:xfrm>
        </p:spPr>
        <p:txBody>
          <a:bodyPr>
            <a:noAutofit/>
          </a:bodyPr>
          <a:lstStyle/>
          <a:p>
            <a:r>
              <a:rPr lang="en-GB" sz="2000" dirty="0" smtClean="0"/>
              <a:t>Define how the Controller instructs an MA about a test (Test /Report Schedule)</a:t>
            </a:r>
          </a:p>
          <a:p>
            <a:pPr lvl="1"/>
            <a:r>
              <a:rPr lang="en-GB" sz="1600" dirty="0" smtClean="0"/>
              <a:t>What metric to measure (with what parameters), when, what conditions, how to report (where to and when). </a:t>
            </a:r>
          </a:p>
          <a:p>
            <a:r>
              <a:rPr lang="en-GB" sz="2000" dirty="0" smtClean="0"/>
              <a:t>Define how the MA reports results to the Collector (Report)</a:t>
            </a:r>
          </a:p>
          <a:p>
            <a:pPr lvl="1"/>
            <a:r>
              <a:rPr lang="en-GB" sz="1600" dirty="0" smtClean="0"/>
              <a:t>What was measured, when, the actual results </a:t>
            </a:r>
          </a:p>
          <a:p>
            <a:pPr>
              <a:lnSpc>
                <a:spcPts val="1200"/>
              </a:lnSpc>
              <a:spcBef>
                <a:spcPts val="0"/>
              </a:spcBef>
              <a:buNone/>
            </a:pPr>
            <a:endParaRPr lang="en-GB" sz="2000" dirty="0" smtClean="0"/>
          </a:p>
          <a:p>
            <a:pPr>
              <a:lnSpc>
                <a:spcPts val="1200"/>
              </a:lnSpc>
              <a:spcBef>
                <a:spcPts val="0"/>
              </a:spcBef>
              <a:buNone/>
            </a:pPr>
            <a:endParaRPr lang="en-GB" sz="2000" dirty="0" smtClean="0"/>
          </a:p>
          <a:p>
            <a:pPr>
              <a:lnSpc>
                <a:spcPts val="1200"/>
              </a:lnSpc>
              <a:spcBef>
                <a:spcPts val="0"/>
              </a:spcBef>
              <a:buNone/>
            </a:pPr>
            <a:r>
              <a:rPr lang="en-GB" sz="2000" dirty="0" smtClean="0"/>
              <a:t>… </a:t>
            </a:r>
            <a:r>
              <a:rPr lang="en-GB" sz="2000" dirty="0" smtClean="0"/>
              <a:t>which requires … </a:t>
            </a:r>
          </a:p>
          <a:p>
            <a:pPr>
              <a:lnSpc>
                <a:spcPts val="1200"/>
              </a:lnSpc>
              <a:spcBef>
                <a:spcPts val="0"/>
              </a:spcBef>
              <a:buNone/>
            </a:pPr>
            <a:endParaRPr lang="en-GB" sz="2000" dirty="0" smtClean="0"/>
          </a:p>
          <a:p>
            <a:r>
              <a:rPr lang="en-GB" sz="2000" dirty="0" smtClean="0"/>
              <a:t>Information model: abstract definition of </a:t>
            </a:r>
            <a:r>
              <a:rPr lang="en-GB" sz="2000" dirty="0" smtClean="0"/>
              <a:t>Test </a:t>
            </a:r>
            <a:r>
              <a:rPr lang="en-GB" sz="2000" dirty="0" smtClean="0"/>
              <a:t>/Report Schedule and of </a:t>
            </a:r>
            <a:r>
              <a:rPr lang="en-GB" sz="2000" dirty="0" smtClean="0"/>
              <a:t>Report </a:t>
            </a:r>
            <a:endParaRPr lang="en-GB" sz="2000" dirty="0" smtClean="0"/>
          </a:p>
          <a:p>
            <a:pPr lvl="1"/>
            <a:r>
              <a:rPr lang="en-GB" sz="1600" dirty="0" smtClean="0"/>
              <a:t>We want exactly one </a:t>
            </a:r>
          </a:p>
          <a:p>
            <a:r>
              <a:rPr lang="en-GB" sz="2000" dirty="0" smtClean="0"/>
              <a:t>Data model: instantiates the information model in a particular language.  </a:t>
            </a:r>
          </a:p>
          <a:p>
            <a:pPr lvl="1"/>
            <a:r>
              <a:rPr lang="en-GB" sz="1600" dirty="0" err="1" smtClean="0"/>
              <a:t>Eg</a:t>
            </a:r>
            <a:r>
              <a:rPr lang="en-GB" sz="1600" dirty="0" smtClean="0"/>
              <a:t>  JSON or YANG or (for the Report) IPFIX. Or non-IETF standard like XML.</a:t>
            </a:r>
          </a:p>
          <a:p>
            <a:r>
              <a:rPr lang="en-GB" sz="2000" dirty="0" smtClean="0"/>
              <a:t>Protocols: how to deliver the Test /Report Schedule and the Report.  </a:t>
            </a:r>
          </a:p>
          <a:p>
            <a:pPr lvl="1"/>
            <a:r>
              <a:rPr lang="en-GB" sz="1600" dirty="0" err="1" smtClean="0"/>
              <a:t>Eg</a:t>
            </a:r>
            <a:r>
              <a:rPr lang="en-GB" sz="1600" dirty="0" smtClean="0"/>
              <a:t> NETCONF or a </a:t>
            </a:r>
            <a:r>
              <a:rPr lang="en-GB" sz="1600" dirty="0" err="1" smtClean="0"/>
              <a:t>RESTful</a:t>
            </a:r>
            <a:r>
              <a:rPr lang="en-GB" sz="1600" dirty="0" smtClean="0"/>
              <a:t> interface or (for the Report) IPFIX. Or a non-IETF protocol, like TR-69</a:t>
            </a:r>
          </a:p>
          <a:p>
            <a:pPr lvl="1"/>
            <a:r>
              <a:rPr lang="en-GB" sz="1600" dirty="0" smtClean="0"/>
              <a:t>Reflect diversity of types of Measurement Agent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Solution Constraints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help meet the required characteristics</a:t>
            </a:r>
          </a:p>
          <a:p>
            <a:pPr lvl="1"/>
            <a:r>
              <a:rPr lang="en-GB" dirty="0" smtClean="0"/>
              <a:t>especially large-scale</a:t>
            </a:r>
          </a:p>
          <a:p>
            <a:r>
              <a:rPr lang="en-GB" dirty="0" smtClean="0"/>
              <a:t>To simplify initial work whilst allowing future </a:t>
            </a:r>
            <a:r>
              <a:rPr lang="en-GB" dirty="0" smtClean="0"/>
              <a:t>extensions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Constraint #1:  Measurement system under control of one organisation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Single organisation responsible for both data and user experience</a:t>
            </a:r>
          </a:p>
          <a:p>
            <a:r>
              <a:rPr lang="en-GB" dirty="0" smtClean="0"/>
              <a:t>Inter-organisation coordination is </a:t>
            </a:r>
            <a:r>
              <a:rPr lang="en-GB" dirty="0" smtClean="0"/>
              <a:t>not precluded </a:t>
            </a:r>
          </a:p>
          <a:p>
            <a:pPr lvl="1"/>
            <a:r>
              <a:rPr lang="en-GB" dirty="0" smtClean="0"/>
              <a:t>Interesting </a:t>
            </a:r>
            <a:r>
              <a:rPr lang="en-GB" dirty="0" smtClean="0"/>
              <a:t>but raises </a:t>
            </a:r>
            <a:r>
              <a:rPr lang="en-GB" dirty="0" smtClean="0"/>
              <a:t>additional issues (policy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5513</TotalTime>
  <Words>582</Words>
  <Application>Microsoft Office PowerPoint</Application>
  <PresentationFormat>On-screen Show (4:3)</PresentationFormat>
  <Paragraphs>104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LMAP BoF 1. ISP use case 2. Framework</vt:lpstr>
      <vt:lpstr>ISP use case</vt:lpstr>
      <vt:lpstr>LMAP characteristics from ISP use case</vt:lpstr>
      <vt:lpstr>LMAP framework</vt:lpstr>
      <vt:lpstr>Overall measurement framework</vt:lpstr>
      <vt:lpstr>Overall measurement framework</vt:lpstr>
      <vt:lpstr>Technical gaps (work for LMAP)</vt:lpstr>
      <vt:lpstr>Solution Constraints</vt:lpstr>
      <vt:lpstr>Constraint #1:  Measurement system under control of one organisation</vt:lpstr>
      <vt:lpstr>Constraint #2: Measurement Agent has a single Controller at any one moment</vt:lpstr>
      <vt:lpstr>Constraint #3: Measurement Agent acts autonomously</vt:lpstr>
    </vt:vector>
  </TitlesOfParts>
  <Company>BT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&amp; Constraints</dc:title>
  <dc:creator>phil</dc:creator>
  <cp:lastModifiedBy>Philip Eardley</cp:lastModifiedBy>
  <cp:revision>325</cp:revision>
  <dcterms:created xsi:type="dcterms:W3CDTF">2013-03-04T11:21:17Z</dcterms:created>
  <dcterms:modified xsi:type="dcterms:W3CDTF">2013-03-13T15:52:14Z</dcterms:modified>
</cp:coreProperties>
</file>