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8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D6A68C-19CC-3142-9374-CF50E2546DDA}" type="datetimeFigureOut">
              <a:rPr lang="es-ES_tradnl" smtClean="0"/>
              <a:pPr/>
              <a:t>11/3/13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AD76FA-CB2D-DB42-B72E-C6F5DAD61AD6}" type="slidenum">
              <a:rPr lang="es-ES_tradnl" smtClean="0"/>
              <a:pPr/>
              <a:t>‹Nr.›</a:t>
            </a:fld>
            <a:endParaRPr lang="es-ES_trad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IPPM &amp; LMAP: the glue</a:t>
            </a:r>
            <a:endParaRPr lang="en-GB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LMAP defines protocols </a:t>
            </a:r>
          </a:p>
          <a:p>
            <a:pPr lvl="1"/>
            <a:r>
              <a:rPr lang="en-GB" dirty="0" smtClean="0"/>
              <a:t>between MA and controller to request tests </a:t>
            </a:r>
          </a:p>
          <a:p>
            <a:pPr lvl="1"/>
            <a:r>
              <a:rPr lang="en-GB" dirty="0" smtClean="0"/>
              <a:t>between MA and collector to report test results</a:t>
            </a:r>
          </a:p>
          <a:p>
            <a:r>
              <a:rPr lang="en-GB" dirty="0" smtClean="0"/>
              <a:t>IPPM defines metrics for tests</a:t>
            </a:r>
          </a:p>
          <a:p>
            <a:r>
              <a:rPr lang="en-GB" dirty="0" smtClean="0"/>
              <a:t>The glue: a registry for metrics/tests so that the LMAP protocols can refer to a specific IPPM metric/test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Protocol independent registry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Protocol Independent registry: Allows multiple protocols to be defined between Controller, Measurement Agents and Collector</a:t>
            </a:r>
          </a:p>
          <a:p>
            <a:pPr lvl="1"/>
            <a:r>
              <a:rPr lang="en-GB" dirty="0" smtClean="0"/>
              <a:t>Within the same platform: e.g. IPFIX between the MA and the Collector and YANG/NETCONF between the Controller and MA</a:t>
            </a:r>
          </a:p>
          <a:p>
            <a:pPr lvl="1"/>
            <a:r>
              <a:rPr lang="en-GB" dirty="0" smtClean="0"/>
              <a:t>Across different platforms: maybe some will use IETF protocols, others will use BBF </a:t>
            </a:r>
            <a:r>
              <a:rPr lang="en-GB" dirty="0" smtClean="0"/>
              <a:t>TRxx</a:t>
            </a:r>
            <a:r>
              <a:rPr lang="en-GB" dirty="0" smtClean="0"/>
              <a:t> protocols or else to request and report IPPM tests</a:t>
            </a:r>
          </a:p>
          <a:p>
            <a:pPr lvl="1"/>
            <a:r>
              <a:rPr lang="en-GB" dirty="0" smtClean="0"/>
              <a:t> This may requires additional protocol specific fields in the registry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in the registry?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New registry: tightly defined metric with few open parameters (don’t affect the nature of the test)</a:t>
            </a:r>
          </a:p>
          <a:p>
            <a:pPr lvl="1"/>
            <a:r>
              <a:rPr lang="en-GB" dirty="0" smtClean="0"/>
              <a:t>e.g. source and </a:t>
            </a:r>
            <a:r>
              <a:rPr lang="en-GB" dirty="0" smtClean="0"/>
              <a:t>dest</a:t>
            </a:r>
            <a:r>
              <a:rPr lang="en-GB" dirty="0" smtClean="0"/>
              <a:t> address and the like</a:t>
            </a:r>
          </a:p>
          <a:p>
            <a:r>
              <a:rPr lang="en-GB" dirty="0" smtClean="0"/>
              <a:t>Less is more: reduced number of metrics proven useful </a:t>
            </a:r>
          </a:p>
          <a:p>
            <a:pPr lvl="1"/>
            <a:r>
              <a:rPr lang="en-GB" dirty="0" smtClean="0"/>
              <a:t>Well defined metrics that have been proven useful in operations </a:t>
            </a:r>
          </a:p>
          <a:p>
            <a:r>
              <a:rPr lang="en-GB" dirty="0" smtClean="0"/>
              <a:t>Side benefits:</a:t>
            </a:r>
          </a:p>
          <a:p>
            <a:pPr lvl="1"/>
            <a:r>
              <a:rPr lang="en-GB" dirty="0" smtClean="0"/>
              <a:t>Inventory of useful and used metrics</a:t>
            </a:r>
          </a:p>
          <a:p>
            <a:pPr lvl="1"/>
            <a:r>
              <a:rPr lang="en-GB" dirty="0" smtClean="0"/>
              <a:t>Comparable test results even if performed by different implementations and in different networks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5277" y="86479"/>
            <a:ext cx="5596928" cy="1143000"/>
          </a:xfrm>
        </p:spPr>
        <p:txBody>
          <a:bodyPr/>
          <a:lstStyle/>
          <a:p>
            <a:r>
              <a:rPr lang="es-ES_tradnl" dirty="0" err="1" smtClean="0"/>
              <a:t>Reference</a:t>
            </a:r>
            <a:r>
              <a:rPr lang="es-ES_tradnl" dirty="0" smtClean="0"/>
              <a:t> </a:t>
            </a:r>
            <a:r>
              <a:rPr lang="es-ES_tradnl" dirty="0" err="1" smtClean="0"/>
              <a:t>Path</a:t>
            </a:r>
            <a:endParaRPr lang="es-ES_tradnl" dirty="0"/>
          </a:p>
        </p:txBody>
      </p:sp>
      <p:sp>
        <p:nvSpPr>
          <p:cNvPr id="5" name="Rectángulo redondeado 4"/>
          <p:cNvSpPr/>
          <p:nvPr/>
        </p:nvSpPr>
        <p:spPr>
          <a:xfrm>
            <a:off x="736849" y="274639"/>
            <a:ext cx="1552086" cy="336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Subsc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Devic</a:t>
            </a:r>
            <a:endParaRPr lang="es-ES_tradnl" dirty="0">
              <a:solidFill>
                <a:schemeClr val="tx1"/>
              </a:solidFill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736849" y="915879"/>
            <a:ext cx="155208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Private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smtClean="0">
                <a:solidFill>
                  <a:schemeClr val="tx1"/>
                </a:solidFill>
              </a:rPr>
              <a:t>Net 1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748147" y="1444599"/>
            <a:ext cx="155208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Private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smtClean="0">
                <a:solidFill>
                  <a:schemeClr val="tx1"/>
                </a:solidFill>
              </a:rPr>
              <a:t>Net 2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634020" y="1973319"/>
            <a:ext cx="1796015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Access </a:t>
            </a:r>
            <a:r>
              <a:rPr lang="es-ES_tradnl" dirty="0" err="1" smtClean="0">
                <a:solidFill>
                  <a:schemeClr val="tx1"/>
                </a:solidFill>
              </a:rPr>
              <a:t>Demarc</a:t>
            </a:r>
            <a:endParaRPr lang="es-ES_tradnl" dirty="0" smtClean="0">
              <a:solidFill>
                <a:schemeClr val="tx1"/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645318" y="2470679"/>
            <a:ext cx="1796015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Intra</a:t>
            </a:r>
            <a:r>
              <a:rPr lang="es-ES_tradnl" dirty="0" smtClean="0">
                <a:solidFill>
                  <a:schemeClr val="tx1"/>
                </a:solidFill>
              </a:rPr>
              <a:t> IP Access</a:t>
            </a:r>
          </a:p>
        </p:txBody>
      </p:sp>
      <p:sp>
        <p:nvSpPr>
          <p:cNvPr id="13" name="Rectángulo redondeado 12"/>
          <p:cNvSpPr/>
          <p:nvPr/>
        </p:nvSpPr>
        <p:spPr>
          <a:xfrm>
            <a:off x="775123" y="2945479"/>
            <a:ext cx="155208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GRA GW</a:t>
            </a:r>
          </a:p>
        </p:txBody>
      </p:sp>
      <p:sp>
        <p:nvSpPr>
          <p:cNvPr id="14" name="Rectángulo redondeado 13"/>
          <p:cNvSpPr/>
          <p:nvPr/>
        </p:nvSpPr>
        <p:spPr>
          <a:xfrm>
            <a:off x="770743" y="4414999"/>
            <a:ext cx="155208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GRA GW</a:t>
            </a:r>
          </a:p>
        </p:txBody>
      </p:sp>
      <p:sp>
        <p:nvSpPr>
          <p:cNvPr id="15" name="Rectángulo redondeado 14"/>
          <p:cNvSpPr/>
          <p:nvPr/>
        </p:nvSpPr>
        <p:spPr>
          <a:xfrm>
            <a:off x="656616" y="3422759"/>
            <a:ext cx="1796015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Transit</a:t>
            </a:r>
            <a:r>
              <a:rPr lang="es-ES_tradnl" dirty="0" smtClean="0">
                <a:solidFill>
                  <a:schemeClr val="tx1"/>
                </a:solidFill>
              </a:rPr>
              <a:t> GRA GW</a:t>
            </a:r>
          </a:p>
        </p:txBody>
      </p:sp>
      <p:sp>
        <p:nvSpPr>
          <p:cNvPr id="16" name="Rectángulo redondeado 15"/>
          <p:cNvSpPr/>
          <p:nvPr/>
        </p:nvSpPr>
        <p:spPr>
          <a:xfrm>
            <a:off x="652236" y="3888759"/>
            <a:ext cx="1796015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Transit</a:t>
            </a:r>
            <a:r>
              <a:rPr lang="es-ES_tradnl" dirty="0" smtClean="0">
                <a:solidFill>
                  <a:schemeClr val="tx1"/>
                </a:solidFill>
              </a:rPr>
              <a:t> GRA GW</a:t>
            </a:r>
          </a:p>
        </p:txBody>
      </p:sp>
      <p:sp>
        <p:nvSpPr>
          <p:cNvPr id="17" name="Rectángulo redondeado 16"/>
          <p:cNvSpPr/>
          <p:nvPr/>
        </p:nvSpPr>
        <p:spPr>
          <a:xfrm>
            <a:off x="660996" y="4979479"/>
            <a:ext cx="1796015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Access </a:t>
            </a:r>
            <a:r>
              <a:rPr lang="es-ES_tradnl" dirty="0" err="1" smtClean="0">
                <a:solidFill>
                  <a:schemeClr val="tx1"/>
                </a:solidFill>
              </a:rPr>
              <a:t>Demarc</a:t>
            </a:r>
            <a:endParaRPr lang="es-ES_tradnl" dirty="0" smtClean="0">
              <a:solidFill>
                <a:schemeClr val="tx1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775123" y="5485639"/>
            <a:ext cx="155208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Private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smtClean="0">
                <a:solidFill>
                  <a:schemeClr val="tx1"/>
                </a:solidFill>
              </a:rPr>
              <a:t>Net </a:t>
            </a:r>
            <a:r>
              <a:rPr lang="es-ES_tradnl" dirty="0" err="1" smtClean="0">
                <a:solidFill>
                  <a:schemeClr val="tx1"/>
                </a:solidFill>
              </a:rPr>
              <a:t>n</a:t>
            </a:r>
            <a:endParaRPr lang="es-ES_tradnl" dirty="0" smtClean="0">
              <a:solidFill>
                <a:schemeClr val="tx1"/>
              </a:solidFill>
            </a:endParaRPr>
          </a:p>
        </p:txBody>
      </p:sp>
      <p:sp>
        <p:nvSpPr>
          <p:cNvPr id="19" name="Rectángulo redondeado 18"/>
          <p:cNvSpPr/>
          <p:nvPr/>
        </p:nvSpPr>
        <p:spPr>
          <a:xfrm>
            <a:off x="708031" y="5982999"/>
            <a:ext cx="170194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Private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smtClean="0">
                <a:solidFill>
                  <a:schemeClr val="tx1"/>
                </a:solidFill>
              </a:rPr>
              <a:t>Net </a:t>
            </a:r>
            <a:r>
              <a:rPr lang="es-ES_tradnl" dirty="0" err="1" smtClean="0">
                <a:solidFill>
                  <a:schemeClr val="tx1"/>
                </a:solidFill>
              </a:rPr>
              <a:t>n</a:t>
            </a:r>
            <a:r>
              <a:rPr lang="es-ES_tradnl" dirty="0" smtClean="0">
                <a:solidFill>
                  <a:schemeClr val="tx1"/>
                </a:solidFill>
              </a:rPr>
              <a:t>+1</a:t>
            </a:r>
          </a:p>
        </p:txBody>
      </p:sp>
      <p:sp>
        <p:nvSpPr>
          <p:cNvPr id="20" name="Rectángulo redondeado 19"/>
          <p:cNvSpPr/>
          <p:nvPr/>
        </p:nvSpPr>
        <p:spPr>
          <a:xfrm>
            <a:off x="566946" y="6448999"/>
            <a:ext cx="1984133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Destination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host</a:t>
            </a:r>
            <a:endParaRPr lang="es-ES_tradnl" dirty="0" smtClean="0">
              <a:solidFill>
                <a:schemeClr val="tx1"/>
              </a:solidFill>
            </a:endParaRPr>
          </a:p>
        </p:txBody>
      </p:sp>
      <p:cxnSp>
        <p:nvCxnSpPr>
          <p:cNvPr id="22" name="Conector recto 21"/>
          <p:cNvCxnSpPr>
            <a:stCxn id="5" idx="2"/>
            <a:endCxn id="7" idx="0"/>
          </p:cNvCxnSpPr>
          <p:nvPr/>
        </p:nvCxnSpPr>
        <p:spPr>
          <a:xfrm rot="5400000">
            <a:off x="1360711" y="763698"/>
            <a:ext cx="30436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>
            <a:stCxn id="7" idx="2"/>
            <a:endCxn id="10" idx="0"/>
          </p:cNvCxnSpPr>
          <p:nvPr/>
        </p:nvCxnSpPr>
        <p:spPr>
          <a:xfrm rot="16200000" flipH="1">
            <a:off x="1410981" y="1331389"/>
            <a:ext cx="215121" cy="112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>
            <a:stCxn id="10" idx="2"/>
            <a:endCxn id="11" idx="0"/>
          </p:cNvCxnSpPr>
          <p:nvPr/>
        </p:nvCxnSpPr>
        <p:spPr>
          <a:xfrm rot="16200000" flipH="1">
            <a:off x="1420549" y="1861839"/>
            <a:ext cx="215121" cy="7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>
            <a:stCxn id="11" idx="2"/>
            <a:endCxn id="12" idx="0"/>
          </p:cNvCxnSpPr>
          <p:nvPr/>
        </p:nvCxnSpPr>
        <p:spPr>
          <a:xfrm rot="16200000" flipH="1">
            <a:off x="1445797" y="2373149"/>
            <a:ext cx="183761" cy="112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>
            <a:stCxn id="12" idx="2"/>
            <a:endCxn id="13" idx="0"/>
          </p:cNvCxnSpPr>
          <p:nvPr/>
        </p:nvCxnSpPr>
        <p:spPr>
          <a:xfrm rot="16200000" flipH="1">
            <a:off x="1466646" y="2860958"/>
            <a:ext cx="161201" cy="78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>
            <a:stCxn id="13" idx="2"/>
            <a:endCxn id="15" idx="0"/>
          </p:cNvCxnSpPr>
          <p:nvPr/>
        </p:nvCxnSpPr>
        <p:spPr>
          <a:xfrm rot="16200000" flipH="1">
            <a:off x="1471055" y="3339189"/>
            <a:ext cx="163681" cy="34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>
            <a:stCxn id="15" idx="2"/>
            <a:endCxn id="16" idx="0"/>
          </p:cNvCxnSpPr>
          <p:nvPr/>
        </p:nvCxnSpPr>
        <p:spPr>
          <a:xfrm rot="5400000">
            <a:off x="1476234" y="3810368"/>
            <a:ext cx="152401" cy="43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>
            <a:stCxn id="16" idx="2"/>
          </p:cNvCxnSpPr>
          <p:nvPr/>
        </p:nvCxnSpPr>
        <p:spPr>
          <a:xfrm rot="16200000" flipH="1">
            <a:off x="1444385" y="4308216"/>
            <a:ext cx="212641" cy="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>
            <a:stCxn id="14" idx="2"/>
            <a:endCxn id="17" idx="0"/>
          </p:cNvCxnSpPr>
          <p:nvPr/>
        </p:nvCxnSpPr>
        <p:spPr>
          <a:xfrm rot="16200000" flipH="1">
            <a:off x="1427455" y="4847929"/>
            <a:ext cx="250881" cy="122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>
            <a:stCxn id="17" idx="2"/>
            <a:endCxn id="18" idx="0"/>
          </p:cNvCxnSpPr>
          <p:nvPr/>
        </p:nvCxnSpPr>
        <p:spPr>
          <a:xfrm rot="5400000">
            <a:off x="1458805" y="5385439"/>
            <a:ext cx="192561" cy="7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>
            <a:stCxn id="18" idx="2"/>
            <a:endCxn id="19" idx="0"/>
          </p:cNvCxnSpPr>
          <p:nvPr/>
        </p:nvCxnSpPr>
        <p:spPr>
          <a:xfrm rot="16200000" flipH="1">
            <a:off x="1463205" y="5887199"/>
            <a:ext cx="183761" cy="7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>
            <a:stCxn id="19" idx="2"/>
          </p:cNvCxnSpPr>
          <p:nvPr/>
        </p:nvCxnSpPr>
        <p:spPr>
          <a:xfrm rot="16200000" flipH="1">
            <a:off x="1482804" y="6372797"/>
            <a:ext cx="152401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Llamada rectangular 46"/>
          <p:cNvSpPr/>
          <p:nvPr/>
        </p:nvSpPr>
        <p:spPr>
          <a:xfrm>
            <a:off x="4181555" y="2412357"/>
            <a:ext cx="4033543" cy="743840"/>
          </a:xfrm>
          <a:prstGeom prst="wedgeRectCallout">
            <a:avLst>
              <a:gd name="adj1" fmla="val -92085"/>
              <a:gd name="adj2" fmla="val -90311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usually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defined</a:t>
            </a:r>
            <a:r>
              <a:rPr lang="es-ES_tradnl" dirty="0" smtClean="0">
                <a:solidFill>
                  <a:schemeClr val="tx1"/>
                </a:solidFill>
              </a:rPr>
              <a:t> as </a:t>
            </a:r>
            <a:r>
              <a:rPr lang="es-ES_tradnl" dirty="0" err="1" smtClean="0">
                <a:solidFill>
                  <a:schemeClr val="tx1"/>
                </a:solidFill>
              </a:rPr>
              <a:t>the</a:t>
            </a:r>
            <a:r>
              <a:rPr lang="es-ES_tradnl" dirty="0" smtClean="0">
                <a:solidFill>
                  <a:schemeClr val="tx1"/>
                </a:solidFill>
              </a:rPr>
              <a:t> Ethernet </a:t>
            </a:r>
            <a:r>
              <a:rPr lang="es-ES_tradnl" dirty="0" err="1" smtClean="0">
                <a:solidFill>
                  <a:schemeClr val="tx1"/>
                </a:solidFill>
              </a:rPr>
              <a:t>interface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on</a:t>
            </a:r>
            <a:r>
              <a:rPr lang="es-ES_tradnl" dirty="0" smtClean="0">
                <a:solidFill>
                  <a:schemeClr val="tx1"/>
                </a:solidFill>
              </a:rPr>
              <a:t> a </a:t>
            </a:r>
            <a:r>
              <a:rPr lang="es-ES_tradnl" dirty="0" err="1" smtClean="0">
                <a:solidFill>
                  <a:schemeClr val="tx1"/>
                </a:solidFill>
              </a:rPr>
              <a:t>residential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gateway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or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modem</a:t>
            </a:r>
            <a:endParaRPr lang="es-ES_tradnl" dirty="0">
              <a:solidFill>
                <a:schemeClr val="tx1"/>
              </a:solidFill>
            </a:endParaRPr>
          </a:p>
        </p:txBody>
      </p:sp>
      <p:sp>
        <p:nvSpPr>
          <p:cNvPr id="49" name="Llamada rectangular 48"/>
          <p:cNvSpPr/>
          <p:nvPr/>
        </p:nvSpPr>
        <p:spPr>
          <a:xfrm>
            <a:off x="4181555" y="4202358"/>
            <a:ext cx="4033543" cy="1209841"/>
          </a:xfrm>
          <a:prstGeom prst="wedgeRectCallout">
            <a:avLst>
              <a:gd name="adj1" fmla="val -92474"/>
              <a:gd name="adj2" fmla="val -179706"/>
            </a:avLst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This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is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the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first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point</a:t>
            </a:r>
            <a:r>
              <a:rPr lang="es-ES_tradnl" dirty="0" smtClean="0">
                <a:solidFill>
                  <a:schemeClr val="tx1"/>
                </a:solidFill>
              </a:rPr>
              <a:t> in </a:t>
            </a:r>
            <a:r>
              <a:rPr lang="es-ES_tradnl" dirty="0" err="1" smtClean="0">
                <a:solidFill>
                  <a:schemeClr val="tx1"/>
                </a:solidFill>
              </a:rPr>
              <a:t>the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access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architecture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beyond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the</a:t>
            </a:r>
            <a:r>
              <a:rPr lang="es-ES_tradnl" dirty="0" smtClean="0">
                <a:solidFill>
                  <a:schemeClr val="tx1"/>
                </a:solidFill>
              </a:rPr>
              <a:t> Access </a:t>
            </a:r>
            <a:r>
              <a:rPr lang="es-ES_tradnl" dirty="0" err="1" smtClean="0">
                <a:solidFill>
                  <a:schemeClr val="tx1"/>
                </a:solidFill>
              </a:rPr>
              <a:t>Service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Demarc</a:t>
            </a:r>
            <a:r>
              <a:rPr lang="es-ES_tradnl" dirty="0" smtClean="0">
                <a:solidFill>
                  <a:schemeClr val="tx1"/>
                </a:solidFill>
              </a:rPr>
              <a:t>. </a:t>
            </a:r>
            <a:r>
              <a:rPr lang="es-ES_tradnl" dirty="0" err="1" smtClean="0">
                <a:solidFill>
                  <a:schemeClr val="tx1"/>
                </a:solidFill>
              </a:rPr>
              <a:t>where</a:t>
            </a:r>
            <a:r>
              <a:rPr lang="es-ES_tradnl" dirty="0" smtClean="0">
                <a:solidFill>
                  <a:schemeClr val="tx1"/>
                </a:solidFill>
              </a:rPr>
              <a:t> a </a:t>
            </a:r>
            <a:r>
              <a:rPr lang="es-ES_tradnl" dirty="0" err="1" smtClean="0">
                <a:solidFill>
                  <a:schemeClr val="tx1"/>
                </a:solidFill>
              </a:rPr>
              <a:t>globally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routable</a:t>
            </a:r>
            <a:r>
              <a:rPr lang="es-ES_tradnl" dirty="0" smtClean="0">
                <a:solidFill>
                  <a:schemeClr val="tx1"/>
                </a:solidFill>
              </a:rPr>
              <a:t> IP </a:t>
            </a:r>
            <a:r>
              <a:rPr lang="es-ES_tradnl" dirty="0" err="1" smtClean="0">
                <a:solidFill>
                  <a:schemeClr val="tx1"/>
                </a:solidFill>
              </a:rPr>
              <a:t>address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is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exposed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and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used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for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routing</a:t>
            </a:r>
            <a:r>
              <a:rPr lang="es-ES_tradnl" dirty="0" smtClean="0">
                <a:solidFill>
                  <a:schemeClr val="tx1"/>
                </a:solidFill>
              </a:rPr>
              <a:t>. </a:t>
            </a:r>
            <a:endParaRPr lang="es-ES_tradnl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45277" y="86479"/>
            <a:ext cx="5596928" cy="1143000"/>
          </a:xfrm>
        </p:spPr>
        <p:txBody>
          <a:bodyPr/>
          <a:lstStyle/>
          <a:p>
            <a:r>
              <a:rPr lang="es-ES_tradnl" dirty="0" err="1" smtClean="0"/>
              <a:t>Reference</a:t>
            </a:r>
            <a:r>
              <a:rPr lang="es-ES_tradnl" dirty="0" smtClean="0"/>
              <a:t> </a:t>
            </a:r>
            <a:r>
              <a:rPr lang="es-ES_tradnl" dirty="0" err="1" smtClean="0"/>
              <a:t>Path</a:t>
            </a:r>
            <a:endParaRPr lang="es-ES_tradnl" dirty="0"/>
          </a:p>
        </p:txBody>
      </p:sp>
      <p:sp>
        <p:nvSpPr>
          <p:cNvPr id="5" name="Rectángulo redondeado 4"/>
          <p:cNvSpPr/>
          <p:nvPr/>
        </p:nvSpPr>
        <p:spPr>
          <a:xfrm>
            <a:off x="736849" y="274639"/>
            <a:ext cx="1552086" cy="33687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Subsc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Devic</a:t>
            </a:r>
            <a:endParaRPr lang="es-ES_tradnl" dirty="0">
              <a:solidFill>
                <a:schemeClr val="tx1"/>
              </a:solidFill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736849" y="915879"/>
            <a:ext cx="155208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Private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smtClean="0">
                <a:solidFill>
                  <a:schemeClr val="tx1"/>
                </a:solidFill>
              </a:rPr>
              <a:t>Net 1</a:t>
            </a:r>
          </a:p>
        </p:txBody>
      </p:sp>
      <p:sp>
        <p:nvSpPr>
          <p:cNvPr id="10" name="Rectángulo redondeado 9"/>
          <p:cNvSpPr/>
          <p:nvPr/>
        </p:nvSpPr>
        <p:spPr>
          <a:xfrm>
            <a:off x="748147" y="1444599"/>
            <a:ext cx="155208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Private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smtClean="0">
                <a:solidFill>
                  <a:schemeClr val="tx1"/>
                </a:solidFill>
              </a:rPr>
              <a:t>Net 2</a:t>
            </a:r>
          </a:p>
        </p:txBody>
      </p:sp>
      <p:sp>
        <p:nvSpPr>
          <p:cNvPr id="11" name="Rectángulo redondeado 10"/>
          <p:cNvSpPr/>
          <p:nvPr/>
        </p:nvSpPr>
        <p:spPr>
          <a:xfrm>
            <a:off x="634020" y="1973319"/>
            <a:ext cx="1796015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Access </a:t>
            </a:r>
            <a:r>
              <a:rPr lang="es-ES_tradnl" dirty="0" err="1" smtClean="0">
                <a:solidFill>
                  <a:schemeClr val="tx1"/>
                </a:solidFill>
              </a:rPr>
              <a:t>Demarc</a:t>
            </a:r>
            <a:endParaRPr lang="es-ES_tradnl" dirty="0" smtClean="0">
              <a:solidFill>
                <a:schemeClr val="tx1"/>
              </a:solidFill>
            </a:endParaRPr>
          </a:p>
        </p:txBody>
      </p:sp>
      <p:sp>
        <p:nvSpPr>
          <p:cNvPr id="12" name="Rectángulo redondeado 11"/>
          <p:cNvSpPr/>
          <p:nvPr/>
        </p:nvSpPr>
        <p:spPr>
          <a:xfrm>
            <a:off x="645318" y="2470679"/>
            <a:ext cx="1796015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Intra</a:t>
            </a:r>
            <a:r>
              <a:rPr lang="es-ES_tradnl" dirty="0" smtClean="0">
                <a:solidFill>
                  <a:schemeClr val="tx1"/>
                </a:solidFill>
              </a:rPr>
              <a:t> IP Access</a:t>
            </a:r>
          </a:p>
        </p:txBody>
      </p:sp>
      <p:sp>
        <p:nvSpPr>
          <p:cNvPr id="13" name="Rectángulo redondeado 12"/>
          <p:cNvSpPr/>
          <p:nvPr/>
        </p:nvSpPr>
        <p:spPr>
          <a:xfrm>
            <a:off x="775123" y="2945479"/>
            <a:ext cx="155208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GRA GW</a:t>
            </a:r>
          </a:p>
        </p:txBody>
      </p:sp>
      <p:sp>
        <p:nvSpPr>
          <p:cNvPr id="14" name="Rectángulo redondeado 13"/>
          <p:cNvSpPr/>
          <p:nvPr/>
        </p:nvSpPr>
        <p:spPr>
          <a:xfrm>
            <a:off x="770743" y="4414999"/>
            <a:ext cx="155208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GRA GW</a:t>
            </a:r>
          </a:p>
        </p:txBody>
      </p:sp>
      <p:sp>
        <p:nvSpPr>
          <p:cNvPr id="15" name="Rectángulo redondeado 14"/>
          <p:cNvSpPr/>
          <p:nvPr/>
        </p:nvSpPr>
        <p:spPr>
          <a:xfrm>
            <a:off x="656616" y="3422759"/>
            <a:ext cx="1796015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Transit</a:t>
            </a:r>
            <a:r>
              <a:rPr lang="es-ES_tradnl" dirty="0" smtClean="0">
                <a:solidFill>
                  <a:schemeClr val="tx1"/>
                </a:solidFill>
              </a:rPr>
              <a:t> GRA GW</a:t>
            </a:r>
          </a:p>
        </p:txBody>
      </p:sp>
      <p:sp>
        <p:nvSpPr>
          <p:cNvPr id="16" name="Rectángulo redondeado 15"/>
          <p:cNvSpPr/>
          <p:nvPr/>
        </p:nvSpPr>
        <p:spPr>
          <a:xfrm>
            <a:off x="652236" y="3888759"/>
            <a:ext cx="1796015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Transit</a:t>
            </a:r>
            <a:r>
              <a:rPr lang="es-ES_tradnl" dirty="0" smtClean="0">
                <a:solidFill>
                  <a:schemeClr val="tx1"/>
                </a:solidFill>
              </a:rPr>
              <a:t> GRA GW</a:t>
            </a:r>
          </a:p>
        </p:txBody>
      </p:sp>
      <p:sp>
        <p:nvSpPr>
          <p:cNvPr id="17" name="Rectángulo redondeado 16"/>
          <p:cNvSpPr/>
          <p:nvPr/>
        </p:nvSpPr>
        <p:spPr>
          <a:xfrm>
            <a:off x="660996" y="4979479"/>
            <a:ext cx="1796015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>
                <a:solidFill>
                  <a:schemeClr val="tx1"/>
                </a:solidFill>
              </a:rPr>
              <a:t>Access </a:t>
            </a:r>
            <a:r>
              <a:rPr lang="es-ES_tradnl" dirty="0" err="1" smtClean="0">
                <a:solidFill>
                  <a:schemeClr val="tx1"/>
                </a:solidFill>
              </a:rPr>
              <a:t>Demarc</a:t>
            </a:r>
            <a:endParaRPr lang="es-ES_tradnl" dirty="0" smtClean="0">
              <a:solidFill>
                <a:schemeClr val="tx1"/>
              </a:solidFill>
            </a:endParaRPr>
          </a:p>
        </p:txBody>
      </p:sp>
      <p:sp>
        <p:nvSpPr>
          <p:cNvPr id="18" name="Rectángulo redondeado 17"/>
          <p:cNvSpPr/>
          <p:nvPr/>
        </p:nvSpPr>
        <p:spPr>
          <a:xfrm>
            <a:off x="775123" y="5485639"/>
            <a:ext cx="155208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Private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smtClean="0">
                <a:solidFill>
                  <a:schemeClr val="tx1"/>
                </a:solidFill>
              </a:rPr>
              <a:t>Net </a:t>
            </a:r>
            <a:r>
              <a:rPr lang="es-ES_tradnl" dirty="0" err="1" smtClean="0">
                <a:solidFill>
                  <a:schemeClr val="tx1"/>
                </a:solidFill>
              </a:rPr>
              <a:t>n</a:t>
            </a:r>
            <a:endParaRPr lang="es-ES_tradnl" dirty="0" smtClean="0">
              <a:solidFill>
                <a:schemeClr val="tx1"/>
              </a:solidFill>
            </a:endParaRPr>
          </a:p>
        </p:txBody>
      </p:sp>
      <p:sp>
        <p:nvSpPr>
          <p:cNvPr id="19" name="Rectángulo redondeado 18"/>
          <p:cNvSpPr/>
          <p:nvPr/>
        </p:nvSpPr>
        <p:spPr>
          <a:xfrm>
            <a:off x="708031" y="5982999"/>
            <a:ext cx="1701946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Private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smtClean="0">
                <a:solidFill>
                  <a:schemeClr val="tx1"/>
                </a:solidFill>
              </a:rPr>
              <a:t>Net </a:t>
            </a:r>
            <a:r>
              <a:rPr lang="es-ES_tradnl" dirty="0" err="1" smtClean="0">
                <a:solidFill>
                  <a:schemeClr val="tx1"/>
                </a:solidFill>
              </a:rPr>
              <a:t>n</a:t>
            </a:r>
            <a:r>
              <a:rPr lang="es-ES_tradnl" dirty="0" smtClean="0">
                <a:solidFill>
                  <a:schemeClr val="tx1"/>
                </a:solidFill>
              </a:rPr>
              <a:t>+1</a:t>
            </a:r>
          </a:p>
        </p:txBody>
      </p:sp>
      <p:sp>
        <p:nvSpPr>
          <p:cNvPr id="20" name="Rectángulo redondeado 19"/>
          <p:cNvSpPr/>
          <p:nvPr/>
        </p:nvSpPr>
        <p:spPr>
          <a:xfrm>
            <a:off x="566946" y="6448999"/>
            <a:ext cx="1984133" cy="313599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err="1" smtClean="0">
                <a:solidFill>
                  <a:schemeClr val="tx1"/>
                </a:solidFill>
              </a:rPr>
              <a:t>Destination</a:t>
            </a:r>
            <a:r>
              <a:rPr lang="es-ES_tradnl" dirty="0" smtClean="0">
                <a:solidFill>
                  <a:schemeClr val="tx1"/>
                </a:solidFill>
              </a:rPr>
              <a:t> </a:t>
            </a:r>
            <a:r>
              <a:rPr lang="es-ES_tradnl" dirty="0" err="1" smtClean="0">
                <a:solidFill>
                  <a:schemeClr val="tx1"/>
                </a:solidFill>
              </a:rPr>
              <a:t>host</a:t>
            </a:r>
            <a:endParaRPr lang="es-ES_tradnl" dirty="0" smtClean="0">
              <a:solidFill>
                <a:schemeClr val="tx1"/>
              </a:solidFill>
            </a:endParaRPr>
          </a:p>
        </p:txBody>
      </p:sp>
      <p:cxnSp>
        <p:nvCxnSpPr>
          <p:cNvPr id="22" name="Conector recto 21"/>
          <p:cNvCxnSpPr>
            <a:stCxn id="5" idx="2"/>
            <a:endCxn id="7" idx="0"/>
          </p:cNvCxnSpPr>
          <p:nvPr/>
        </p:nvCxnSpPr>
        <p:spPr>
          <a:xfrm rot="5400000">
            <a:off x="1360711" y="763698"/>
            <a:ext cx="30436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/>
          <p:cNvCxnSpPr>
            <a:stCxn id="7" idx="2"/>
            <a:endCxn id="10" idx="0"/>
          </p:cNvCxnSpPr>
          <p:nvPr/>
        </p:nvCxnSpPr>
        <p:spPr>
          <a:xfrm rot="16200000" flipH="1">
            <a:off x="1410981" y="1331389"/>
            <a:ext cx="215121" cy="112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>
            <a:stCxn id="10" idx="2"/>
            <a:endCxn id="11" idx="0"/>
          </p:cNvCxnSpPr>
          <p:nvPr/>
        </p:nvCxnSpPr>
        <p:spPr>
          <a:xfrm rot="16200000" flipH="1">
            <a:off x="1420549" y="1861839"/>
            <a:ext cx="215121" cy="7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>
            <a:stCxn id="11" idx="2"/>
            <a:endCxn id="12" idx="0"/>
          </p:cNvCxnSpPr>
          <p:nvPr/>
        </p:nvCxnSpPr>
        <p:spPr>
          <a:xfrm rot="16200000" flipH="1">
            <a:off x="1445797" y="2373149"/>
            <a:ext cx="183761" cy="112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>
            <a:stCxn id="12" idx="2"/>
            <a:endCxn id="13" idx="0"/>
          </p:cNvCxnSpPr>
          <p:nvPr/>
        </p:nvCxnSpPr>
        <p:spPr>
          <a:xfrm rot="16200000" flipH="1">
            <a:off x="1466646" y="2860958"/>
            <a:ext cx="161201" cy="78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>
            <a:stCxn id="13" idx="2"/>
            <a:endCxn id="15" idx="0"/>
          </p:cNvCxnSpPr>
          <p:nvPr/>
        </p:nvCxnSpPr>
        <p:spPr>
          <a:xfrm rot="16200000" flipH="1">
            <a:off x="1471055" y="3339189"/>
            <a:ext cx="163681" cy="345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>
            <a:stCxn id="15" idx="2"/>
            <a:endCxn id="16" idx="0"/>
          </p:cNvCxnSpPr>
          <p:nvPr/>
        </p:nvCxnSpPr>
        <p:spPr>
          <a:xfrm rot="5400000">
            <a:off x="1476234" y="3810368"/>
            <a:ext cx="152401" cy="438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>
            <a:stCxn id="16" idx="2"/>
          </p:cNvCxnSpPr>
          <p:nvPr/>
        </p:nvCxnSpPr>
        <p:spPr>
          <a:xfrm rot="16200000" flipH="1">
            <a:off x="1444385" y="4308216"/>
            <a:ext cx="212641" cy="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>
            <a:stCxn id="14" idx="2"/>
            <a:endCxn id="17" idx="0"/>
          </p:cNvCxnSpPr>
          <p:nvPr/>
        </p:nvCxnSpPr>
        <p:spPr>
          <a:xfrm rot="16200000" flipH="1">
            <a:off x="1427455" y="4847929"/>
            <a:ext cx="250881" cy="1221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ector recto 41"/>
          <p:cNvCxnSpPr>
            <a:stCxn id="17" idx="2"/>
            <a:endCxn id="18" idx="0"/>
          </p:cNvCxnSpPr>
          <p:nvPr/>
        </p:nvCxnSpPr>
        <p:spPr>
          <a:xfrm rot="5400000">
            <a:off x="1458805" y="5385439"/>
            <a:ext cx="192561" cy="7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>
            <a:stCxn id="18" idx="2"/>
            <a:endCxn id="19" idx="0"/>
          </p:cNvCxnSpPr>
          <p:nvPr/>
        </p:nvCxnSpPr>
        <p:spPr>
          <a:xfrm rot="16200000" flipH="1">
            <a:off x="1463205" y="5887199"/>
            <a:ext cx="183761" cy="7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/>
          <p:cNvCxnSpPr>
            <a:stCxn id="19" idx="2"/>
          </p:cNvCxnSpPr>
          <p:nvPr/>
        </p:nvCxnSpPr>
        <p:spPr>
          <a:xfrm rot="16200000" flipH="1">
            <a:off x="1482804" y="6372797"/>
            <a:ext cx="152401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CuadroTexto 30"/>
          <p:cNvSpPr txBox="1"/>
          <p:nvPr/>
        </p:nvSpPr>
        <p:spPr>
          <a:xfrm>
            <a:off x="2743592" y="274639"/>
            <a:ext cx="841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mp000</a:t>
            </a:r>
            <a:endParaRPr lang="es-ES_tradnl" dirty="0"/>
          </a:p>
        </p:txBody>
      </p:sp>
      <p:sp>
        <p:nvSpPr>
          <p:cNvPr id="32" name="CuadroTexto 31"/>
          <p:cNvSpPr txBox="1"/>
          <p:nvPr/>
        </p:nvSpPr>
        <p:spPr>
          <a:xfrm>
            <a:off x="2824616" y="1917586"/>
            <a:ext cx="841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mp100</a:t>
            </a:r>
          </a:p>
        </p:txBody>
      </p:sp>
      <p:sp>
        <p:nvSpPr>
          <p:cNvPr id="34" name="CuadroTexto 33"/>
          <p:cNvSpPr txBox="1"/>
          <p:nvPr/>
        </p:nvSpPr>
        <p:spPr>
          <a:xfrm>
            <a:off x="2824616" y="2470679"/>
            <a:ext cx="841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mp150</a:t>
            </a:r>
            <a:endParaRPr lang="es-ES_tradnl" dirty="0"/>
          </a:p>
        </p:txBody>
      </p:sp>
      <p:sp>
        <p:nvSpPr>
          <p:cNvPr id="35" name="CuadroTexto 34"/>
          <p:cNvSpPr txBox="1"/>
          <p:nvPr/>
        </p:nvSpPr>
        <p:spPr>
          <a:xfrm>
            <a:off x="2821979" y="2916462"/>
            <a:ext cx="841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mp190</a:t>
            </a:r>
            <a:endParaRPr lang="es-ES_tradnl" dirty="0"/>
          </a:p>
        </p:txBody>
      </p:sp>
      <p:sp>
        <p:nvSpPr>
          <p:cNvPr id="37" name="CuadroTexto 36"/>
          <p:cNvSpPr txBox="1"/>
          <p:nvPr/>
        </p:nvSpPr>
        <p:spPr>
          <a:xfrm>
            <a:off x="2837657" y="3371179"/>
            <a:ext cx="841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mp200</a:t>
            </a:r>
            <a:endParaRPr lang="es-ES_tradnl" dirty="0"/>
          </a:p>
        </p:txBody>
      </p:sp>
      <p:sp>
        <p:nvSpPr>
          <p:cNvPr id="39" name="CuadroTexto 38"/>
          <p:cNvSpPr txBox="1"/>
          <p:nvPr/>
        </p:nvSpPr>
        <p:spPr>
          <a:xfrm>
            <a:off x="2869009" y="4343334"/>
            <a:ext cx="841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m</a:t>
            </a:r>
            <a:r>
              <a:rPr lang="es-ES_tradnl" dirty="0" smtClean="0"/>
              <a:t>p800</a:t>
            </a:r>
            <a:endParaRPr lang="es-ES_tradnl" dirty="0"/>
          </a:p>
        </p:txBody>
      </p:sp>
      <p:sp>
        <p:nvSpPr>
          <p:cNvPr id="41" name="CuadroTexto 40"/>
          <p:cNvSpPr txBox="1"/>
          <p:nvPr/>
        </p:nvSpPr>
        <p:spPr>
          <a:xfrm>
            <a:off x="2821976" y="4939170"/>
            <a:ext cx="841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mp890</a:t>
            </a:r>
            <a:endParaRPr lang="es-ES_tradnl" dirty="0"/>
          </a:p>
        </p:txBody>
      </p:sp>
      <p:sp>
        <p:nvSpPr>
          <p:cNvPr id="43" name="CuadroTexto 42"/>
          <p:cNvSpPr txBox="1"/>
          <p:nvPr/>
        </p:nvSpPr>
        <p:spPr>
          <a:xfrm>
            <a:off x="2916046" y="6428762"/>
            <a:ext cx="8413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dirty="0" smtClean="0"/>
              <a:t>mp900</a:t>
            </a:r>
            <a:endParaRPr lang="es-ES_tradn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1573</TotalTime>
  <Words>329</Words>
  <Application>Microsoft Macintosh PowerPoint</Application>
  <PresentationFormat>Presentación en pantalla (4:3)</PresentationFormat>
  <Paragraphs>57</Paragraphs>
  <Slides>5</Slides>
  <Notes>0</Notes>
  <HiddenSlides>0</HiddenSlides>
  <MMClips>0</MMClips>
  <ScaleCrop>false</ScaleCrop>
  <HeadingPairs>
    <vt:vector size="4" baseType="variant">
      <vt:variant>
        <vt:lpstr>Plantilla de diseño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IPPM &amp; LMAP: the glue</vt:lpstr>
      <vt:lpstr>Protocol independent registry</vt:lpstr>
      <vt:lpstr>What is in the registry?</vt:lpstr>
      <vt:lpstr>Reference Path</vt:lpstr>
      <vt:lpstr>Reference Path</vt:lpstr>
    </vt:vector>
  </TitlesOfParts>
  <Company>uc3m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IPPM &amp; LMAP: the glue</dc:title>
  <dc:creator>marcelo bagnulo braun</dc:creator>
  <cp:lastModifiedBy>marcelo bagnulo braun</cp:lastModifiedBy>
  <cp:revision>3</cp:revision>
  <dcterms:created xsi:type="dcterms:W3CDTF">2013-03-11T15:15:14Z</dcterms:created>
  <dcterms:modified xsi:type="dcterms:W3CDTF">2013-03-12T17:23:05Z</dcterms:modified>
</cp:coreProperties>
</file>