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FEBAB4-59C1-4734-9E42-92B3FD33B635}" type="datetimeFigureOut">
              <a:rPr lang="en-US" smtClean="0"/>
              <a:t>3/7/2013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1765AC-2DD1-478B-93EF-140C4231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981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March 12,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IETF 86 – Orlando, FL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BA19C-2C07-4D04-BD7C-702EC2BE1A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833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March 12,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IETF 86 – Orlando, FL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BA19C-2C07-4D04-BD7C-702EC2BE1A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293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March 12,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IETF 86 – Orlando, FL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BA19C-2C07-4D04-BD7C-702EC2BE1A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3690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 b="1">
                <a:latin typeface="Book Antiqua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Font typeface="Wingdings" pitchFamily="2" charset="2"/>
              <a:buChar char="§"/>
              <a:defRPr sz="2400">
                <a:latin typeface="Book Antiqua" pitchFamily="18" charset="0"/>
              </a:defRPr>
            </a:lvl1pPr>
            <a:lvl2pPr>
              <a:defRPr sz="2000">
                <a:latin typeface="Book Antiqua" pitchFamily="18" charset="0"/>
              </a:defRPr>
            </a:lvl2pPr>
            <a:lvl3pPr>
              <a:defRPr sz="2000">
                <a:latin typeface="Book Antiqua" pitchFamily="18" charset="0"/>
              </a:defRPr>
            </a:lvl3pPr>
            <a:lvl4pPr>
              <a:defRPr sz="2000">
                <a:latin typeface="Book Antiqua" pitchFamily="18" charset="0"/>
              </a:defRPr>
            </a:lvl4pPr>
            <a:lvl5pPr>
              <a:defRPr sz="2000">
                <a:latin typeface="Book Antiqua" pitchFamily="18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>
                <a:solidFill>
                  <a:schemeClr val="tx1"/>
                </a:solidFill>
                <a:latin typeface="Book Antiqua" pitchFamily="18" charset="0"/>
              </a:defRPr>
            </a:lvl1pPr>
          </a:lstStyle>
          <a:p>
            <a:r>
              <a:rPr lang="en-US" dirty="0" smtClean="0"/>
              <a:t>March 12,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Book Antiqua" pitchFamily="18" charset="0"/>
              </a:defRPr>
            </a:lvl1pPr>
          </a:lstStyle>
          <a:p>
            <a:r>
              <a:rPr lang="en-US" dirty="0" smtClean="0"/>
              <a:t>IETF 86 – Orlando, FL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Book Antiqua" pitchFamily="18" charset="0"/>
              </a:defRPr>
            </a:lvl1pPr>
          </a:lstStyle>
          <a:p>
            <a:fld id="{C63BA19C-2C07-4D04-BD7C-702EC2BE1A7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800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March 12,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IETF 86 – Orlando, FL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BA19C-2C07-4D04-BD7C-702EC2BE1A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827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March 12, 2013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IETF 86 – Orlando, FL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BA19C-2C07-4D04-BD7C-702EC2BE1A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7655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March 12, 2013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IETF 86 – Orlando, FL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BA19C-2C07-4D04-BD7C-702EC2BE1A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435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March 12, 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IETF 86 – Orlando, FL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BA19C-2C07-4D04-BD7C-702EC2BE1A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700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March 12, 2013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IETF 86 – Orlando, FL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BA19C-2C07-4D04-BD7C-702EC2BE1A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270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March 12, 2013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IETF 86 – Orlando, FL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BA19C-2C07-4D04-BD7C-702EC2BE1A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0953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March 12, 2013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IETF 86 – Orlando, FL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BA19C-2C07-4D04-BD7C-702EC2BE1A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060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March 12,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IETF 86 – Orlando, FL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3BA19C-2C07-4D04-BD7C-702EC2BE1A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543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Book Antiqua" pitchFamily="18" charset="0"/>
              </a:rPr>
              <a:t>d</a:t>
            </a:r>
            <a:r>
              <a:rPr lang="en-US" b="1" dirty="0" smtClean="0">
                <a:latin typeface="Book Antiqua" pitchFamily="18" charset="0"/>
              </a:rPr>
              <a:t>raft-tarapore-mbone-multicast-cdni-02</a:t>
            </a:r>
            <a:endParaRPr lang="en-US" b="1" dirty="0">
              <a:latin typeface="Book Antiqua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Book Antiqua" pitchFamily="18" charset="0"/>
              </a:rPr>
              <a:t>Percy S. Tarapore, AT&amp;T</a:t>
            </a:r>
          </a:p>
          <a:p>
            <a:r>
              <a:rPr lang="en-US" dirty="0" smtClean="0">
                <a:solidFill>
                  <a:schemeClr val="tx1"/>
                </a:solidFill>
                <a:latin typeface="Book Antiqua" pitchFamily="18" charset="0"/>
              </a:rPr>
              <a:t>Robert Sayko, AT&amp;T</a:t>
            </a:r>
          </a:p>
          <a:p>
            <a:r>
              <a:rPr lang="en-US" dirty="0" smtClean="0">
                <a:solidFill>
                  <a:schemeClr val="tx1"/>
                </a:solidFill>
                <a:latin typeface="Book Antiqua" pitchFamily="18" charset="0"/>
              </a:rPr>
              <a:t>Ram Krishnan, Brocade</a:t>
            </a:r>
            <a:endParaRPr lang="en-US" dirty="0">
              <a:solidFill>
                <a:schemeClr val="tx1"/>
              </a:solidFill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858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Scope of Document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 </a:t>
            </a:r>
            <a:r>
              <a:rPr lang="en-US" b="1" i="1" u="sng" dirty="0" smtClean="0"/>
              <a:t>Best Current Practice</a:t>
            </a:r>
            <a:r>
              <a:rPr lang="en-US" dirty="0" smtClean="0"/>
              <a:t> (BCP) for Multicast Delivery of Applications Across Peering Point Between Two Administrative Domains (AD):</a:t>
            </a:r>
          </a:p>
          <a:p>
            <a:pPr lvl="1"/>
            <a:r>
              <a:rPr lang="en-US" dirty="0" smtClean="0"/>
              <a:t>Describe Process &amp; Establish Guidelines for Enabling Process</a:t>
            </a:r>
          </a:p>
          <a:p>
            <a:pPr lvl="1"/>
            <a:r>
              <a:rPr lang="en-US" dirty="0" smtClean="0"/>
              <a:t>Catalog Required Information Exchange Between AD’s to Support Multicast Delivery</a:t>
            </a:r>
          </a:p>
          <a:p>
            <a:pPr lvl="1"/>
            <a:r>
              <a:rPr lang="en-US" dirty="0" smtClean="0"/>
              <a:t>Limit Discussion to “Popular Protocols” (PIM-SSM, IGMPv3, MLD)</a:t>
            </a:r>
          </a:p>
          <a:p>
            <a:r>
              <a:rPr lang="en-US" dirty="0" smtClean="0"/>
              <a:t>Identify “Gaps” (if any) that may Hinder Such a Process</a:t>
            </a:r>
          </a:p>
          <a:p>
            <a:r>
              <a:rPr lang="en-US" dirty="0" smtClean="0"/>
              <a:t>Gap Rectification (e.g., New Protocol Extensions) is Beyond the Scope of this BCP Document</a:t>
            </a:r>
          </a:p>
          <a:p>
            <a:endParaRPr lang="en-US" b="1" i="1" u="sng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March 12,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BA19C-2C07-4D04-BD7C-702EC2BE1A71}" type="slidenum">
              <a:rPr lang="en-US" smtClean="0"/>
              <a:t>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IETF 86 – Orlando, FL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196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Revision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Vancouver 2012 - Revision 0 Proposed as a BCP Describing Process for Delivering Content by Multicast Across Content Distribution Network Interconnections (CDNi):</a:t>
            </a:r>
          </a:p>
          <a:p>
            <a:pPr lvl="1"/>
            <a:r>
              <a:rPr lang="en-US" dirty="0" smtClean="0"/>
              <a:t>Feedback Received: </a:t>
            </a:r>
          </a:p>
          <a:p>
            <a:pPr lvl="2"/>
            <a:r>
              <a:rPr lang="en-US" dirty="0" smtClean="0"/>
              <a:t>Specific case for CDNi only &amp; Would Require Descriptions of CDN Interconnection Architectures</a:t>
            </a:r>
          </a:p>
          <a:p>
            <a:pPr lvl="2"/>
            <a:r>
              <a:rPr lang="en-US" dirty="0" smtClean="0"/>
              <a:t>Possible Conflict with CDNi WG</a:t>
            </a:r>
          </a:p>
          <a:p>
            <a:r>
              <a:rPr lang="en-US" dirty="0" smtClean="0"/>
              <a:t>Atlanta 2012 – Revision 1 Preempted due to Hurricane Sandy</a:t>
            </a:r>
          </a:p>
          <a:p>
            <a:r>
              <a:rPr lang="en-US" dirty="0" smtClean="0"/>
              <a:t>Orlando 2013 – Revision 2 Proposed as General Case for Multicast Delivery of Any Application Across two AD’s:</a:t>
            </a:r>
          </a:p>
          <a:p>
            <a:pPr lvl="1"/>
            <a:r>
              <a:rPr lang="en-US" dirty="0" smtClean="0"/>
              <a:t>CDNi Case is One Example of this General Scenario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March 12,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BA19C-2C07-4D04-BD7C-702EC2BE1A71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IETF 86 – Orlando, FL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793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Process (Section 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Independent AD’s Connected via Peering Point</a:t>
            </a:r>
          </a:p>
          <a:p>
            <a:r>
              <a:rPr lang="en-US" dirty="0" smtClean="0"/>
              <a:t>Peering Point is:</a:t>
            </a:r>
          </a:p>
          <a:p>
            <a:pPr lvl="1"/>
            <a:r>
              <a:rPr lang="en-US" dirty="0" smtClean="0"/>
              <a:t>Multicast Enabled, or</a:t>
            </a:r>
          </a:p>
          <a:p>
            <a:pPr lvl="1"/>
            <a:r>
              <a:rPr lang="en-US" dirty="0" smtClean="0"/>
              <a:t>Provisioned via a Tunnel which is Either:</a:t>
            </a:r>
          </a:p>
          <a:p>
            <a:pPr lvl="2"/>
            <a:r>
              <a:rPr lang="en-US" dirty="0" smtClean="0"/>
              <a:t>GRE Tunnel, or</a:t>
            </a:r>
          </a:p>
          <a:p>
            <a:pPr lvl="2"/>
            <a:r>
              <a:rPr lang="en-US" dirty="0" smtClean="0"/>
              <a:t>AMT</a:t>
            </a:r>
          </a:p>
          <a:p>
            <a:r>
              <a:rPr lang="en-US" dirty="0" smtClean="0"/>
              <a:t>Application (e.g., Live Stream) Source in Domain A &amp; End User (EU) Associated with Domain B. </a:t>
            </a:r>
          </a:p>
          <a:p>
            <a:r>
              <a:rPr lang="en-US" dirty="0" smtClean="0"/>
              <a:t>EU (One of Many EUs) Requests Application</a:t>
            </a:r>
          </a:p>
          <a:p>
            <a:r>
              <a:rPr lang="en-US" dirty="0" smtClean="0"/>
              <a:t>Application Delivered via Multicast from Source Through Peering Point to EU in Domain B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March 12,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IETF 86 – Orlando, FL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BA19C-2C07-4D04-BD7C-702EC2BE1A71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884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Multicast Peering Point Requirements (Section 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Native Multicast Enabled Peering Point</a:t>
            </a:r>
          </a:p>
          <a:p>
            <a:r>
              <a:rPr lang="en-US" dirty="0" smtClean="0"/>
              <a:t>Peering Point Provisioned with GRE Tunnel</a:t>
            </a:r>
          </a:p>
          <a:p>
            <a:r>
              <a:rPr lang="en-US" dirty="0" smtClean="0"/>
              <a:t>Peering Point Provisioned with AMT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March 12,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IETF 86 – Orlando, FL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BA19C-2C07-4D04-BD7C-702EC2BE1A7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131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Supporting Functionality (Section 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Network Transport &amp; Security Guidelines</a:t>
            </a:r>
          </a:p>
          <a:p>
            <a:r>
              <a:rPr lang="en-US" dirty="0" smtClean="0"/>
              <a:t>Routing Aspects &amp; Related Guidelines</a:t>
            </a:r>
          </a:p>
          <a:p>
            <a:r>
              <a:rPr lang="en-US" dirty="0" smtClean="0"/>
              <a:t>Back Office Functions – Billing &amp; Logging Guidelines</a:t>
            </a:r>
          </a:p>
          <a:p>
            <a:r>
              <a:rPr lang="en-US" dirty="0" smtClean="0"/>
              <a:t>Operations – Service Performance &amp; Monitoring Guidelines</a:t>
            </a:r>
          </a:p>
          <a:p>
            <a:r>
              <a:rPr lang="en-US" dirty="0" smtClean="0"/>
              <a:t>Reliability Models/Service Assurance Guidelines</a:t>
            </a:r>
          </a:p>
          <a:p>
            <a:r>
              <a:rPr lang="en-US" dirty="0" smtClean="0"/>
              <a:t>Provisioning Guidelines</a:t>
            </a:r>
          </a:p>
          <a:p>
            <a:r>
              <a:rPr lang="en-US" dirty="0" smtClean="0"/>
              <a:t>Client Models</a:t>
            </a:r>
          </a:p>
          <a:p>
            <a:r>
              <a:rPr lang="en-US" dirty="0" smtClean="0"/>
              <a:t>Addressing Guidelines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March 12,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IETF 86 – Orlando, FL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BA19C-2C07-4D04-BD7C-702EC2BE1A71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117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Request Approval for Accepting draft I-D as an MBONE Working Group </a:t>
            </a:r>
            <a:r>
              <a:rPr lang="en-US" dirty="0" smtClean="0"/>
              <a:t>Draft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mtClean="0"/>
              <a:t>Thank You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12,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86 – Orlando, FL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BA19C-2C07-4D04-BD7C-702EC2BE1A71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6177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414</Words>
  <Application>Microsoft Office PowerPoint</Application>
  <PresentationFormat>On-screen Show (4:3)</PresentationFormat>
  <Paragraphs>66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draft-tarapore-mbone-multicast-cdni-02</vt:lpstr>
      <vt:lpstr>Scope of Document</vt:lpstr>
      <vt:lpstr>Revision History</vt:lpstr>
      <vt:lpstr>Overview of Process (Section 2)</vt:lpstr>
      <vt:lpstr>Multicast Peering Point Requirements (Section 3)</vt:lpstr>
      <vt:lpstr>Supporting Functionality (Section 4)</vt:lpstr>
      <vt:lpstr>Proposal</vt:lpstr>
    </vt:vector>
  </TitlesOfParts>
  <Company>AT&amp;T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draft-tarapore-mbone-multicast-cdni-02</dc:title>
  <dc:creator>Percy Tarapore</dc:creator>
  <cp:lastModifiedBy>Percy Tarapore</cp:lastModifiedBy>
  <cp:revision>13</cp:revision>
  <dcterms:created xsi:type="dcterms:W3CDTF">2013-03-06T18:53:39Z</dcterms:created>
  <dcterms:modified xsi:type="dcterms:W3CDTF">2013-03-07T19:04:49Z</dcterms:modified>
</cp:coreProperties>
</file>