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9" r:id="rId2"/>
    <p:sldId id="277" r:id="rId3"/>
    <p:sldId id="338" r:id="rId4"/>
    <p:sldId id="283" r:id="rId5"/>
    <p:sldId id="287" r:id="rId6"/>
    <p:sldId id="257" r:id="rId7"/>
    <p:sldId id="331" r:id="rId8"/>
    <p:sldId id="310" r:id="rId9"/>
    <p:sldId id="332" r:id="rId10"/>
    <p:sldId id="337" r:id="rId11"/>
    <p:sldId id="336" r:id="rId12"/>
    <p:sldId id="335" r:id="rId1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14" autoAdjust="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56891A-8DC7-4D4D-9911-1C1433572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5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60CD82-E0E0-4DC0-BF44-4F9BDEE88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54430-F7A2-4CF9-84F7-A883CAA4A7E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DCFDA-C940-41F1-9645-8C01E2F3372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24DDB-AF54-468F-BA04-C3C2F130B2C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5426C-C7F1-4E1A-A11E-E1308229EAB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69127-E870-4051-AD3C-46518924916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67B9C-6563-417A-B8E6-F98CA5F40E2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2776A-3495-4B3C-93AF-94C511E31C8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8ACC1-5A5A-4DC9-A8BB-5BAEDD90550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A9C0F-3930-46A2-9680-AD454901E65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A6C78-DA4B-4282-8240-8D832831A81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860FB-38CC-4EDF-8F50-148C1EB58AD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72C147A-E9C4-4FD9-89B5-228D47BED2E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3979.txt" TargetMode="External"/><Relationship Id="rId2" Type="http://schemas.openxmlformats.org/officeDocument/2006/relationships/hyperlink" Target="http://www.ietf.org/rfc/rfc5378.txt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ietf.org/rfc/rfc4879.tx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4"/>
          <p:cNvSpPr txBox="1">
            <a:spLocks noChangeArrowheads="1"/>
          </p:cNvSpPr>
          <p:nvPr/>
        </p:nvSpPr>
        <p:spPr bwMode="auto">
          <a:xfrm>
            <a:off x="376238" y="520700"/>
            <a:ext cx="8323262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5600" indent="-355600"/>
            <a:r>
              <a:rPr lang="en-GB" sz="1600" b="1"/>
              <a:t>Note Well</a:t>
            </a:r>
          </a:p>
          <a:p>
            <a:pPr marL="355600" indent="-355600"/>
            <a:endParaRPr lang="en-GB" sz="1600" b="1"/>
          </a:p>
          <a:p>
            <a:pPr marL="355600" indent="-355600"/>
            <a:r>
              <a:rPr lang="en-GB" sz="1200"/>
              <a:t>Any submission to the IETF intended by the Contributor for publication as all or part of an IETF Internet-Draft or RFC</a:t>
            </a:r>
          </a:p>
          <a:p>
            <a:pPr marL="355600" indent="-355600"/>
            <a:r>
              <a:rPr lang="en-GB" sz="1200"/>
              <a:t>and any statement made within the context of an IETF activity is considered an "IETF Contribution". Such statements</a:t>
            </a:r>
          </a:p>
          <a:p>
            <a:pPr marL="355600" indent="-355600"/>
            <a:r>
              <a:rPr lang="en-GB" sz="1200"/>
              <a:t>include oral statements in IETF sessions, as well as written and electronic communications made at any time or place, </a:t>
            </a:r>
          </a:p>
          <a:p>
            <a:pPr marL="355600" indent="-355600"/>
            <a:r>
              <a:rPr lang="en-GB" sz="1200"/>
              <a:t>which are addressed to:</a:t>
            </a:r>
          </a:p>
          <a:p>
            <a:pPr marL="355600" indent="-355600"/>
            <a:endParaRPr lang="en-GB" sz="1200"/>
          </a:p>
          <a:p>
            <a:pPr marL="355600" indent="-355600">
              <a:buFontTx/>
              <a:buChar char="•"/>
            </a:pPr>
            <a:r>
              <a:rPr lang="en-GB" sz="1200"/>
              <a:t>The IETF plenary session </a:t>
            </a:r>
          </a:p>
          <a:p>
            <a:pPr marL="355600" indent="-355600">
              <a:buFontTx/>
              <a:buChar char="•"/>
            </a:pPr>
            <a:r>
              <a:rPr lang="en-GB" sz="1200"/>
              <a:t>The IESG, or any member thereof on behalf of the IESG </a:t>
            </a:r>
          </a:p>
          <a:p>
            <a:pPr marL="355600" indent="-355600">
              <a:buFontTx/>
              <a:buChar char="•"/>
            </a:pPr>
            <a:r>
              <a:rPr lang="en-GB" sz="1200"/>
              <a:t>Any IETF mailing list, including the IETF list itself, any working group or design</a:t>
            </a:r>
          </a:p>
          <a:p>
            <a:pPr marL="355600" indent="-355600">
              <a:buFontTx/>
              <a:buChar char="•"/>
            </a:pPr>
            <a:r>
              <a:rPr lang="en-GB" sz="1200"/>
              <a:t>team list, or any other list functioning under IETF auspices </a:t>
            </a:r>
          </a:p>
          <a:p>
            <a:pPr marL="355600" indent="-355600">
              <a:buFontTx/>
              <a:buChar char="•"/>
            </a:pPr>
            <a:r>
              <a:rPr lang="en-GB" sz="1200"/>
              <a:t>Any IETF working group or portion thereof </a:t>
            </a:r>
          </a:p>
          <a:p>
            <a:pPr marL="355600" indent="-355600">
              <a:buFontTx/>
              <a:buChar char="•"/>
            </a:pPr>
            <a:r>
              <a:rPr lang="en-GB" sz="1200"/>
              <a:t>The IAB or any member thereof on behalf of the IAB </a:t>
            </a:r>
          </a:p>
          <a:p>
            <a:pPr marL="355600" indent="-355600">
              <a:buFontTx/>
              <a:buChar char="•"/>
            </a:pPr>
            <a:r>
              <a:rPr lang="en-GB" sz="1200"/>
              <a:t>The RFC Editor or the Internet-Drafts function </a:t>
            </a:r>
          </a:p>
          <a:p>
            <a:pPr marL="355600" indent="-355600">
              <a:buFontTx/>
              <a:buChar char="•"/>
            </a:pPr>
            <a:endParaRPr lang="en-GB" sz="1200"/>
          </a:p>
          <a:p>
            <a:pPr marL="355600" indent="-355600"/>
            <a:r>
              <a:rPr lang="en-GB" sz="1200"/>
              <a:t>All IETF Contributions are subject to the rules of </a:t>
            </a:r>
            <a:r>
              <a:rPr lang="en-GB" sz="1200">
                <a:hlinkClick r:id="rId2"/>
              </a:rPr>
              <a:t>RFC 5378</a:t>
            </a:r>
            <a:r>
              <a:rPr lang="en-GB" sz="1200"/>
              <a:t> and </a:t>
            </a:r>
            <a:r>
              <a:rPr lang="en-GB" sz="1200">
                <a:hlinkClick r:id="rId3"/>
              </a:rPr>
              <a:t>RFC 3979</a:t>
            </a:r>
            <a:r>
              <a:rPr lang="en-GB" sz="1200"/>
              <a:t> (updated by </a:t>
            </a:r>
            <a:r>
              <a:rPr lang="en-GB" sz="1200">
                <a:hlinkClick r:id="rId4"/>
              </a:rPr>
              <a:t>RFC 4879</a:t>
            </a:r>
            <a:r>
              <a:rPr lang="en-GB" sz="1200"/>
              <a:t>). </a:t>
            </a:r>
          </a:p>
          <a:p>
            <a:pPr marL="355600" indent="-355600"/>
            <a:endParaRPr lang="en-GB" sz="1200"/>
          </a:p>
          <a:p>
            <a:pPr marL="355600" indent="-355600"/>
            <a:r>
              <a:rPr lang="en-GB" sz="1200"/>
              <a:t>Statements made outside of an IETF session, mailing list or other function, that are clearly not intended to be input to</a:t>
            </a:r>
          </a:p>
          <a:p>
            <a:pPr marL="355600" indent="-355600"/>
            <a:r>
              <a:rPr lang="en-GB" sz="1200"/>
              <a:t>an IETF activity, group or function, are not IETF Contributions in the context of this notice.</a:t>
            </a:r>
          </a:p>
          <a:p>
            <a:pPr marL="355600" indent="-355600"/>
            <a:endParaRPr lang="en-GB" sz="1200"/>
          </a:p>
          <a:p>
            <a:pPr marL="355600" indent="-355600"/>
            <a:r>
              <a:rPr lang="en-GB" sz="1200"/>
              <a:t>Please consult </a:t>
            </a:r>
            <a:r>
              <a:rPr lang="en-GB" sz="1200">
                <a:hlinkClick r:id="rId2"/>
              </a:rPr>
              <a:t>RFC 5378</a:t>
            </a:r>
            <a:r>
              <a:rPr lang="en-GB" sz="1200"/>
              <a:t> and </a:t>
            </a:r>
            <a:r>
              <a:rPr lang="en-GB" sz="1200">
                <a:hlinkClick r:id="rId3"/>
              </a:rPr>
              <a:t>RFC 3979</a:t>
            </a:r>
            <a:r>
              <a:rPr lang="en-GB" sz="1200"/>
              <a:t> for details.</a:t>
            </a:r>
          </a:p>
          <a:p>
            <a:pPr marL="355600" indent="-355600"/>
            <a:endParaRPr lang="en-GB" sz="1200"/>
          </a:p>
          <a:p>
            <a:pPr marL="355600" indent="-355600"/>
            <a:r>
              <a:rPr lang="en-GB" sz="1200"/>
              <a:t>A participant in any IETF activity is deemed to accept all IETF rules of process, as documented in Best Current</a:t>
            </a:r>
          </a:p>
          <a:p>
            <a:pPr marL="355600" indent="-355600"/>
            <a:r>
              <a:rPr lang="en-GB" sz="1200"/>
              <a:t>Practices RFCs and IESG Statements.</a:t>
            </a:r>
          </a:p>
          <a:p>
            <a:pPr marL="355600" indent="-355600"/>
            <a:endParaRPr lang="en-GB" sz="1200"/>
          </a:p>
          <a:p>
            <a:pPr marL="355600" indent="-355600"/>
            <a:r>
              <a:rPr lang="en-GB" sz="1200"/>
              <a:t>A participant in any IETF activity acknowledges that written, audio and video records of meetings may be made</a:t>
            </a:r>
          </a:p>
          <a:p>
            <a:pPr marL="355600" indent="-355600"/>
            <a:r>
              <a:rPr lang="en-GB" sz="1200"/>
              <a:t>and may be available to the public.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WG Status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b="1" dirty="0" smtClean="0"/>
              <a:t>WG drafts </a:t>
            </a:r>
            <a:r>
              <a:rPr lang="en-GB" sz="2400" dirty="0" smtClean="0"/>
              <a:t>(not on the agenda)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draft-ietf-mpls-tp-1ton-protection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Eric O. lead editor replacing </a:t>
            </a:r>
            <a:r>
              <a:rPr lang="en-GB" sz="1800" dirty="0" err="1" smtClean="0"/>
              <a:t>Yaacov</a:t>
            </a:r>
            <a:r>
              <a:rPr lang="en-GB" sz="1800" dirty="0" smtClean="0"/>
              <a:t>. No update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tp</a:t>
            </a:r>
            <a:r>
              <a:rPr lang="en-GB" sz="2400" b="1" dirty="0" smtClean="0"/>
              <a:t>-linear-protection-</a:t>
            </a:r>
            <a:r>
              <a:rPr lang="en-GB" sz="2400" b="1" dirty="0" err="1" smtClean="0"/>
              <a:t>mib</a:t>
            </a:r>
            <a:endParaRPr lang="en-GB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0070C0"/>
                </a:solidFill>
              </a:rPr>
              <a:t>In MIB doctor review prior to </a:t>
            </a:r>
            <a:r>
              <a:rPr lang="en-GB" sz="2000" dirty="0" err="1" smtClean="0">
                <a:solidFill>
                  <a:srgbClr val="0070C0"/>
                </a:solidFill>
              </a:rPr>
              <a:t>wg</a:t>
            </a:r>
            <a:r>
              <a:rPr lang="en-GB" sz="2000" dirty="0" smtClean="0">
                <a:solidFill>
                  <a:srgbClr val="0070C0"/>
                </a:solidFill>
              </a:rPr>
              <a:t> last call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tp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mip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mep</a:t>
            </a:r>
            <a:r>
              <a:rPr lang="en-GB" sz="2400" b="1" dirty="0" smtClean="0"/>
              <a:t>-map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0070C0"/>
                </a:solidFill>
              </a:rPr>
              <a:t>In working group last call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tp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oam</a:t>
            </a:r>
            <a:r>
              <a:rPr lang="en-GB" sz="2400" b="1" dirty="0" smtClean="0"/>
              <a:t>-id-</a:t>
            </a:r>
            <a:r>
              <a:rPr lang="en-GB" sz="2400" b="1" dirty="0" err="1" smtClean="0"/>
              <a:t>mib</a:t>
            </a:r>
            <a:endParaRPr lang="en-GB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en-GB" sz="2000" dirty="0">
                <a:solidFill>
                  <a:srgbClr val="0070C0"/>
                </a:solidFill>
              </a:rPr>
              <a:t>In MIB doctor review prior to </a:t>
            </a:r>
            <a:r>
              <a:rPr lang="en-GB" sz="2000" dirty="0" err="1">
                <a:solidFill>
                  <a:srgbClr val="0070C0"/>
                </a:solidFill>
              </a:rPr>
              <a:t>wg</a:t>
            </a:r>
            <a:r>
              <a:rPr lang="en-GB" sz="2000" dirty="0">
                <a:solidFill>
                  <a:srgbClr val="0070C0"/>
                </a:solidFill>
              </a:rPr>
              <a:t> last call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draft-ietf-mpls-tp-p2mp-framework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no reply to status request</a:t>
            </a:r>
            <a:endParaRPr lang="en-GB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tp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rosetta</a:t>
            </a:r>
            <a:r>
              <a:rPr lang="en-GB" sz="2400" b="1" dirty="0" smtClean="0"/>
              <a:t>-stone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0070C0"/>
                </a:solidFill>
              </a:rPr>
              <a:t>Ready to progress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25962"/>
          </a:xfrm>
          <a:ln/>
        </p:spPr>
        <p:txBody>
          <a:bodyPr wrap="none"/>
          <a:lstStyle/>
          <a:p>
            <a:pPr eaLnBrk="1" hangingPunct="1">
              <a:lnSpc>
                <a:spcPct val="80000"/>
              </a:lnSpc>
            </a:pPr>
            <a:r>
              <a:rPr lang="en-GB" sz="2400" b="1" smtClean="0"/>
              <a:t>WG drafts </a:t>
            </a:r>
            <a:r>
              <a:rPr lang="en-GB" sz="2400" smtClean="0"/>
              <a:t>(not on the agenda)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draft-ietf-mpls-tp-te-mib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/>
              <a:t>Waiting for MIB Doctor review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draft-ietf-mpls-tp-temporal-hitless-psm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/>
              <a:t>Authors believe document is ready for WG LC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Liaisons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b="1" dirty="0" smtClean="0"/>
              <a:t>Working on responding to two liaisons from ITU-T/SG15; one on Linear protection and one on P2MP.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b="1" dirty="0" smtClean="0"/>
              <a:t>The draft response on the Linear Protection liaison has been sent to the working group for comments, with copies to PWE3 and CCAMP</a:t>
            </a:r>
            <a:endParaRPr lang="en-GB" sz="1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b="1" dirty="0" smtClean="0"/>
              <a:t>Experts identified for formulating responses. Work coordinated by co-chairs and Liaison Manager (Scott)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MPLS Working Group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IETF 86 – Orlando</a:t>
            </a:r>
          </a:p>
          <a:p>
            <a:pPr eaLnBrk="1" hangingPunct="1"/>
            <a:r>
              <a:rPr lang="en-GB" sz="2800" smtClean="0"/>
              <a:t>Monday, 09:00-11:30</a:t>
            </a:r>
          </a:p>
          <a:p>
            <a:pPr eaLnBrk="1" hangingPunct="1"/>
            <a:r>
              <a:rPr lang="en-GB" sz="2800" smtClean="0"/>
              <a:t>Wednesday, 13:00-15:00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and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Change of guards or ”Eric cubed”</a:t>
            </a:r>
          </a:p>
          <a:p>
            <a:pPr lvl="1"/>
            <a:r>
              <a:rPr lang="en-US" sz="2400" dirty="0" smtClean="0"/>
              <a:t>Eric G steps down as MPLS mailing list admin</a:t>
            </a:r>
          </a:p>
          <a:p>
            <a:pPr lvl="1"/>
            <a:r>
              <a:rPr lang="en-US" sz="2400" dirty="0" smtClean="0"/>
              <a:t>Eric O takes over</a:t>
            </a:r>
          </a:p>
          <a:p>
            <a:r>
              <a:rPr lang="en-US" sz="2800" dirty="0" smtClean="0"/>
              <a:t>Agenda bash</a:t>
            </a:r>
          </a:p>
          <a:p>
            <a:pPr lvl="1"/>
            <a:r>
              <a:rPr lang="en-US" sz="2400" dirty="0" smtClean="0"/>
              <a:t>Added a slot on PSC and liaisons at the end of the agenda</a:t>
            </a:r>
          </a:p>
          <a:p>
            <a:r>
              <a:rPr lang="en-US" sz="2800" dirty="0" smtClean="0"/>
              <a:t>Co-authors responding to polls and </a:t>
            </a:r>
            <a:r>
              <a:rPr lang="en-US" sz="2800" dirty="0" err="1" smtClean="0"/>
              <a:t>wglc</a:t>
            </a:r>
            <a:endParaRPr lang="en-US" sz="2800" dirty="0" smtClean="0"/>
          </a:p>
          <a:p>
            <a:pPr lvl="1"/>
            <a:r>
              <a:rPr lang="en-US" sz="2400" dirty="0" smtClean="0"/>
              <a:t>OK - but strictly not necessary</a:t>
            </a:r>
          </a:p>
          <a:p>
            <a:pPr lvl="1"/>
            <a:r>
              <a:rPr lang="en-US" sz="2400" dirty="0" smtClean="0"/>
              <a:t>However if you do, please try to add some info, e.g. in a poll ”I’ve have the cycles needed to continue working on this draft!” </a:t>
            </a:r>
          </a:p>
          <a:p>
            <a:endParaRPr lang="en-US" sz="28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32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Agenda Bashing - Admin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Please respect the time allocated to your presentation slot.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Fill in the </a:t>
            </a:r>
            <a:r>
              <a:rPr lang="en-GB" smtClean="0">
                <a:solidFill>
                  <a:srgbClr val="0070C0"/>
                </a:solidFill>
              </a:rPr>
              <a:t>Blue Sheets</a:t>
            </a:r>
            <a:r>
              <a:rPr lang="en-GB" smtClean="0"/>
              <a:t>, and pass on. Return to WG Chairs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http://www.ietf.org/proceedings/86/agenda/agenda-86-mpls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  <a:endParaRPr lang="en-GB" sz="2400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/>
            <a:r>
              <a:rPr lang="en-GB" b="1" smtClean="0"/>
              <a:t>3 new RFCs</a:t>
            </a:r>
          </a:p>
          <a:p>
            <a:pPr lvl="1" eaLnBrk="1" hangingPunct="1"/>
            <a:r>
              <a:rPr lang="en-US" sz="2400" smtClean="0"/>
              <a:t>RFC 6790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The Use of Entropy Labels in MPLS Forwarding</a:t>
            </a:r>
          </a:p>
          <a:p>
            <a:pPr lvl="1" eaLnBrk="1" hangingPunct="1"/>
            <a:r>
              <a:rPr lang="en-US" sz="2400" smtClean="0"/>
              <a:t>RFC 6826</a:t>
            </a:r>
            <a:br>
              <a:rPr lang="en-US" sz="2400" smtClean="0"/>
            </a:br>
            <a:r>
              <a:rPr lang="en-US" sz="1800" smtClean="0"/>
              <a:t>Multipoint LDP In-Band Signaling for Point-to-Multipoint and Multipoint-to-Multipoint Label Switched Paths</a:t>
            </a:r>
          </a:p>
          <a:p>
            <a:pPr lvl="1" eaLnBrk="1" hangingPunct="1"/>
            <a:r>
              <a:rPr lang="en-US" sz="2400" smtClean="0"/>
              <a:t>RFC 6829</a:t>
            </a:r>
            <a:br>
              <a:rPr lang="en-US" sz="2400" smtClean="0"/>
            </a:br>
            <a:r>
              <a:rPr lang="en-US" sz="1800" smtClean="0"/>
              <a:t>Label Switched Path (LSP) Ping for Pseudowire Forwarding Equivalence Classes (FECs) Advertised over IPv6</a:t>
            </a:r>
          </a:p>
          <a:p>
            <a:pPr lvl="1" eaLnBrk="1" hangingPunct="1"/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  <a:endParaRPr lang="en-GB" sz="2400" smtClean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b="1" smtClean="0"/>
              <a:t>WG drafts in RFC-Editor’s queue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draft-ietf-mpls-tp-itu-t-identifiers-08 (EDIT)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b="1" smtClean="0"/>
              <a:t>WG drafts in IESG processing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draft-ietf-mpls-gach-adv-06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IESG Evaluation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draft-ietf-mpls-ldp-dod-05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AD Evaluation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draft-ietf-mpls-return-path-specified-lsp-ping-11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AD Evaluation::Point Raised - writeup needed (for 135 days)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draft-ietf-mpls-tp-ethernet-addressing-05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Waiting for AD Go-Ahead::Revised ID Needed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draft-ietf-mpls-tp-ring-protection-04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AD Evaluation::Revised ID Needed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draft-ietf-mpls-tp-security-framework-09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Approved-announcement to be sent::Point Raised - writeup needed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draft-ietf-mpls-tp-use-cases-and-design-07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Waiting for AD Go-Ahead::AD Followup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b="1" smtClean="0"/>
              <a:t>WG Drafts (on the agenda)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draft-ietf-mpls-multipath-use-00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draft-ietf-mpls-inter-domain-p2mp-rsvp-te-lsp-00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b="1" dirty="0" smtClean="0"/>
              <a:t>WG drafts </a:t>
            </a:r>
            <a:r>
              <a:rPr lang="en-GB" sz="2400" dirty="0" smtClean="0"/>
              <a:t>(not on the agenda)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-in-</a:t>
            </a:r>
            <a:r>
              <a:rPr lang="en-GB" sz="2400" b="1" dirty="0" err="1" smtClean="0"/>
              <a:t>udp</a:t>
            </a:r>
            <a:endParaRPr lang="en-GB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>
                <a:solidFill>
                  <a:srgbClr val="FF0000"/>
                </a:solidFill>
              </a:rPr>
              <a:t>no reply to status request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ldp</a:t>
            </a:r>
            <a:r>
              <a:rPr lang="en-GB" sz="2400" b="1" dirty="0" smtClean="0"/>
              <a:t>-applicability-label-</a:t>
            </a:r>
            <a:r>
              <a:rPr lang="en-GB" sz="2400" b="1" dirty="0" err="1" smtClean="0"/>
              <a:t>adv</a:t>
            </a:r>
            <a:endParaRPr lang="en-GB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In WG LC (ends the 20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of March)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ldp</a:t>
            </a:r>
            <a:r>
              <a:rPr lang="en-GB" sz="2400" b="1" dirty="0" smtClean="0"/>
              <a:t>-hello-crypto-</a:t>
            </a:r>
            <a:r>
              <a:rPr lang="en-GB" sz="2400" b="1" dirty="0" err="1" smtClean="0"/>
              <a:t>auth</a:t>
            </a:r>
            <a:endParaRPr lang="en-GB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One more update needed before authors believe ready for WG LC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ldp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ip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pw</a:t>
            </a:r>
            <a:r>
              <a:rPr lang="en-GB" sz="2400" b="1" dirty="0" smtClean="0"/>
              <a:t>-capability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WG LC ended the 8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of March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draft-ietf-mpls-ldp-ipv6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/>
              <a:t>Updated. Waiting from green light from authors &amp; reviewers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dirty="0" smtClean="0"/>
              <a:t>draft-</a:t>
            </a:r>
            <a:r>
              <a:rPr lang="en-GB" sz="2400" b="1" dirty="0" err="1" smtClean="0"/>
              <a:t>ietf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mpls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ldp</a:t>
            </a:r>
            <a:r>
              <a:rPr lang="en-GB" sz="2400" b="1" dirty="0" smtClean="0"/>
              <a:t>-multi-topology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dirty="0" smtClean="0">
                <a:solidFill>
                  <a:srgbClr val="0070C0"/>
                </a:solidFill>
              </a:rPr>
              <a:t>Waiting for update after </a:t>
            </a:r>
            <a:r>
              <a:rPr lang="en-GB" sz="1800" dirty="0" err="1" smtClean="0">
                <a:solidFill>
                  <a:srgbClr val="0070C0"/>
                </a:solidFill>
              </a:rPr>
              <a:t>wg</a:t>
            </a:r>
            <a:r>
              <a:rPr lang="en-GB" sz="1800" dirty="0" smtClean="0">
                <a:solidFill>
                  <a:srgbClr val="0070C0"/>
                </a:solidFill>
              </a:rPr>
              <a:t> last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WG Status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b="1" smtClean="0"/>
              <a:t>WG drafts </a:t>
            </a:r>
            <a:r>
              <a:rPr lang="en-GB" sz="2400" smtClean="0"/>
              <a:t>(not on the agenda)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draft-ietf-mpls-lsp-ping-mpls-tp-oam-conf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Updated but will not be finally ready to progress until the decisions on the IANA allocations policies (c.f. conformance with RFC 4379) are taken </a:t>
            </a:r>
            <a:endParaRPr lang="en-GB" sz="180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draft-ietf-mpls-lsp-ping-ttl-tlv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>
                <a:solidFill>
                  <a:srgbClr val="FF0000"/>
                </a:solidFill>
              </a:rPr>
              <a:t>no reply to status request</a:t>
            </a:r>
            <a:endParaRPr lang="en-GB" sz="180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draft-ietf-mpls-mldp-hsmp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>
                <a:solidFill>
                  <a:srgbClr val="FF0000"/>
                </a:solidFill>
              </a:rPr>
              <a:t>no reply to status request</a:t>
            </a:r>
            <a:endParaRPr lang="en-GB" sz="180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draft-ietf-mpls-seamless-mcast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/>
              <a:t>No update. Some additions maybe to come. Can only progress after seamless-mpls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draft-ietf-mpls-seamless-mpls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>
                <a:solidFill>
                  <a:srgbClr val="FF0000"/>
                </a:solidFill>
              </a:rPr>
              <a:t>no reply to status request</a:t>
            </a:r>
            <a:endParaRPr lang="en-GB" sz="180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b="1" smtClean="0"/>
              <a:t>draft-ietf-mpls-targeted-mldp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1800" smtClean="0">
                <a:solidFill>
                  <a:srgbClr val="FF0000"/>
                </a:solidFill>
              </a:rPr>
              <a:t>no reply to status request</a:t>
            </a:r>
            <a:endParaRPr lang="en-GB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17166</TotalTime>
  <Words>761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PowerPoint Presentation</vt:lpstr>
      <vt:lpstr>MPLS Working Group</vt:lpstr>
      <vt:lpstr>Announcements and updates</vt:lpstr>
      <vt:lpstr>Agenda Bashing - Admin</vt:lpstr>
      <vt:lpstr>WG Status</vt:lpstr>
      <vt:lpstr>WG Status</vt:lpstr>
      <vt:lpstr>WG Status</vt:lpstr>
      <vt:lpstr>WG Status</vt:lpstr>
      <vt:lpstr>WG Status</vt:lpstr>
      <vt:lpstr>WG Status</vt:lpstr>
      <vt:lpstr>WG Status</vt:lpstr>
      <vt:lpstr>Liaisons</vt:lpstr>
    </vt:vector>
  </TitlesOfParts>
  <Company>Alcatel-Lucent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 Status</dc:title>
  <dc:creator>Martin Vigoureux</dc:creator>
  <cp:lastModifiedBy>eloaand</cp:lastModifiedBy>
  <cp:revision>516</cp:revision>
  <dcterms:created xsi:type="dcterms:W3CDTF">2009-07-16T11:04:26Z</dcterms:created>
  <dcterms:modified xsi:type="dcterms:W3CDTF">2013-03-13T13:23:17Z</dcterms:modified>
</cp:coreProperties>
</file>