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sldIdLst>
    <p:sldId id="273" r:id="rId2"/>
    <p:sldId id="258" r:id="rId3"/>
    <p:sldId id="274" r:id="rId4"/>
    <p:sldId id="260" r:id="rId5"/>
    <p:sldId id="261" r:id="rId6"/>
    <p:sldId id="275" r:id="rId7"/>
    <p:sldId id="266" r:id="rId8"/>
    <p:sldId id="276" r:id="rId9"/>
    <p:sldId id="268" r:id="rId10"/>
    <p:sldId id="277" r:id="rId11"/>
    <p:sldId id="278" r:id="rId12"/>
    <p:sldId id="279" r:id="rId13"/>
    <p:sldId id="280" r:id="rId14"/>
    <p:sldId id="283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6" d="100"/>
          <a:sy n="66" d="100"/>
        </p:scale>
        <p:origin x="-163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5C30E2-7853-DF42-BB87-1E43390CFAB6}" type="datetimeFigureOut">
              <a:rPr lang="en-US" smtClean="0"/>
              <a:t>3/13/13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DBF35C-5938-454B-9AB1-8855C593F4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7411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693E79A-36CB-40CC-9FEE-D53AC02C1EBB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3278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B5894-EFA6-2D4F-8FBD-74C2B73924B3}" type="datetimeFigureOut">
              <a:rPr lang="en-US" smtClean="0"/>
              <a:t>3/13/13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986B6-20BF-C144-8DE1-9B25B1AA7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524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B5894-EFA6-2D4F-8FBD-74C2B73924B3}" type="datetimeFigureOut">
              <a:rPr lang="en-US" smtClean="0"/>
              <a:t>3/13/13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986B6-20BF-C144-8DE1-9B25B1AA7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052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B5894-EFA6-2D4F-8FBD-74C2B73924B3}" type="datetimeFigureOut">
              <a:rPr lang="en-US" smtClean="0"/>
              <a:t>3/13/13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986B6-20BF-C144-8DE1-9B25B1AA7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3332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B5894-EFA6-2D4F-8FBD-74C2B73924B3}" type="datetimeFigureOut">
              <a:rPr lang="en-US" smtClean="0"/>
              <a:t>3/13/13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986B6-20BF-C144-8DE1-9B25B1AA7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7037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B5894-EFA6-2D4F-8FBD-74C2B73924B3}" type="datetimeFigureOut">
              <a:rPr lang="en-US" smtClean="0"/>
              <a:t>3/13/13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986B6-20BF-C144-8DE1-9B25B1AA7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293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B5894-EFA6-2D4F-8FBD-74C2B73924B3}" type="datetimeFigureOut">
              <a:rPr lang="en-US" smtClean="0"/>
              <a:t>3/13/13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986B6-20BF-C144-8DE1-9B25B1AA7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3688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B5894-EFA6-2D4F-8FBD-74C2B73924B3}" type="datetimeFigureOut">
              <a:rPr lang="en-US" smtClean="0"/>
              <a:t>3/13/13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986B6-20BF-C144-8DE1-9B25B1AA7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6763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B5894-EFA6-2D4F-8FBD-74C2B73924B3}" type="datetimeFigureOut">
              <a:rPr lang="en-US" smtClean="0"/>
              <a:t>3/13/13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986B6-20BF-C144-8DE1-9B25B1AA7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450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B5894-EFA6-2D4F-8FBD-74C2B73924B3}" type="datetimeFigureOut">
              <a:rPr lang="en-US" smtClean="0"/>
              <a:t>3/13/13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986B6-20BF-C144-8DE1-9B25B1AA7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8399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B5894-EFA6-2D4F-8FBD-74C2B73924B3}" type="datetimeFigureOut">
              <a:rPr lang="en-US" smtClean="0"/>
              <a:t>3/13/13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986B6-20BF-C144-8DE1-9B25B1AA7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8066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B5894-EFA6-2D4F-8FBD-74C2B73924B3}" type="datetimeFigureOut">
              <a:rPr lang="en-US" smtClean="0"/>
              <a:t>3/13/13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986B6-20BF-C144-8DE1-9B25B1AA7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173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B5894-EFA6-2D4F-8FBD-74C2B73924B3}" type="datetimeFigureOut">
              <a:rPr lang="en-US" smtClean="0"/>
              <a:t>3/13/13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0986B6-20BF-C144-8DE1-9B25B1AA7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521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e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7.e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8.e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ctrTitle"/>
          </p:nvPr>
        </p:nvSpPr>
        <p:spPr bwMode="auto">
          <a:xfrm>
            <a:off x="685800" y="2467748"/>
            <a:ext cx="8000999" cy="8763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1"/>
                </a:solidFill>
                <a:latin typeface="Arial"/>
                <a:cs typeface="Arial"/>
              </a:rPr>
              <a:t>Advertising MPLS labels in IGPs</a:t>
            </a:r>
            <a:r>
              <a:rPr lang="en-US" sz="4900" dirty="0" smtClean="0">
                <a:solidFill>
                  <a:schemeClr val="tx1"/>
                </a:solidFill>
                <a:latin typeface="Arial"/>
                <a:cs typeface="Arial"/>
              </a:rPr>
              <a:t/>
            </a:r>
            <a:br>
              <a:rPr lang="en-US" sz="4900" dirty="0" smtClean="0">
                <a:solidFill>
                  <a:schemeClr val="tx1"/>
                </a:solidFill>
                <a:latin typeface="Arial"/>
                <a:cs typeface="Arial"/>
              </a:rPr>
            </a:br>
            <a:r>
              <a:rPr lang="en-US" sz="3600" dirty="0" smtClean="0">
                <a:latin typeface="Arial"/>
                <a:cs typeface="Arial"/>
              </a:rPr>
              <a:t>draft-gredler-rtgwg-igp-label-advertisement</a:t>
            </a:r>
            <a:endParaRPr sz="3600" b="0" cap="none" dirty="0">
              <a:latin typeface="Arial"/>
              <a:cs typeface="Arial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3166" y="4807338"/>
            <a:ext cx="4216834" cy="1280241"/>
          </a:xfrm>
        </p:spPr>
        <p:txBody>
          <a:bodyPr>
            <a:noAutofit/>
          </a:bodyPr>
          <a:lstStyle/>
          <a:p>
            <a:pPr algn="l">
              <a:defRPr/>
            </a:pPr>
            <a:r>
              <a:rPr sz="2400" dirty="0" err="1">
                <a:solidFill>
                  <a:schemeClr val="tx1"/>
                </a:solidFill>
                <a:latin typeface="Arial"/>
                <a:cs typeface="Arial"/>
              </a:rPr>
              <a:t>Hannes</a:t>
            </a:r>
            <a:r>
              <a:rPr sz="240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400" dirty="0" err="1">
                <a:solidFill>
                  <a:schemeClr val="tx1"/>
                </a:solidFill>
                <a:latin typeface="Arial"/>
                <a:cs typeface="Arial"/>
              </a:rPr>
              <a:t>Gredler</a:t>
            </a:r>
            <a:endParaRPr sz="2400" dirty="0">
              <a:solidFill>
                <a:schemeClr val="tx1"/>
              </a:solidFill>
              <a:latin typeface="Arial"/>
              <a:cs typeface="Arial"/>
            </a:endParaRPr>
          </a:p>
          <a:p>
            <a:pPr algn="l">
              <a:defRPr/>
            </a:pPr>
            <a:r>
              <a:rPr sz="2400" dirty="0" smtClean="0">
                <a:solidFill>
                  <a:schemeClr val="accent5">
                    <a:lumMod val="75000"/>
                  </a:schemeClr>
                </a:solidFill>
                <a:latin typeface="Arial"/>
                <a:cs typeface="Arial"/>
              </a:rPr>
              <a:t>&lt;hannes@juniper.net&gt;</a:t>
            </a:r>
            <a:endParaRPr sz="2400" dirty="0">
              <a:solidFill>
                <a:schemeClr val="accent5">
                  <a:lumMod val="7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 bwMode="auto">
          <a:xfrm>
            <a:off x="6086650" y="4807338"/>
            <a:ext cx="2600149" cy="1052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r" defTabSz="457200" rtl="0" eaLnBrk="1" fontAlgn="base" latinLnBrk="0" hangingPunct="1">
              <a:lnSpc>
                <a:spcPct val="95000"/>
              </a:lnSpc>
              <a:spcBef>
                <a:spcPct val="0"/>
              </a:spcBef>
              <a:spcAft>
                <a:spcPts val="600"/>
              </a:spcAft>
              <a:buClrTx/>
              <a:buSzPct val="25000"/>
              <a:buFontTx/>
              <a:buNone/>
              <a:tabLst/>
              <a:defRPr/>
            </a:pPr>
            <a:r>
              <a:rPr lang="en-US" sz="2400" dirty="0" smtClean="0">
                <a:latin typeface="Arial"/>
                <a:cs typeface="Arial"/>
              </a:rPr>
              <a:t>IETF86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0" marR="0" lvl="0" indent="0" algn="r" defTabSz="457200" rtl="0" eaLnBrk="1" fontAlgn="base" latinLnBrk="0" hangingPunct="1">
              <a:lnSpc>
                <a:spcPct val="95000"/>
              </a:lnSpc>
              <a:spcBef>
                <a:spcPct val="0"/>
              </a:spcBef>
              <a:spcAft>
                <a:spcPts val="600"/>
              </a:spcAft>
              <a:buClrTx/>
              <a:buSzPct val="25000"/>
              <a:buFontTx/>
              <a:buNone/>
              <a:tabLst/>
              <a:defRPr/>
            </a:pPr>
            <a:r>
              <a:rPr lang="en-US" sz="2400" dirty="0" smtClean="0">
                <a:latin typeface="Arial"/>
                <a:cs typeface="Arial"/>
              </a:rPr>
              <a:t>March</a:t>
            </a:r>
            <a:r>
              <a:rPr lang="en-US" sz="2400" dirty="0" smtClean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cs typeface="Arial"/>
              </a:rPr>
              <a:t>2013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08610824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>
                <a:latin typeface="Arial"/>
                <a:cs typeface="Arial"/>
              </a:rPr>
              <a:t>Advertise existing LSPs &amp; EROs</a:t>
            </a:r>
            <a:br>
              <a:rPr lang="en-US" sz="3200" dirty="0" smtClean="0">
                <a:latin typeface="Arial"/>
                <a:cs typeface="Arial"/>
              </a:rPr>
            </a:br>
            <a:r>
              <a:rPr lang="en-US" sz="3200" dirty="0" smtClean="0">
                <a:latin typeface="Arial"/>
                <a:cs typeface="Arial"/>
              </a:rPr>
              <a:t>-&gt; Allows path property correlation </a:t>
            </a:r>
            <a:endParaRPr lang="en-US" sz="3200" dirty="0">
              <a:latin typeface="Arial"/>
              <a:cs typeface="Arial"/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quarter" idx="10"/>
          </p:nvPr>
        </p:nvPicPr>
        <p:blipFill>
          <a:blip r:embed="rId2"/>
          <a:srcRect t="-2715" b="-2715"/>
          <a:stretch>
            <a:fillRect/>
          </a:stretch>
        </p:blipFill>
        <p:spPr>
          <a:xfrm>
            <a:off x="457200" y="1680863"/>
            <a:ext cx="8229601" cy="4989812"/>
          </a:xfrm>
        </p:spPr>
      </p:pic>
    </p:spTree>
    <p:extLst>
      <p:ext uri="{BB962C8B-B14F-4D97-AF65-F5344CB8AC3E}">
        <p14:creationId xmlns:p14="http://schemas.microsoft.com/office/powerpoint/2010/main" val="13204512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000000"/>
                </a:solidFill>
                <a:latin typeface="Arial"/>
                <a:cs typeface="Arial"/>
              </a:rPr>
              <a:t>Use case #4</a:t>
            </a:r>
            <a:br>
              <a:rPr lang="en-US" sz="3600" dirty="0" smtClean="0">
                <a:solidFill>
                  <a:srgbClr val="000000"/>
                </a:solidFill>
                <a:latin typeface="Arial"/>
                <a:cs typeface="Arial"/>
              </a:rPr>
            </a:br>
            <a:r>
              <a:rPr lang="en-US" sz="3600" dirty="0" smtClean="0">
                <a:solidFill>
                  <a:srgbClr val="000000"/>
                </a:solidFill>
                <a:latin typeface="Arial"/>
                <a:cs typeface="Arial"/>
              </a:rPr>
              <a:t>EGRESS WAN SDN CONTROL(ER)</a:t>
            </a:r>
            <a:endParaRPr lang="en-US" sz="36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1010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 smtClean="0">
                <a:latin typeface="Arial"/>
                <a:cs typeface="Arial"/>
              </a:rPr>
              <a:t>Current TE framework only offers egress Node control.</a:t>
            </a:r>
            <a:br>
              <a:rPr lang="en-US" sz="2400" dirty="0" smtClean="0">
                <a:latin typeface="Arial"/>
                <a:cs typeface="Arial"/>
              </a:rPr>
            </a:br>
            <a:r>
              <a:rPr lang="en-US" sz="2400" dirty="0" smtClean="0">
                <a:latin typeface="Arial"/>
                <a:cs typeface="Arial"/>
              </a:rPr>
              <a:t>-&gt; No good Egress </a:t>
            </a:r>
            <a:r>
              <a:rPr lang="en-US" sz="2400" b="1" dirty="0" smtClean="0">
                <a:latin typeface="Arial"/>
                <a:cs typeface="Arial"/>
              </a:rPr>
              <a:t>Link</a:t>
            </a:r>
            <a:r>
              <a:rPr lang="en-US" sz="2400" dirty="0" smtClean="0">
                <a:latin typeface="Arial"/>
                <a:cs typeface="Arial"/>
              </a:rPr>
              <a:t> control</a:t>
            </a:r>
            <a:endParaRPr lang="en-US" sz="2400" dirty="0">
              <a:latin typeface="Arial"/>
              <a:cs typeface="Arial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7000" y="1417638"/>
            <a:ext cx="6705600" cy="50513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33339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 smtClean="0">
                <a:latin typeface="Arial"/>
                <a:cs typeface="Arial"/>
              </a:rPr>
              <a:t>SDN ECMP weight controller and per-neighbor label</a:t>
            </a:r>
            <a:endParaRPr lang="en-US" sz="2400" dirty="0">
              <a:latin typeface="Arial"/>
              <a:cs typeface="Arial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6700" y="1202052"/>
            <a:ext cx="6413500" cy="5325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48203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/>
                <a:cs typeface="Arial"/>
              </a:rPr>
              <a:t>Next Steps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rial"/>
                <a:cs typeface="Arial"/>
              </a:rPr>
              <a:t>Yesterday (20130313) submission </a:t>
            </a:r>
            <a:r>
              <a:rPr lang="en-US" dirty="0" err="1" smtClean="0">
                <a:latin typeface="Arial"/>
                <a:cs typeface="Arial"/>
              </a:rPr>
              <a:t>isis-wg</a:t>
            </a:r>
            <a:endParaRPr lang="en-US" dirty="0" smtClean="0">
              <a:latin typeface="Arial"/>
              <a:cs typeface="Arial"/>
            </a:endParaRPr>
          </a:p>
          <a:p>
            <a:pPr lvl="1"/>
            <a:r>
              <a:rPr lang="en-US" dirty="0" smtClean="0">
                <a:latin typeface="Arial"/>
                <a:cs typeface="Arial"/>
              </a:rPr>
              <a:t>draft</a:t>
            </a:r>
            <a:r>
              <a:rPr lang="en-US" dirty="0">
                <a:latin typeface="Arial"/>
                <a:cs typeface="Arial"/>
              </a:rPr>
              <a:t>-previdi-filsfils-isis-segment-routing-</a:t>
            </a:r>
            <a:r>
              <a:rPr lang="en-US" dirty="0" smtClean="0">
                <a:latin typeface="Arial"/>
                <a:cs typeface="Arial"/>
              </a:rPr>
              <a:t>00</a:t>
            </a:r>
          </a:p>
          <a:p>
            <a:pPr lvl="1"/>
            <a:r>
              <a:rPr lang="en-US" dirty="0" smtClean="0">
                <a:latin typeface="Arial"/>
                <a:cs typeface="Arial"/>
              </a:rPr>
              <a:t>Core is advertising “segments” for source routing</a:t>
            </a:r>
          </a:p>
          <a:p>
            <a:pPr lvl="1"/>
            <a:r>
              <a:rPr lang="en-US" dirty="0" smtClean="0">
                <a:latin typeface="Arial"/>
                <a:cs typeface="Arial"/>
              </a:rPr>
              <a:t>IGP disseminates “segment”</a:t>
            </a:r>
          </a:p>
          <a:p>
            <a:pPr lvl="1"/>
            <a:r>
              <a:rPr lang="en-US" dirty="0" smtClean="0">
                <a:latin typeface="Arial"/>
                <a:cs typeface="Arial"/>
              </a:rPr>
              <a:t>Some similarities (IGP label)</a:t>
            </a:r>
          </a:p>
          <a:p>
            <a:pPr lvl="1"/>
            <a:r>
              <a:rPr lang="en-US" dirty="0" smtClean="0">
                <a:latin typeface="Arial"/>
                <a:cs typeface="Arial"/>
              </a:rPr>
              <a:t>Some discrepancies (Advertising existing labels, </a:t>
            </a:r>
            <a:r>
              <a:rPr lang="en-US" dirty="0" smtClean="0">
                <a:latin typeface="Arial"/>
                <a:cs typeface="Arial"/>
              </a:rPr>
              <a:t>Global </a:t>
            </a:r>
            <a:r>
              <a:rPr lang="en-US" dirty="0" smtClean="0">
                <a:latin typeface="Arial"/>
                <a:cs typeface="Arial"/>
              </a:rPr>
              <a:t>labels)</a:t>
            </a:r>
          </a:p>
          <a:p>
            <a:pPr lvl="1"/>
            <a:r>
              <a:rPr lang="en-US" dirty="0" smtClean="0">
                <a:latin typeface="Arial"/>
                <a:cs typeface="Arial"/>
              </a:rPr>
              <a:t>Working with authors to assess draft merge</a:t>
            </a:r>
            <a:endParaRPr lang="en-US" dirty="0">
              <a:latin typeface="Arial"/>
              <a:cs typeface="Arial"/>
            </a:endParaRPr>
          </a:p>
          <a:p>
            <a:pPr lvl="1"/>
            <a:endParaRPr lang="en-US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759476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/>
                <a:cs typeface="Arial"/>
              </a:rPr>
              <a:t>Motivation and Rationale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366616" y="1134374"/>
            <a:ext cx="4205384" cy="4852358"/>
          </a:xfrm>
        </p:spPr>
        <p:txBody>
          <a:bodyPr/>
          <a:lstStyle/>
          <a:p>
            <a:pPr marL="285750" indent="-285750">
              <a:buFont typeface="Arial"/>
              <a:buChar char="•"/>
            </a:pPr>
            <a:r>
              <a:rPr lang="en-US" sz="2000" dirty="0" smtClean="0">
                <a:solidFill>
                  <a:schemeClr val="tx1"/>
                </a:solidFill>
                <a:latin typeface="Arial"/>
                <a:cs typeface="Arial"/>
              </a:rPr>
              <a:t>R-LFA implementation requires more tight integration of LDP and IGP</a:t>
            </a:r>
          </a:p>
          <a:p>
            <a:pPr marL="742950" lvl="1" indent="-285750">
              <a:buFont typeface="Arial"/>
              <a:buChar char="•"/>
            </a:pPr>
            <a:r>
              <a:rPr lang="en-US" sz="2000" b="1" i="1" dirty="0">
                <a:latin typeface="Arial"/>
                <a:cs typeface="Arial"/>
              </a:rPr>
              <a:t>B</a:t>
            </a:r>
            <a:r>
              <a:rPr lang="en-US" sz="2000" b="1" i="1" dirty="0" smtClean="0">
                <a:latin typeface="Arial"/>
                <a:cs typeface="Arial"/>
              </a:rPr>
              <a:t>i-directional </a:t>
            </a:r>
            <a:r>
              <a:rPr lang="en-US" sz="2000" dirty="0" smtClean="0">
                <a:latin typeface="Arial"/>
                <a:cs typeface="Arial"/>
              </a:rPr>
              <a:t>notification path between protocols</a:t>
            </a:r>
            <a:endParaRPr lang="en-US" sz="2000" dirty="0" smtClean="0">
              <a:solidFill>
                <a:schemeClr val="tx1"/>
              </a:solidFill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en-US" sz="2000" dirty="0" smtClean="0">
                <a:solidFill>
                  <a:schemeClr val="tx1"/>
                </a:solidFill>
                <a:latin typeface="Arial"/>
                <a:cs typeface="Arial"/>
              </a:rPr>
              <a:t>MPLS transport label distribution are Session oriented protocols</a:t>
            </a:r>
          </a:p>
          <a:p>
            <a:pPr marL="742950" lvl="1" indent="-285750">
              <a:buFont typeface="Arial"/>
              <a:buChar char="•"/>
            </a:pPr>
            <a:r>
              <a:rPr lang="en-US" sz="2000" dirty="0" smtClean="0">
                <a:latin typeface="Arial"/>
                <a:cs typeface="Arial"/>
              </a:rPr>
              <a:t>You need to have a </a:t>
            </a:r>
            <a:r>
              <a:rPr lang="en-US" sz="2000" b="1" i="1" dirty="0" smtClean="0">
                <a:latin typeface="Arial"/>
                <a:cs typeface="Arial"/>
              </a:rPr>
              <a:t>sessio</a:t>
            </a:r>
            <a:r>
              <a:rPr lang="en-US" sz="2000" b="1" dirty="0" smtClean="0">
                <a:latin typeface="Arial"/>
                <a:cs typeface="Arial"/>
              </a:rPr>
              <a:t>n</a:t>
            </a:r>
            <a:r>
              <a:rPr lang="en-US" sz="2000" dirty="0" smtClean="0">
                <a:latin typeface="Arial"/>
                <a:cs typeface="Arial"/>
              </a:rPr>
              <a:t> with a neighbor in order to receive/distribute bindings</a:t>
            </a:r>
            <a:endParaRPr lang="en-US" sz="2000" dirty="0" smtClean="0">
              <a:solidFill>
                <a:schemeClr val="tx1"/>
              </a:solidFill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en-US" sz="2000" dirty="0" smtClean="0">
                <a:solidFill>
                  <a:schemeClr val="tx1"/>
                </a:solidFill>
                <a:latin typeface="Arial"/>
                <a:cs typeface="Arial"/>
              </a:rPr>
              <a:t>Interesting use cases for &gt;1 hop distribution of transport labels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887538"/>
            <a:ext cx="4254500" cy="1917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57767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000000"/>
                </a:solidFill>
                <a:latin typeface="Arial"/>
                <a:cs typeface="Arial"/>
              </a:rPr>
              <a:t>Use case #1</a:t>
            </a:r>
            <a:br>
              <a:rPr lang="en-US" sz="3600" dirty="0" smtClean="0">
                <a:solidFill>
                  <a:srgbClr val="000000"/>
                </a:solidFill>
                <a:latin typeface="Arial"/>
                <a:cs typeface="Arial"/>
              </a:rPr>
            </a:br>
            <a:r>
              <a:rPr lang="en-US" sz="3600" dirty="0" smtClean="0">
                <a:solidFill>
                  <a:srgbClr val="000000"/>
                </a:solidFill>
                <a:latin typeface="Arial"/>
                <a:cs typeface="Arial"/>
              </a:rPr>
              <a:t>Increase (R-)LFA coverage</a:t>
            </a:r>
            <a:endParaRPr lang="en-US" sz="36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0149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/>
                <a:cs typeface="Arial"/>
              </a:rPr>
              <a:t>Pathologic Topologies</a:t>
            </a:r>
            <a:endParaRPr lang="en-US" dirty="0">
              <a:latin typeface="Arial"/>
              <a:cs typeface="Arial"/>
            </a:endParaRP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quarter" idx="10"/>
          </p:nvPr>
        </p:nvPicPr>
        <p:blipFill>
          <a:blip r:embed="rId2"/>
          <a:srcRect l="-15849" r="-15849"/>
          <a:stretch>
            <a:fillRect/>
          </a:stretch>
        </p:blipFill>
        <p:spPr>
          <a:xfrm>
            <a:off x="366713" y="1583331"/>
            <a:ext cx="7469187" cy="4403131"/>
          </a:xfrm>
        </p:spPr>
      </p:pic>
    </p:spTree>
    <p:extLst>
      <p:ext uri="{BB962C8B-B14F-4D97-AF65-F5344CB8AC3E}">
        <p14:creationId xmlns:p14="http://schemas.microsoft.com/office/powerpoint/2010/main" val="12105584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>
                <a:latin typeface="Arial"/>
                <a:cs typeface="Arial"/>
              </a:rPr>
              <a:t>Add one-hop strict forwarding labels (stack ‘</a:t>
            </a:r>
            <a:r>
              <a:rPr lang="en-US" sz="2800" dirty="0" err="1" smtClean="0">
                <a:latin typeface="Arial"/>
                <a:cs typeface="Arial"/>
              </a:rPr>
              <a:t>em</a:t>
            </a:r>
            <a:r>
              <a:rPr lang="en-US" sz="2800" dirty="0" smtClean="0">
                <a:latin typeface="Arial"/>
                <a:cs typeface="Arial"/>
              </a:rPr>
              <a:t>)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Content Placeholder 4"/>
          <p:cNvPicPr>
            <a:picLocks noGrp="1" noChangeAspect="1"/>
          </p:cNvPicPr>
          <p:nvPr>
            <p:ph sz="quarter" idx="10"/>
          </p:nvPr>
        </p:nvPicPr>
        <p:blipFill>
          <a:blip r:embed="rId2"/>
          <a:srcRect l="-15140" r="-15140"/>
          <a:stretch>
            <a:fillRect/>
          </a:stretch>
        </p:blipFill>
        <p:spPr>
          <a:xfrm>
            <a:off x="366616" y="1134374"/>
            <a:ext cx="8229600" cy="4852358"/>
          </a:xfrm>
        </p:spPr>
      </p:pic>
    </p:spTree>
    <p:extLst>
      <p:ext uri="{BB962C8B-B14F-4D97-AF65-F5344CB8AC3E}">
        <p14:creationId xmlns:p14="http://schemas.microsoft.com/office/powerpoint/2010/main" val="24526397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000000"/>
                </a:solidFill>
                <a:latin typeface="Arial"/>
                <a:cs typeface="Arial"/>
              </a:rPr>
              <a:t>Use case #2</a:t>
            </a:r>
            <a:br>
              <a:rPr lang="en-US" sz="3600" dirty="0" smtClean="0">
                <a:solidFill>
                  <a:srgbClr val="000000"/>
                </a:solidFill>
                <a:latin typeface="Arial"/>
                <a:cs typeface="Arial"/>
              </a:rPr>
            </a:br>
            <a:r>
              <a:rPr lang="en-US" sz="3600" dirty="0" smtClean="0">
                <a:solidFill>
                  <a:srgbClr val="000000"/>
                </a:solidFill>
                <a:latin typeface="Arial"/>
                <a:cs typeface="Arial"/>
              </a:rPr>
              <a:t>TE by label-stacking</a:t>
            </a:r>
            <a:endParaRPr lang="en-US" sz="36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8251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>
                <a:latin typeface="Arial"/>
                <a:cs typeface="Arial"/>
              </a:rPr>
              <a:t>TE by label stacking per-neighbor labels</a:t>
            </a:r>
            <a:endParaRPr lang="en-US" sz="3600" dirty="0">
              <a:latin typeface="Arial"/>
              <a:cs typeface="Arial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0"/>
          </p:nvPr>
        </p:nvPicPr>
        <p:blipFill>
          <a:blip r:embed="rId2"/>
          <a:srcRect l="-19210" r="-19210"/>
          <a:stretch>
            <a:fillRect/>
          </a:stretch>
        </p:blipFill>
        <p:spPr>
          <a:xfrm>
            <a:off x="381000" y="1371600"/>
            <a:ext cx="8229600" cy="4852358"/>
          </a:xfrm>
        </p:spPr>
      </p:pic>
    </p:spTree>
    <p:extLst>
      <p:ext uri="{BB962C8B-B14F-4D97-AF65-F5344CB8AC3E}">
        <p14:creationId xmlns:p14="http://schemas.microsoft.com/office/powerpoint/2010/main" val="37271110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000000"/>
                </a:solidFill>
                <a:latin typeface="Arial"/>
                <a:cs typeface="Arial"/>
              </a:rPr>
              <a:t>Use case #3</a:t>
            </a:r>
            <a:br>
              <a:rPr lang="en-US" sz="3600" dirty="0" smtClean="0">
                <a:solidFill>
                  <a:srgbClr val="000000"/>
                </a:solidFill>
                <a:latin typeface="Arial"/>
                <a:cs typeface="Arial"/>
              </a:rPr>
            </a:br>
            <a:r>
              <a:rPr lang="en-US" sz="3600" dirty="0" smtClean="0">
                <a:solidFill>
                  <a:srgbClr val="000000"/>
                </a:solidFill>
                <a:latin typeface="Arial"/>
                <a:cs typeface="Arial"/>
              </a:rPr>
              <a:t>Advertising TE LSPs</a:t>
            </a:r>
            <a:endParaRPr lang="en-US" sz="36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6776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>
                <a:latin typeface="Arial"/>
                <a:cs typeface="Arial"/>
              </a:rPr>
              <a:t>Advertise RSVP LSPs as Forwarding Adjacency</a:t>
            </a:r>
            <a:br>
              <a:rPr lang="en-US" sz="2800" dirty="0" smtClean="0">
                <a:latin typeface="Arial"/>
                <a:cs typeface="Arial"/>
              </a:rPr>
            </a:br>
            <a:r>
              <a:rPr lang="en-US" sz="2800" dirty="0" smtClean="0">
                <a:latin typeface="Arial"/>
                <a:cs typeface="Arial"/>
              </a:rPr>
              <a:t>Issue: LSP path properties lost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3"/>
          <p:cNvPicPr>
            <a:picLocks noGrp="1" noChangeAspect="1"/>
          </p:cNvPicPr>
          <p:nvPr>
            <p:ph sz="quarter" idx="10"/>
          </p:nvPr>
        </p:nvPicPr>
        <p:blipFill>
          <a:blip r:embed="rId2"/>
          <a:srcRect t="-20200" b="-20200"/>
          <a:stretch>
            <a:fillRect/>
          </a:stretch>
        </p:blipFill>
        <p:spPr>
          <a:xfrm>
            <a:off x="366616" y="1134374"/>
            <a:ext cx="8229600" cy="4852358"/>
          </a:xfrm>
        </p:spPr>
      </p:pic>
    </p:spTree>
    <p:extLst>
      <p:ext uri="{BB962C8B-B14F-4D97-AF65-F5344CB8AC3E}">
        <p14:creationId xmlns:p14="http://schemas.microsoft.com/office/powerpoint/2010/main" val="17469153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200</Words>
  <Application>Microsoft Macintosh PowerPoint</Application>
  <PresentationFormat>On-screen Show (4:3)</PresentationFormat>
  <Paragraphs>31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Advertising MPLS labels in IGPs draft-gredler-rtgwg-igp-label-advertisement</vt:lpstr>
      <vt:lpstr>Motivation and Rationale</vt:lpstr>
      <vt:lpstr>Use case #1 Increase (R-)LFA coverage</vt:lpstr>
      <vt:lpstr>Pathologic Topologies</vt:lpstr>
      <vt:lpstr>Add one-hop strict forwarding labels (stack ‘em)</vt:lpstr>
      <vt:lpstr>Use case #2 TE by label-stacking</vt:lpstr>
      <vt:lpstr>TE by label stacking per-neighbor labels</vt:lpstr>
      <vt:lpstr>Use case #3 Advertising TE LSPs</vt:lpstr>
      <vt:lpstr>Advertise RSVP LSPs as Forwarding Adjacency Issue: LSP path properties lost</vt:lpstr>
      <vt:lpstr>Advertise existing LSPs &amp; EROs -&gt; Allows path property correlation </vt:lpstr>
      <vt:lpstr>Use case #4 EGRESS WAN SDN CONTROL(ER)</vt:lpstr>
      <vt:lpstr>Current TE framework only offers egress Node control. -&gt; No good Egress Link control</vt:lpstr>
      <vt:lpstr>SDN ECMP weight controller and per-neighbor label</vt:lpstr>
      <vt:lpstr>Next Steps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Advertising MPLS labels in IGPs</dc:title>
  <dc:subject>draft-gredler-rtgwg-igp-label-advertisement</dc:subject>
  <dc:creator>Hannes Gredler</dc:creator>
  <cp:keywords/>
  <dc:description/>
  <cp:lastModifiedBy>Hannes Gredler</cp:lastModifiedBy>
  <cp:revision>14</cp:revision>
  <dcterms:created xsi:type="dcterms:W3CDTF">2013-03-13T10:14:16Z</dcterms:created>
  <dcterms:modified xsi:type="dcterms:W3CDTF">2013-03-13T11:41:09Z</dcterms:modified>
  <cp:category/>
</cp:coreProperties>
</file>