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notesMasterIdLst>
    <p:notesMasterId r:id="rId9"/>
  </p:notesMasterIdLst>
  <p:sldIdLst>
    <p:sldId id="256" r:id="rId3"/>
    <p:sldId id="267" r:id="rId4"/>
    <p:sldId id="273" r:id="rId5"/>
    <p:sldId id="257" r:id="rId6"/>
    <p:sldId id="274" r:id="rId7"/>
    <p:sldId id="271" r:id="rId8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 autoAdjust="0"/>
    <p:restoredTop sz="91837" autoAdjust="0"/>
  </p:normalViewPr>
  <p:slideViewPr>
    <p:cSldViewPr snapToGrid="0">
      <p:cViewPr varScale="1">
        <p:scale>
          <a:sx n="102" d="100"/>
          <a:sy n="102" d="100"/>
        </p:scale>
        <p:origin x="-1254" y="-102"/>
      </p:cViewPr>
      <p:guideLst>
        <p:guide orient="horz" pos="785"/>
        <p:guide pos="309"/>
        <p:guide pos="28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CC1678-44B7-463C-A681-EDB9A328CB29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A14B09-7C50-4114-8675-D6CC4E795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14B09-7C50-4114-8675-D6CC4E79564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14B09-7C50-4114-8675-D6CC4E79564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14B09-7C50-4114-8675-D6CC4E79564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14B09-7C50-4114-8675-D6CC4E79564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1"/>
          <p:cNvSpPr>
            <a:spLocks noChangeArrowheads="1"/>
          </p:cNvSpPr>
          <p:nvPr userDrawn="1"/>
        </p:nvSpPr>
        <p:spPr bwMode="gray">
          <a:xfrm>
            <a:off x="0" y="0"/>
            <a:ext cx="9144000" cy="6858000"/>
          </a:xfrm>
          <a:prstGeom prst="rect">
            <a:avLst/>
          </a:prstGeom>
          <a:solidFill>
            <a:srgbClr val="DFDFDF"/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tIns="0" rIns="0" bIns="0" anchor="ctr">
            <a:noAutofit/>
          </a:bodyPr>
          <a:lstStyle/>
          <a:p>
            <a:pPr>
              <a:defRPr/>
            </a:pPr>
            <a:endParaRPr lang="en-US">
              <a:latin typeface="Arial" pitchFamily="34" charset="0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32888"/>
            <a:ext cx="7315200" cy="877824"/>
          </a:xfrm>
        </p:spPr>
        <p:txBody>
          <a:bodyPr>
            <a:noAutofit/>
          </a:bodyPr>
          <a:lstStyle>
            <a:lvl1pPr algn="l" defTabSz="4572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defRPr lang="en-US" sz="3200" b="1" cap="all" baseline="0" dirty="0" smtClean="0">
                <a:solidFill>
                  <a:srgbClr val="292929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11880"/>
            <a:ext cx="5943600" cy="1051560"/>
          </a:xfrm>
        </p:spPr>
        <p:txBody>
          <a:bodyPr>
            <a:noAutofit/>
          </a:bodyPr>
          <a:lstStyle>
            <a:lvl1pPr marL="0" indent="0" algn="l" defTabSz="457200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ts val="600"/>
              </a:spcAft>
              <a:buClrTx/>
              <a:buFontTx/>
              <a:buNone/>
              <a:defRPr lang="en-US" sz="2000" dirty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2" name="Picture 7" descr="blue-window"/>
          <p:cNvPicPr>
            <a:picLocks noChangeAspect="1" noChangeArrowheads="1"/>
          </p:cNvPicPr>
          <p:nvPr userDrawn="1"/>
        </p:nvPicPr>
        <p:blipFill>
          <a:blip r:embed="rId2" cstate="print"/>
          <a:srcRect b="37572"/>
          <a:stretch>
            <a:fillRect/>
          </a:stretch>
        </p:blipFill>
        <p:spPr bwMode="auto">
          <a:xfrm>
            <a:off x="450850" y="5468938"/>
            <a:ext cx="82423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juniper_black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495898" y="917673"/>
            <a:ext cx="1718044" cy="4685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11C0-FAC4-461C-A124-BC74DB13A2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4407-B127-4D0A-92B3-41777CE4BD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11C0-FAC4-461C-A124-BC74DB13A2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4407-B127-4D0A-92B3-41777CE4BD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11C0-FAC4-461C-A124-BC74DB13A2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4407-B127-4D0A-92B3-41777CE4BD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11C0-FAC4-461C-A124-BC74DB13A2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4407-B127-4D0A-92B3-41777CE4BD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11C0-FAC4-461C-A124-BC74DB13A2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4407-B127-4D0A-92B3-41777CE4BD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11C0-FAC4-461C-A124-BC74DB13A2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4407-B127-4D0A-92B3-41777CE4BD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 defTabSz="4572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526"/>
              </a:spcAft>
              <a:defRPr lang="en-US" sz="2400" b="1" cap="all" baseline="0" dirty="0" smtClean="0">
                <a:solidFill>
                  <a:srgbClr val="292929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4572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366616" y="1134374"/>
            <a:ext cx="8229600" cy="4852358"/>
          </a:xfrm>
        </p:spPr>
        <p:txBody>
          <a:bodyPr/>
          <a:lstStyle>
            <a:lvl1pPr marL="112713" indent="-112713"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 marL="569913" indent="-225425"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 marL="854075" indent="-223838"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 marL="1147763" indent="-233363"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 marL="1431925" indent="-173038"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 defTabSz="4572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defRPr lang="en-US" sz="2400" b="1" cap="all" baseline="0" dirty="0" smtClean="0">
                <a:solidFill>
                  <a:srgbClr val="29292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rg-ven-gradient-3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038725"/>
            <a:ext cx="9144000" cy="1819275"/>
          </a:xfrm>
          <a:prstGeom prst="rect">
            <a:avLst/>
          </a:prstGeom>
        </p:spPr>
      </p:pic>
      <p:sp>
        <p:nvSpPr>
          <p:cNvPr id="4" name="Rectangle 44"/>
          <p:cNvSpPr>
            <a:spLocks noChangeArrowheads="1"/>
          </p:cNvSpPr>
          <p:nvPr userDrawn="1"/>
        </p:nvSpPr>
        <p:spPr bwMode="invGray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BABCBE">
                  <a:alpha val="14999"/>
                </a:srgbClr>
              </a:gs>
              <a:gs pos="100000">
                <a:srgbClr val="565758">
                  <a:alpha val="14999"/>
                </a:srgbClr>
              </a:gs>
            </a:gsLst>
            <a:lin ang="540000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 wrap="none" tIns="0" rIns="0" bIns="0" anchor="ctr">
            <a:spAutoFit/>
          </a:bodyPr>
          <a:lstStyle/>
          <a:p>
            <a:pPr>
              <a:defRPr/>
            </a:pPr>
            <a:endParaRPr lang="en-US">
              <a:latin typeface="Arial" pitchFamily="34" charset="0"/>
              <a:ea typeface="+mn-ea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2050" y="2184400"/>
            <a:ext cx="4554538" cy="3822700"/>
          </a:xfrm>
          <a:prstGeom prst="rect">
            <a:avLst/>
          </a:prstGeom>
          <a:noFill/>
          <a:ln w="28575">
            <a:noFill/>
            <a:miter lim="800000"/>
            <a:headEnd/>
            <a:tailEnd type="none" w="lg" len="sm"/>
          </a:ln>
          <a:effectLst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11C0-FAC4-461C-A124-BC74DB13A2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4407-B127-4D0A-92B3-41777CE4BD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11"/>
          <p:cNvSpPr>
            <a:spLocks noChangeArrowheads="1"/>
          </p:cNvSpPr>
          <p:nvPr userDrawn="1"/>
        </p:nvSpPr>
        <p:spPr bwMode="gray">
          <a:xfrm>
            <a:off x="0" y="0"/>
            <a:ext cx="9144000" cy="6858000"/>
          </a:xfrm>
          <a:prstGeom prst="rect">
            <a:avLst/>
          </a:prstGeom>
          <a:solidFill>
            <a:srgbClr val="DFDFDF"/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tIns="0" rIns="0" bIns="0" anchor="ctr">
            <a:noAutofit/>
          </a:bodyPr>
          <a:lstStyle/>
          <a:p>
            <a:pPr>
              <a:defRPr/>
            </a:pPr>
            <a:endParaRPr lang="en-US">
              <a:latin typeface="Arial" pitchFamily="34" charset="0"/>
              <a:ea typeface="+mn-ea"/>
            </a:endParaRPr>
          </a:p>
        </p:txBody>
      </p:sp>
      <p:pic>
        <p:nvPicPr>
          <p:cNvPr id="8" name="Picture 7" descr="blue-window"/>
          <p:cNvPicPr>
            <a:picLocks noChangeAspect="1" noChangeArrowheads="1"/>
          </p:cNvPicPr>
          <p:nvPr userDrawn="1"/>
        </p:nvPicPr>
        <p:blipFill>
          <a:blip r:embed="rId2" cstate="print"/>
          <a:srcRect b="37572"/>
          <a:stretch>
            <a:fillRect/>
          </a:stretch>
        </p:blipFill>
        <p:spPr bwMode="auto">
          <a:xfrm>
            <a:off x="450850" y="5468938"/>
            <a:ext cx="82423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juniper_black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495898" y="917673"/>
            <a:ext cx="1718044" cy="46855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11C0-FAC4-461C-A124-BC74DB13A2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4407-B127-4D0A-92B3-41777CE4BD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11C0-FAC4-461C-A124-BC74DB13A2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4407-B127-4D0A-92B3-41777CE4BD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11C0-FAC4-461C-A124-BC74DB13A2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4407-B127-4D0A-92B3-41777CE4BD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11C0-FAC4-461C-A124-BC74DB13A2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4407-B127-4D0A-92B3-41777CE4BD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488" y="256032"/>
            <a:ext cx="8220456" cy="740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 algn="l" defTabSz="457200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050" y="1134036"/>
            <a:ext cx="8220456" cy="4773168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Rectangle 26"/>
          <p:cNvSpPr>
            <a:spLocks noChangeArrowheads="1"/>
          </p:cNvSpPr>
          <p:nvPr/>
        </p:nvSpPr>
        <p:spPr bwMode="black">
          <a:xfrm>
            <a:off x="471488" y="6229350"/>
            <a:ext cx="530225" cy="198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 anchor="b"/>
          <a:lstStyle/>
          <a:p>
            <a:pPr algn="l" eaLnBrk="0" hangingPunct="0">
              <a:spcBef>
                <a:spcPct val="0"/>
              </a:spcBef>
              <a:tabLst>
                <a:tab pos="461963" algn="l"/>
                <a:tab pos="4572000" algn="ctr"/>
                <a:tab pos="8461375" algn="r"/>
                <a:tab pos="8855075" algn="r"/>
              </a:tabLst>
              <a:defRPr/>
            </a:pPr>
            <a:fld id="{E46DE64C-7D15-458B-8CF1-EEE6A14FF4AB}" type="slidenum">
              <a:rPr lang="en-US" sz="1000">
                <a:solidFill>
                  <a:srgbClr val="807F83"/>
                </a:solidFill>
                <a:latin typeface="Arial" pitchFamily="34" charset="0"/>
              </a:rPr>
              <a:pPr algn="l" eaLnBrk="0" hangingPunct="0">
                <a:spcBef>
                  <a:spcPct val="0"/>
                </a:spcBef>
                <a:tabLst>
                  <a:tab pos="461963" algn="l"/>
                  <a:tab pos="4572000" algn="ctr"/>
                  <a:tab pos="8461375" algn="r"/>
                  <a:tab pos="8855075" algn="r"/>
                </a:tabLst>
                <a:defRPr/>
              </a:pPr>
              <a:t>‹#›</a:t>
            </a:fld>
            <a:endParaRPr lang="en-US" sz="1000">
              <a:solidFill>
                <a:srgbClr val="807F83"/>
              </a:solidFill>
              <a:latin typeface="Arial" pitchFamily="34" charset="0"/>
            </a:endParaRPr>
          </a:p>
        </p:txBody>
      </p:sp>
      <p:grpSp>
        <p:nvGrpSpPr>
          <p:cNvPr id="18" name="Group 6"/>
          <p:cNvGrpSpPr>
            <a:grpSpLocks/>
          </p:cNvGrpSpPr>
          <p:nvPr/>
        </p:nvGrpSpPr>
        <p:grpSpPr bwMode="auto">
          <a:xfrm>
            <a:off x="450850" y="238125"/>
            <a:ext cx="8240713" cy="5994400"/>
            <a:chOff x="284" y="150"/>
            <a:chExt cx="5182" cy="3776"/>
          </a:xfrm>
        </p:grpSpPr>
        <p:sp>
          <p:nvSpPr>
            <p:cNvPr id="19" name="Line 7"/>
            <p:cNvSpPr>
              <a:spLocks noChangeShapeType="1"/>
            </p:cNvSpPr>
            <p:nvPr userDrawn="1"/>
          </p:nvSpPr>
          <p:spPr bwMode="auto">
            <a:xfrm>
              <a:off x="284" y="3926"/>
              <a:ext cx="5182" cy="0"/>
            </a:xfrm>
            <a:prstGeom prst="line">
              <a:avLst/>
            </a:prstGeom>
            <a:noFill/>
            <a:ln w="12700">
              <a:solidFill>
                <a:srgbClr val="BABCBE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  <a:ea typeface="+mn-ea"/>
              </a:endParaRPr>
            </a:p>
          </p:txBody>
        </p:sp>
        <p:sp>
          <p:nvSpPr>
            <p:cNvPr id="20" name="Line 8"/>
            <p:cNvSpPr>
              <a:spLocks noChangeShapeType="1"/>
            </p:cNvSpPr>
            <p:nvPr userDrawn="1"/>
          </p:nvSpPr>
          <p:spPr bwMode="auto">
            <a:xfrm>
              <a:off x="284" y="602"/>
              <a:ext cx="5182" cy="0"/>
            </a:xfrm>
            <a:prstGeom prst="line">
              <a:avLst/>
            </a:prstGeom>
            <a:noFill/>
            <a:ln w="12700">
              <a:solidFill>
                <a:srgbClr val="BABCBE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  <a:ea typeface="+mn-ea"/>
              </a:endParaRPr>
            </a:p>
          </p:txBody>
        </p:sp>
        <p:sp>
          <p:nvSpPr>
            <p:cNvPr id="21" name="Line 9"/>
            <p:cNvSpPr>
              <a:spLocks noChangeShapeType="1"/>
            </p:cNvSpPr>
            <p:nvPr userDrawn="1"/>
          </p:nvSpPr>
          <p:spPr bwMode="auto">
            <a:xfrm>
              <a:off x="284" y="150"/>
              <a:ext cx="5182" cy="0"/>
            </a:xfrm>
            <a:prstGeom prst="line">
              <a:avLst/>
            </a:prstGeom>
            <a:noFill/>
            <a:ln w="12700">
              <a:solidFill>
                <a:srgbClr val="BABCBE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  <a:ea typeface="+mn-ea"/>
              </a:endParaRPr>
            </a:p>
          </p:txBody>
        </p:sp>
      </p:grpSp>
      <p:pic>
        <p:nvPicPr>
          <p:cNvPr id="11" name="Picture 10" descr="juniper_black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563920" y="6316675"/>
            <a:ext cx="1111452" cy="30312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059376" y="6241145"/>
            <a:ext cx="302999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" dirty="0" smtClean="0">
                <a:solidFill>
                  <a:schemeClr val="accent6"/>
                </a:solidFill>
              </a:rPr>
              <a:t>Copyright </a:t>
            </a:r>
            <a:r>
              <a:rPr lang="en-US" sz="800" kern="1200" dirty="0" smtClean="0">
                <a:solidFill>
                  <a:schemeClr val="accent6"/>
                </a:solidFill>
                <a:latin typeface="Arial" charset="0"/>
                <a:ea typeface="ＭＳ Ｐゴシック" charset="-128"/>
                <a:cs typeface="+mn-cs"/>
              </a:rPr>
              <a:t>©</a:t>
            </a:r>
            <a:r>
              <a:rPr lang="en-US" sz="800" kern="1200" baseline="0" dirty="0" smtClean="0">
                <a:solidFill>
                  <a:schemeClr val="accent6"/>
                </a:solidFill>
                <a:latin typeface="Arial" charset="0"/>
                <a:ea typeface="ＭＳ Ｐゴシック" charset="-128"/>
                <a:cs typeface="+mn-cs"/>
              </a:rPr>
              <a:t> 2010 Juniper Networks, Inc.     www.juniper.net</a:t>
            </a:r>
            <a:endParaRPr lang="en-US" sz="800" dirty="0">
              <a:solidFill>
                <a:schemeClr val="accent6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8" r:id="rId4"/>
  </p:sldLayoutIdLst>
  <p:txStyles>
    <p:titleStyle>
      <a:lvl1pPr algn="l" defTabSz="457200" rtl="0" eaLnBrk="1" fontAlgn="base" latinLnBrk="0" hangingPunct="1">
        <a:lnSpc>
          <a:spcPct val="90000"/>
        </a:lnSpc>
        <a:spcBef>
          <a:spcPct val="0"/>
        </a:spcBef>
        <a:spcAft>
          <a:spcPct val="20000"/>
        </a:spcAft>
        <a:buNone/>
        <a:defRPr lang="en-US" sz="2400" b="1" kern="1200" cap="all" baseline="0" dirty="0" smtClean="0">
          <a:solidFill>
            <a:srgbClr val="292929"/>
          </a:solidFill>
          <a:latin typeface="Arial" pitchFamily="34" charset="0"/>
          <a:ea typeface="+mj-ea"/>
          <a:cs typeface="+mj-cs"/>
        </a:defRPr>
      </a:lvl1pPr>
    </p:titleStyle>
    <p:bodyStyle>
      <a:lvl1pPr marL="112713" indent="-112713" algn="l" defTabSz="914400" rtl="0" eaLnBrk="1" latinLnBrk="0" hangingPunct="1">
        <a:spcBef>
          <a:spcPts val="800"/>
        </a:spcBef>
        <a:spcAft>
          <a:spcPts val="400"/>
        </a:spcAft>
        <a:buClr>
          <a:schemeClr val="tx1"/>
        </a:buClr>
        <a:buSzPct val="25000"/>
        <a:buFont typeface="Arial" pitchFamily="34" charset="0"/>
        <a:buChar char=" "/>
        <a:defRPr lang="en-US" sz="2200" kern="1200" baseline="0" dirty="0" smtClean="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569913" indent="-225425" algn="l" defTabSz="914400" rtl="0" eaLnBrk="1" latinLnBrk="0" hangingPunct="1">
        <a:spcBef>
          <a:spcPts val="0"/>
        </a:spcBef>
        <a:spcAft>
          <a:spcPts val="500"/>
        </a:spcAft>
        <a:buClr>
          <a:schemeClr val="tx1"/>
        </a:buClr>
        <a:buSzPct val="90000"/>
        <a:buFont typeface="Wingdings" pitchFamily="2" charset="2"/>
        <a:buChar char="§"/>
        <a:defRPr lang="en-US" sz="2000" kern="1200" baseline="0" dirty="0" smtClean="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854075" indent="-223838" algn="l" defTabSz="914400" rtl="0" eaLnBrk="1" latinLnBrk="0" hangingPunct="1">
        <a:spcBef>
          <a:spcPts val="0"/>
        </a:spcBef>
        <a:spcAft>
          <a:spcPts val="500"/>
        </a:spcAft>
        <a:buClr>
          <a:schemeClr val="tx1"/>
        </a:buClr>
        <a:buSzPct val="96000"/>
        <a:buFont typeface="Wingdings" pitchFamily="2" charset="2"/>
        <a:buChar char="§"/>
        <a:defRPr lang="en-US" sz="1800" kern="1200" baseline="0" dirty="0" smtClean="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1147763" indent="-233363" algn="l" defTabSz="914400" rtl="0" eaLnBrk="1" latinLnBrk="0" hangingPunct="1">
        <a:spcBef>
          <a:spcPts val="0"/>
        </a:spcBef>
        <a:spcAft>
          <a:spcPts val="500"/>
        </a:spcAft>
        <a:buClr>
          <a:schemeClr val="tx1"/>
        </a:buClr>
        <a:buFont typeface="Arial" pitchFamily="34" charset="0"/>
        <a:buChar char="–"/>
        <a:defRPr lang="en-US" sz="1600" kern="1200" baseline="0" dirty="0" smtClean="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1431925" indent="-173038" algn="l" defTabSz="914400" rtl="0" eaLnBrk="1" latinLnBrk="0" hangingPunct="1">
        <a:spcBef>
          <a:spcPts val="0"/>
        </a:spcBef>
        <a:spcAft>
          <a:spcPts val="500"/>
        </a:spcAft>
        <a:buClr>
          <a:schemeClr val="tx1"/>
        </a:buClr>
        <a:buFont typeface="Arial" pitchFamily="34" charset="0"/>
        <a:buChar char="-"/>
        <a:defRPr lang="en-US" sz="1600" kern="1200" baseline="0" dirty="0" smtClean="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F11C0-FAC4-461C-A124-BC74DB13A22B}" type="datetimeFigureOut">
              <a:rPr lang="en-US" smtClean="0"/>
              <a:pPr/>
              <a:t>3/8/2013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F4407-B127-4D0A-92B3-41777CE4BD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83442"/>
            <a:ext cx="7772400" cy="1362075"/>
          </a:xfrm>
        </p:spPr>
        <p:txBody>
          <a:bodyPr>
            <a:normAutofit/>
          </a:bodyPr>
          <a:lstStyle/>
          <a:p>
            <a:pPr algn="ctr">
              <a:spcBef>
                <a:spcPts val="1200"/>
              </a:spcBef>
            </a:pPr>
            <a:r>
              <a:rPr lang="en-US" sz="3200" b="0" cap="none" dirty="0" smtClean="0"/>
              <a:t>RSVP Setup Protection</a:t>
            </a:r>
            <a:br>
              <a:rPr lang="en-US" sz="3200" b="0" cap="none" dirty="0" smtClean="0"/>
            </a:br>
            <a:r>
              <a:rPr lang="en-US" sz="2400" b="0" cap="none" dirty="0" smtClean="0"/>
              <a:t>draft-shen-mpls-rsvp-setup-protection-02</a:t>
            </a:r>
            <a:endParaRPr lang="en-US" sz="2400" b="0" cap="none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722313" y="3396343"/>
            <a:ext cx="7772400" cy="120336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Yimin Shen (Juniper Networks)</a:t>
            </a:r>
          </a:p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Yuji Kamite (NTTC)</a:t>
            </a:r>
          </a:p>
          <a:p>
            <a:pPr algn="ctr"/>
            <a:endParaRPr lang="en-US" sz="1400" dirty="0" smtClean="0">
              <a:solidFill>
                <a:schemeClr val="tx1"/>
              </a:solidFill>
            </a:endParaRPr>
          </a:p>
          <a:p>
            <a:pPr algn="ctr"/>
            <a:r>
              <a:rPr lang="en-US" sz="1500" dirty="0" smtClean="0">
                <a:solidFill>
                  <a:schemeClr val="tx1"/>
                </a:solidFill>
              </a:rPr>
              <a:t>IETF 86, Orlando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idea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90332"/>
            <a:ext cx="8229600" cy="3088887"/>
          </a:xfrm>
        </p:spPr>
        <p:txBody>
          <a:bodyPr>
            <a:noAutofit/>
          </a:bodyPr>
          <a:lstStyle/>
          <a:p>
            <a:pPr marL="457200" indent="-457200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000" dirty="0" smtClean="0"/>
              <a:t>An LSP is signaled with an ERO of strict hops.</a:t>
            </a:r>
          </a:p>
          <a:p>
            <a:pPr marL="457200" indent="-457200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000" dirty="0" smtClean="0"/>
              <a:t>If a link/node is in failure state, the router upstream adjacent to the failure (i.e. PLR) can reroute the LSP by signaling a backup LSP through a existing bypass LSP.</a:t>
            </a:r>
          </a:p>
          <a:p>
            <a:pPr marL="857250" lvl="2" indent="-457200">
              <a:spcBef>
                <a:spcPts val="600"/>
              </a:spcBef>
            </a:pPr>
            <a:r>
              <a:rPr lang="en-US" sz="1800" dirty="0" smtClean="0"/>
              <a:t>Detects failure based on the strict ERO.</a:t>
            </a:r>
          </a:p>
          <a:p>
            <a:pPr marL="857250" lvl="2" indent="-457200">
              <a:spcBef>
                <a:spcPts val="600"/>
              </a:spcBef>
            </a:pPr>
            <a:r>
              <a:rPr lang="en-US" sz="1800" dirty="0" smtClean="0"/>
              <a:t>Finds an existing bypass LSP that is protecting the failed link/node.</a:t>
            </a:r>
          </a:p>
          <a:p>
            <a:pPr marL="457200" indent="-457200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000" dirty="0" smtClean="0"/>
              <a:t>Egress of the bypass LSP (i.e. MP) terminates the backup LSP, re-creates the original LSP, and signals it towards destination.</a:t>
            </a:r>
          </a:p>
          <a:p>
            <a:pPr marL="457200" indent="-457200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000" dirty="0" smtClean="0"/>
              <a:t>LSP is protected during setup time, i.e. initial Path message signaling.</a:t>
            </a:r>
          </a:p>
          <a:p>
            <a:pPr marL="457200" indent="-457200">
              <a:spcBef>
                <a:spcPts val="600"/>
              </a:spcBef>
              <a:buFont typeface="Wingdings" pitchFamily="2" charset="2"/>
              <a:buChar char="§"/>
            </a:pPr>
            <a:endParaRPr lang="en-US" sz="2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2719761" y="2884558"/>
            <a:ext cx="1328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B050"/>
                </a:solidFill>
              </a:rPr>
              <a:t>bypass LSP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14038" y="2303546"/>
            <a:ext cx="858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P0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587083" y="2103827"/>
            <a:ext cx="848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P1</a:t>
            </a:r>
          </a:p>
          <a:p>
            <a:pPr algn="ctr"/>
            <a:r>
              <a:rPr lang="en-US" b="1" dirty="0" smtClean="0"/>
              <a:t>PLR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288052" y="2123086"/>
            <a:ext cx="5466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P2</a:t>
            </a:r>
          </a:p>
          <a:p>
            <a:pPr algn="ctr"/>
            <a:r>
              <a:rPr lang="en-US" b="1" dirty="0" smtClean="0"/>
              <a:t>MP</a:t>
            </a:r>
            <a:endParaRPr lang="en-US" b="1" dirty="0"/>
          </a:p>
        </p:txBody>
      </p:sp>
      <p:pic>
        <p:nvPicPr>
          <p:cNvPr id="15" name="Picture 8" descr="Generic Router 1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9925" y="1873134"/>
            <a:ext cx="4460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8" descr="Generic Router 1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40482" y="1873134"/>
            <a:ext cx="4460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8" descr="Generic Router 1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8340" y="1870592"/>
            <a:ext cx="4460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Straight Connector 17"/>
          <p:cNvCxnSpPr>
            <a:stCxn id="15" idx="3"/>
            <a:endCxn id="16" idx="1"/>
          </p:cNvCxnSpPr>
          <p:nvPr/>
        </p:nvCxnSpPr>
        <p:spPr bwMode="auto">
          <a:xfrm>
            <a:off x="3576012" y="2096178"/>
            <a:ext cx="1464470" cy="0"/>
          </a:xfrm>
          <a:prstGeom prst="line">
            <a:avLst/>
          </a:prstGeom>
          <a:noFill/>
          <a:ln w="190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16" idx="3"/>
            <a:endCxn id="17" idx="1"/>
          </p:cNvCxnSpPr>
          <p:nvPr/>
        </p:nvCxnSpPr>
        <p:spPr bwMode="auto">
          <a:xfrm flipV="1">
            <a:off x="5486569" y="2093636"/>
            <a:ext cx="1841771" cy="2542"/>
          </a:xfrm>
          <a:prstGeom prst="line">
            <a:avLst/>
          </a:prstGeom>
          <a:noFill/>
          <a:ln w="190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endCxn id="15" idx="1"/>
          </p:cNvCxnSpPr>
          <p:nvPr/>
        </p:nvCxnSpPr>
        <p:spPr bwMode="auto">
          <a:xfrm flipV="1">
            <a:off x="1427356" y="2096178"/>
            <a:ext cx="1702569" cy="251"/>
          </a:xfrm>
          <a:prstGeom prst="line">
            <a:avLst/>
          </a:prstGeom>
          <a:noFill/>
          <a:ln w="190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1" name="Picture 8" descr="Generic Router 1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1438" y="1895437"/>
            <a:ext cx="4460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21"/>
          <p:cNvSpPr txBox="1"/>
          <p:nvPr/>
        </p:nvSpPr>
        <p:spPr>
          <a:xfrm>
            <a:off x="7214382" y="2302777"/>
            <a:ext cx="658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P3</a:t>
            </a:r>
            <a:endParaRPr lang="en-US" b="1" dirty="0"/>
          </a:p>
        </p:txBody>
      </p:sp>
      <p:sp>
        <p:nvSpPr>
          <p:cNvPr id="23" name="爆発 1 45"/>
          <p:cNvSpPr/>
          <p:nvPr/>
        </p:nvSpPr>
        <p:spPr>
          <a:xfrm>
            <a:off x="4180799" y="1990488"/>
            <a:ext cx="228600" cy="228600"/>
          </a:xfrm>
          <a:prstGeom prst="irregularSeal1">
            <a:avLst/>
          </a:prstGeom>
          <a:solidFill>
            <a:srgbClr val="FF0000"/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3345546" y="2896384"/>
            <a:ext cx="1920250" cy="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</p:cxnSp>
      <p:cxnSp>
        <p:nvCxnSpPr>
          <p:cNvPr id="25" name="Straight Connector 24"/>
          <p:cNvCxnSpPr/>
          <p:nvPr/>
        </p:nvCxnSpPr>
        <p:spPr bwMode="auto">
          <a:xfrm rot="5400000">
            <a:off x="5025709" y="2604053"/>
            <a:ext cx="537670" cy="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arrow" w="med" len="med"/>
            <a:tailEnd type="none" w="med" len="med"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</p:cxnSp>
      <p:pic>
        <p:nvPicPr>
          <p:cNvPr id="26" name="Picture 8" descr="Generic Router 1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03989" y="2683651"/>
            <a:ext cx="4460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TextBox 27"/>
          <p:cNvSpPr txBox="1"/>
          <p:nvPr/>
        </p:nvSpPr>
        <p:spPr>
          <a:xfrm>
            <a:off x="1675985" y="2298143"/>
            <a:ext cx="1067215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6. Resv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99286" y="3091573"/>
            <a:ext cx="847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P4</a:t>
            </a:r>
            <a:endParaRPr lang="en-US" b="1" dirty="0"/>
          </a:p>
        </p:txBody>
      </p:sp>
      <p:cxnSp>
        <p:nvCxnSpPr>
          <p:cNvPr id="30" name="Straight Connector 29"/>
          <p:cNvCxnSpPr/>
          <p:nvPr/>
        </p:nvCxnSpPr>
        <p:spPr bwMode="auto">
          <a:xfrm rot="5400000">
            <a:off x="3067054" y="2604053"/>
            <a:ext cx="537670" cy="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</p:cxnSp>
      <p:sp>
        <p:nvSpPr>
          <p:cNvPr id="31" name="Left Arrow 30"/>
          <p:cNvSpPr/>
          <p:nvPr/>
        </p:nvSpPr>
        <p:spPr bwMode="auto">
          <a:xfrm>
            <a:off x="1964565" y="2209958"/>
            <a:ext cx="424884" cy="105922"/>
          </a:xfrm>
          <a:prstGeom prst="leftArrow">
            <a:avLst/>
          </a:prstGeom>
          <a:solidFill>
            <a:srgbClr val="00B0F0"/>
          </a:solidFill>
          <a:ln w="127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4" name="Right Arrow 33"/>
          <p:cNvSpPr/>
          <p:nvPr/>
        </p:nvSpPr>
        <p:spPr>
          <a:xfrm>
            <a:off x="1971277" y="1856298"/>
            <a:ext cx="435005" cy="133167"/>
          </a:xfrm>
          <a:prstGeom prst="rightArrow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56117" y="1478222"/>
            <a:ext cx="340112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B0F0"/>
                </a:solidFill>
              </a:rPr>
              <a:t>1. Path (</a:t>
            </a:r>
            <a:r>
              <a:rPr lang="en-US" b="1" dirty="0" err="1" smtClean="0">
                <a:solidFill>
                  <a:srgbClr val="00B0F0"/>
                </a:solidFill>
              </a:rPr>
              <a:t>dest</a:t>
            </a:r>
            <a:r>
              <a:rPr lang="en-US" b="1" dirty="0" smtClean="0">
                <a:solidFill>
                  <a:srgbClr val="00B0F0"/>
                </a:solidFill>
              </a:rPr>
              <a:t> = P3, ERO = i1, i2, i3)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7" name="Right Arrow 36"/>
          <p:cNvSpPr/>
          <p:nvPr/>
        </p:nvSpPr>
        <p:spPr>
          <a:xfrm>
            <a:off x="3533782" y="2665177"/>
            <a:ext cx="435005" cy="133167"/>
          </a:xfrm>
          <a:prstGeom prst="rightArrow">
            <a:avLst/>
          </a:prstGeom>
          <a:solidFill>
            <a:schemeClr val="accent6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Arrow 38"/>
          <p:cNvSpPr/>
          <p:nvPr/>
        </p:nvSpPr>
        <p:spPr>
          <a:xfrm>
            <a:off x="6188134" y="1899676"/>
            <a:ext cx="435005" cy="133167"/>
          </a:xfrm>
          <a:prstGeom prst="rightArrow">
            <a:avLst/>
          </a:prstGeom>
          <a:solidFill>
            <a:srgbClr val="00B0F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343959" y="2363276"/>
            <a:ext cx="96041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6"/>
                </a:solidFill>
              </a:rPr>
              <a:t>2. Path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262465" y="1535414"/>
            <a:ext cx="316307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F0"/>
                </a:solidFill>
              </a:rPr>
              <a:t>3. Path (</a:t>
            </a:r>
            <a:r>
              <a:rPr lang="en-US" b="1" dirty="0" err="1" smtClean="0">
                <a:solidFill>
                  <a:srgbClr val="00B0F0"/>
                </a:solidFill>
              </a:rPr>
              <a:t>dest</a:t>
            </a:r>
            <a:r>
              <a:rPr lang="en-US" b="1" dirty="0" smtClean="0">
                <a:solidFill>
                  <a:srgbClr val="00B0F0"/>
                </a:solidFill>
              </a:rPr>
              <a:t> = P3, ERO = i3)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43" name="Left Arrow 42"/>
          <p:cNvSpPr/>
          <p:nvPr/>
        </p:nvSpPr>
        <p:spPr bwMode="auto">
          <a:xfrm>
            <a:off x="6194845" y="2191086"/>
            <a:ext cx="424884" cy="105922"/>
          </a:xfrm>
          <a:prstGeom prst="leftArrow">
            <a:avLst/>
          </a:prstGeom>
          <a:solidFill>
            <a:srgbClr val="00B0F0"/>
          </a:solidFill>
          <a:ln w="127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974311" y="2278937"/>
            <a:ext cx="93944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F0"/>
                </a:solidFill>
              </a:rPr>
              <a:t>4. Resv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428730" y="2360424"/>
            <a:ext cx="89040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6"/>
                </a:solidFill>
              </a:rPr>
              <a:t>5. Resv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47" name="Right Arrow 46"/>
          <p:cNvSpPr/>
          <p:nvPr/>
        </p:nvSpPr>
        <p:spPr>
          <a:xfrm flipH="1">
            <a:off x="4611843" y="2671203"/>
            <a:ext cx="403934" cy="137604"/>
          </a:xfrm>
          <a:prstGeom prst="rightArrow">
            <a:avLst/>
          </a:prstGeom>
          <a:solidFill>
            <a:schemeClr val="accent6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2765503" y="1774636"/>
            <a:ext cx="457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i1</a:t>
            </a:r>
            <a:endParaRPr lang="en-US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4616605" y="1799642"/>
            <a:ext cx="455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i2</a:t>
            </a:r>
            <a:endParaRPr lang="en-US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6925921" y="1799641"/>
            <a:ext cx="523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i3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established LSP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682" y="3610947"/>
            <a:ext cx="8666317" cy="3051110"/>
          </a:xfrm>
        </p:spPr>
        <p:txBody>
          <a:bodyPr>
            <a:noAutofit/>
          </a:bodyPr>
          <a:lstStyle/>
          <a:p>
            <a:pPr marL="457200" indent="-457200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000" dirty="0" smtClean="0"/>
              <a:t>LSP appears as if it was originally set up along the desired path and then failed over to the bypass LSP.</a:t>
            </a:r>
          </a:p>
          <a:p>
            <a:pPr marL="457200" indent="-457200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000" dirty="0" smtClean="0"/>
              <a:t>PLR’s notification to ingress:</a:t>
            </a:r>
          </a:p>
          <a:p>
            <a:pPr marL="914400" lvl="5" indent="-457200">
              <a:spcBef>
                <a:spcPts val="600"/>
              </a:spcBef>
            </a:pPr>
            <a:r>
              <a:rPr lang="en-US" sz="1800" dirty="0" smtClean="0"/>
              <a:t>PLR sets “local protection in use” flag in </a:t>
            </a:r>
            <a:r>
              <a:rPr lang="en-US" sz="1800" dirty="0" err="1" smtClean="0"/>
              <a:t>Resv</a:t>
            </a:r>
            <a:r>
              <a:rPr lang="en-US" sz="1800" dirty="0" smtClean="0"/>
              <a:t>.</a:t>
            </a:r>
          </a:p>
          <a:p>
            <a:pPr marL="914400" lvl="5" indent="-457200">
              <a:spcBef>
                <a:spcPts val="600"/>
              </a:spcBef>
            </a:pPr>
            <a:r>
              <a:rPr lang="en-US" sz="1800" dirty="0" smtClean="0"/>
              <a:t>PLR sends </a:t>
            </a:r>
            <a:r>
              <a:rPr lang="en-US" sz="1800" dirty="0" err="1" smtClean="0"/>
              <a:t>PathErr</a:t>
            </a:r>
            <a:r>
              <a:rPr lang="en-US" sz="1800" dirty="0" smtClean="0"/>
              <a:t> of “tunnel locally repaired”.</a:t>
            </a:r>
          </a:p>
          <a:p>
            <a:pPr marL="457200" indent="-457200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000" dirty="0" smtClean="0"/>
              <a:t>Benefits:</a:t>
            </a:r>
          </a:p>
          <a:p>
            <a:pPr marL="857250" lvl="1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/>
              <a:t>The LSP is established </a:t>
            </a:r>
            <a:r>
              <a:rPr lang="en-US" sz="1800" dirty="0" smtClean="0"/>
              <a:t>with a minimal </a:t>
            </a:r>
            <a:r>
              <a:rPr lang="en-US" sz="1800" dirty="0" smtClean="0"/>
              <a:t>delay.</a:t>
            </a:r>
          </a:p>
          <a:p>
            <a:pPr marL="857250" lvl="1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/>
              <a:t>Path re-computation and re-signaling </a:t>
            </a:r>
            <a:r>
              <a:rPr lang="en-US" sz="1800" dirty="0" smtClean="0"/>
              <a:t>may follow up at a slower pace, </a:t>
            </a:r>
            <a:r>
              <a:rPr lang="en-US" sz="1800" dirty="0" smtClean="0"/>
              <a:t>if applicable.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719761" y="2884558"/>
            <a:ext cx="1328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B050"/>
                </a:solidFill>
              </a:rPr>
              <a:t>bypass LSP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14038" y="2303546"/>
            <a:ext cx="858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 0</a:t>
            </a:r>
            <a:endParaRPr lang="en-US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2587083" y="2103827"/>
            <a:ext cx="848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 1</a:t>
            </a:r>
          </a:p>
          <a:p>
            <a:pPr algn="ctr"/>
            <a:r>
              <a:rPr lang="en-US" b="1" dirty="0" smtClean="0"/>
              <a:t>PLR</a:t>
            </a:r>
            <a:endParaRPr lang="en-US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5288052" y="2123086"/>
            <a:ext cx="5466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 2</a:t>
            </a:r>
          </a:p>
          <a:p>
            <a:pPr algn="ctr"/>
            <a:r>
              <a:rPr lang="en-US" b="1" dirty="0" smtClean="0"/>
              <a:t>MP</a:t>
            </a:r>
            <a:endParaRPr lang="en-US" b="1" dirty="0"/>
          </a:p>
        </p:txBody>
      </p:sp>
      <p:pic>
        <p:nvPicPr>
          <p:cNvPr id="38" name="Picture 8" descr="Generic Router 1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9925" y="1873134"/>
            <a:ext cx="4460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8" descr="Generic Router 1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40482" y="1873134"/>
            <a:ext cx="4460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41" descr="Generic Router 1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8340" y="1870592"/>
            <a:ext cx="4460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4" name="Straight Connector 43"/>
          <p:cNvCxnSpPr>
            <a:stCxn id="38" idx="3"/>
            <a:endCxn id="40" idx="1"/>
          </p:cNvCxnSpPr>
          <p:nvPr/>
        </p:nvCxnSpPr>
        <p:spPr bwMode="auto">
          <a:xfrm>
            <a:off x="3576012" y="2096178"/>
            <a:ext cx="1464470" cy="0"/>
          </a:xfrm>
          <a:prstGeom prst="line">
            <a:avLst/>
          </a:prstGeom>
          <a:noFill/>
          <a:ln w="190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40" idx="3"/>
            <a:endCxn id="42" idx="1"/>
          </p:cNvCxnSpPr>
          <p:nvPr/>
        </p:nvCxnSpPr>
        <p:spPr bwMode="auto">
          <a:xfrm flipV="1">
            <a:off x="5486569" y="2093636"/>
            <a:ext cx="1841771" cy="2542"/>
          </a:xfrm>
          <a:prstGeom prst="line">
            <a:avLst/>
          </a:prstGeom>
          <a:noFill/>
          <a:ln w="190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>
            <a:endCxn id="38" idx="1"/>
          </p:cNvCxnSpPr>
          <p:nvPr/>
        </p:nvCxnSpPr>
        <p:spPr bwMode="auto">
          <a:xfrm flipV="1">
            <a:off x="1427356" y="2096178"/>
            <a:ext cx="1702569" cy="251"/>
          </a:xfrm>
          <a:prstGeom prst="line">
            <a:avLst/>
          </a:prstGeom>
          <a:noFill/>
          <a:ln w="190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52" name="Picture 8" descr="Generic Router 1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1438" y="1895437"/>
            <a:ext cx="4460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" name="TextBox 52"/>
          <p:cNvSpPr txBox="1"/>
          <p:nvPr/>
        </p:nvSpPr>
        <p:spPr>
          <a:xfrm>
            <a:off x="7214382" y="2302777"/>
            <a:ext cx="658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 3</a:t>
            </a:r>
            <a:endParaRPr lang="en-US" b="1" dirty="0"/>
          </a:p>
        </p:txBody>
      </p:sp>
      <p:sp>
        <p:nvSpPr>
          <p:cNvPr id="54" name="爆発 1 45"/>
          <p:cNvSpPr/>
          <p:nvPr/>
        </p:nvSpPr>
        <p:spPr>
          <a:xfrm>
            <a:off x="4180799" y="1990488"/>
            <a:ext cx="228600" cy="228600"/>
          </a:xfrm>
          <a:prstGeom prst="irregularSeal1">
            <a:avLst/>
          </a:prstGeom>
          <a:solidFill>
            <a:srgbClr val="FF0000"/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5" name="Straight Connector 54"/>
          <p:cNvCxnSpPr/>
          <p:nvPr/>
        </p:nvCxnSpPr>
        <p:spPr bwMode="auto">
          <a:xfrm>
            <a:off x="3345546" y="2896384"/>
            <a:ext cx="1920250" cy="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</p:cxnSp>
      <p:cxnSp>
        <p:nvCxnSpPr>
          <p:cNvPr id="56" name="Straight Connector 55"/>
          <p:cNvCxnSpPr/>
          <p:nvPr/>
        </p:nvCxnSpPr>
        <p:spPr bwMode="auto">
          <a:xfrm rot="5400000">
            <a:off x="5025709" y="2604053"/>
            <a:ext cx="537670" cy="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arrow" w="med" len="med"/>
            <a:tailEnd type="none" w="med" len="med"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</p:cxnSp>
      <p:pic>
        <p:nvPicPr>
          <p:cNvPr id="57" name="Picture 8" descr="Generic Router 1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03989" y="2672221"/>
            <a:ext cx="4460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" name="TextBox 57"/>
          <p:cNvSpPr txBox="1"/>
          <p:nvPr/>
        </p:nvSpPr>
        <p:spPr>
          <a:xfrm>
            <a:off x="3880624" y="3044920"/>
            <a:ext cx="847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 4</a:t>
            </a:r>
            <a:endParaRPr lang="en-US" b="1" dirty="0"/>
          </a:p>
        </p:txBody>
      </p:sp>
      <p:cxnSp>
        <p:nvCxnSpPr>
          <p:cNvPr id="59" name="Straight Connector 58"/>
          <p:cNvCxnSpPr/>
          <p:nvPr/>
        </p:nvCxnSpPr>
        <p:spPr bwMode="auto">
          <a:xfrm rot="5400000">
            <a:off x="3067054" y="2604053"/>
            <a:ext cx="537670" cy="0"/>
          </a:xfrm>
          <a:prstGeom prst="lin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</p:cxnSp>
      <p:sp>
        <p:nvSpPr>
          <p:cNvPr id="60" name="TextBox 59"/>
          <p:cNvSpPr txBox="1"/>
          <p:nvPr/>
        </p:nvSpPr>
        <p:spPr>
          <a:xfrm>
            <a:off x="2765503" y="1774636"/>
            <a:ext cx="457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i1</a:t>
            </a:r>
            <a:endParaRPr lang="en-US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4616605" y="1799642"/>
            <a:ext cx="455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i2</a:t>
            </a:r>
            <a:endParaRPr lang="en-US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6925921" y="1799641"/>
            <a:ext cx="523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i3</a:t>
            </a:r>
            <a:endParaRPr lang="en-US" b="1" dirty="0"/>
          </a:p>
        </p:txBody>
      </p:sp>
      <p:cxnSp>
        <p:nvCxnSpPr>
          <p:cNvPr id="63" name="Straight Connector 62"/>
          <p:cNvCxnSpPr/>
          <p:nvPr/>
        </p:nvCxnSpPr>
        <p:spPr>
          <a:xfrm>
            <a:off x="1237785" y="1661532"/>
            <a:ext cx="2252547" cy="1"/>
          </a:xfrm>
          <a:prstGeom prst="line">
            <a:avLst/>
          </a:prstGeom>
          <a:ln w="25400">
            <a:solidFill>
              <a:srgbClr val="00B0F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3512634" y="1661531"/>
            <a:ext cx="0" cy="970156"/>
          </a:xfrm>
          <a:prstGeom prst="line">
            <a:avLst/>
          </a:prstGeom>
          <a:ln w="25400">
            <a:solidFill>
              <a:schemeClr val="accent6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512634" y="2653990"/>
            <a:ext cx="1583473" cy="0"/>
          </a:xfrm>
          <a:prstGeom prst="line">
            <a:avLst/>
          </a:prstGeom>
          <a:ln w="25400">
            <a:solidFill>
              <a:schemeClr val="accent6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5107259" y="1672683"/>
            <a:ext cx="0" cy="970156"/>
          </a:xfrm>
          <a:prstGeom prst="line">
            <a:avLst/>
          </a:prstGeom>
          <a:ln w="25400">
            <a:solidFill>
              <a:schemeClr val="accent6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5096107" y="1661531"/>
            <a:ext cx="2375210" cy="11152"/>
          </a:xfrm>
          <a:prstGeom prst="straightConnector1">
            <a:avLst/>
          </a:prstGeom>
          <a:ln w="25400">
            <a:solidFill>
              <a:srgbClr val="00B0F0"/>
            </a:solidFill>
            <a:tailEnd type="arrow"/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3615700" y="2285218"/>
            <a:ext cx="139930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6"/>
                </a:solidFill>
              </a:rPr>
              <a:t>backup LSP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795346" y="1367100"/>
            <a:ext cx="10444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F0"/>
                </a:solidFill>
              </a:rPr>
              <a:t>LSP</a:t>
            </a:r>
            <a:endParaRPr lang="en-US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7248" y="1583473"/>
            <a:ext cx="8229600" cy="4902387"/>
          </a:xfrm>
        </p:spPr>
        <p:txBody>
          <a:bodyPr>
            <a:noAutofit/>
          </a:bodyPr>
          <a:lstStyle/>
          <a:p>
            <a:pPr marL="457200" lvl="1" indent="-457200">
              <a:spcBef>
                <a:spcPts val="600"/>
              </a:spcBef>
              <a:buFont typeface="+mj-lt"/>
              <a:buAutoNum type="arabicParenR"/>
            </a:pPr>
            <a:r>
              <a:rPr lang="en-US" sz="2400" dirty="0" smtClean="0"/>
              <a:t>LSPs with pre-defined strict EROs that cannot be modified or recomputed by ingress on the fly.</a:t>
            </a:r>
          </a:p>
          <a:p>
            <a:pPr marL="914400" lvl="3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/>
              <a:t>Statically configured.</a:t>
            </a:r>
          </a:p>
          <a:p>
            <a:pPr marL="914400" lvl="3" indent="-457200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/>
              <a:t>Computed offline, based a topology that assumes no network failure.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arenR" startAt="2"/>
            </a:pPr>
            <a:r>
              <a:rPr lang="en-US" sz="2400" dirty="0" smtClean="0"/>
              <a:t>LSPs with a strict requirement for setup time.</a:t>
            </a:r>
          </a:p>
          <a:p>
            <a:pPr marL="857250" lvl="2" indent="-457200">
              <a:spcBef>
                <a:spcPts val="600"/>
              </a:spcBef>
            </a:pPr>
            <a:r>
              <a:rPr lang="en-US" sz="1800" dirty="0" smtClean="0"/>
              <a:t>Cannot tolerate the delay introduced by </a:t>
            </a:r>
            <a:r>
              <a:rPr lang="en-US" sz="1800" dirty="0" err="1" smtClean="0"/>
              <a:t>PathErr</a:t>
            </a:r>
            <a:r>
              <a:rPr lang="en-US" sz="1800" dirty="0" smtClean="0"/>
              <a:t> propagation, TE info update, path re-computation, re-signaling, etc.</a:t>
            </a:r>
          </a:p>
          <a:p>
            <a:pPr marL="857250" lvl="2" indent="-457200">
              <a:spcBef>
                <a:spcPts val="600"/>
              </a:spcBef>
            </a:pPr>
            <a:r>
              <a:rPr lang="en-US" sz="1800" dirty="0" smtClean="0"/>
              <a:t>Solution: First bring up LSP; Then re-compute and re-signal path, and resolve network failure.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arenR" startAt="3"/>
            </a:pPr>
            <a:r>
              <a:rPr lang="en-US" sz="2400" dirty="0" smtClean="0"/>
              <a:t>Traffic sharing between sibling sub-LSPs of P2MP LSP.</a:t>
            </a:r>
          </a:p>
          <a:p>
            <a:pPr marL="857250" lvl="2" indent="-457200">
              <a:spcBef>
                <a:spcPts val="600"/>
              </a:spcBef>
            </a:pPr>
            <a:r>
              <a:rPr lang="en-US" sz="1800" dirty="0" smtClean="0"/>
              <a:t>If a sibling sub-LSP is already been protected by a bypass LSP, the new sub-LSP being signal shall also use the bypass LSP.</a:t>
            </a:r>
          </a:p>
        </p:txBody>
      </p:sp>
      <p:sp>
        <p:nvSpPr>
          <p:cNvPr id="34" name="Title 3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Extension to RSVP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en-US" sz="2400" dirty="0" smtClean="0"/>
              <a:t>A "</a:t>
            </a:r>
            <a:r>
              <a:rPr lang="en-US" sz="2400" b="1" dirty="0" smtClean="0"/>
              <a:t>setup protection desired</a:t>
            </a:r>
            <a:r>
              <a:rPr lang="en-US" sz="2400" dirty="0" smtClean="0"/>
              <a:t>" flag for Attribute Flags TLV of LSP_ATTRIBUTES object.</a:t>
            </a:r>
          </a:p>
          <a:p>
            <a:pPr marL="457200" indent="-457200">
              <a:buFont typeface="+mj-lt"/>
              <a:buAutoNum type="arabicParenR" startAt="2"/>
            </a:pPr>
            <a:r>
              <a:rPr lang="en-US" sz="2400" dirty="0" smtClean="0"/>
              <a:t>Two new LSP Attribute TLVs for conveying the original source IP address of protected LSP from PLR to MP.</a:t>
            </a:r>
          </a:p>
          <a:p>
            <a:pPr lvl="1" indent="-274320">
              <a:buFont typeface="Arial" pitchFamily="34" charset="0"/>
              <a:buChar char="•"/>
            </a:pPr>
            <a:r>
              <a:rPr lang="en-US" sz="2000" b="1" dirty="0" smtClean="0"/>
              <a:t>Protected LSP Sender IPv4 Address TLV.</a:t>
            </a:r>
          </a:p>
          <a:p>
            <a:pPr lvl="1" indent="-274320">
              <a:buFont typeface="Arial" pitchFamily="34" charset="0"/>
              <a:buChar char="•"/>
            </a:pPr>
            <a:r>
              <a:rPr lang="en-US" sz="2000" b="1" dirty="0" smtClean="0"/>
              <a:t>Protected LSP Sender IPv6 Address TLV.</a:t>
            </a:r>
          </a:p>
          <a:p>
            <a:pPr lvl="1" indent="-274320">
              <a:buFont typeface="Arial" pitchFamily="34" charset="0"/>
              <a:buChar char="•"/>
            </a:pPr>
            <a:r>
              <a:rPr lang="en-US" sz="2000" dirty="0" smtClean="0"/>
              <a:t>Carried by the LSP_REQUIRED_ATTRIBUTES of Path message of the backup LSP.</a:t>
            </a:r>
          </a:p>
          <a:p>
            <a:pPr lvl="1" indent="-274320">
              <a:buFont typeface="Arial" pitchFamily="34" charset="0"/>
              <a:buChar char="•"/>
            </a:pPr>
            <a:r>
              <a:rPr lang="en-US" sz="2000" dirty="0" smtClean="0"/>
              <a:t>Used by MP for recreating the protected LSP.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en-US" dirty="0" smtClean="0"/>
              <a:t>Comments?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WG adoption?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niper Template">
  <a:themeElements>
    <a:clrScheme name="Juniper themes">
      <a:dk1>
        <a:srgbClr val="333333"/>
      </a:dk1>
      <a:lt1>
        <a:srgbClr val="FFFFFF"/>
      </a:lt1>
      <a:dk2>
        <a:srgbClr val="93220B"/>
      </a:dk2>
      <a:lt2>
        <a:srgbClr val="5C852D"/>
      </a:lt2>
      <a:accent1>
        <a:srgbClr val="0067AC"/>
      </a:accent1>
      <a:accent2>
        <a:srgbClr val="BFC16B"/>
      </a:accent2>
      <a:accent3>
        <a:srgbClr val="F26649"/>
      </a:accent3>
      <a:accent4>
        <a:srgbClr val="2F8D7D"/>
      </a:accent4>
      <a:accent5>
        <a:srgbClr val="7EB0CC"/>
      </a:accent5>
      <a:accent6>
        <a:srgbClr val="807F83"/>
      </a:accent6>
      <a:hlink>
        <a:srgbClr val="5D87A1"/>
      </a:hlink>
      <a:folHlink>
        <a:srgbClr val="F79646"/>
      </a:folHlink>
    </a:clrScheme>
    <a:fontScheme name="JuniperTemplate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presenter title">
      <a:srgbClr val="4D4D4D"/>
    </a:custClr>
    <a:custClr name="text title">
      <a:srgbClr val="292929"/>
    </a:custClr>
    <a:custClr name="subtitle blue">
      <a:srgbClr val="5D87A1"/>
    </a:custClr>
    <a:custClr name="axis">
      <a:srgbClr val="807F83"/>
    </a:custClr>
  </a:custClr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Juniper Template</Template>
  <TotalTime>2701</TotalTime>
  <Words>474</Words>
  <Application>Microsoft Office PowerPoint</Application>
  <PresentationFormat>On-screen Show (4:3)</PresentationFormat>
  <Paragraphs>73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Juniper Template</vt:lpstr>
      <vt:lpstr>Office Theme</vt:lpstr>
      <vt:lpstr>RSVP Setup Protection draft-shen-mpls-rsvp-setup-protection-02</vt:lpstr>
      <vt:lpstr>The idea</vt:lpstr>
      <vt:lpstr>The established LSP</vt:lpstr>
      <vt:lpstr>Use Cases</vt:lpstr>
      <vt:lpstr>Extension to RSVP</vt:lpstr>
      <vt:lpstr>Next Steps</vt:lpstr>
    </vt:vector>
  </TitlesOfParts>
  <Company>Juniper Networks,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PW Endpoint Fast Failure Protection draft-shen-pwe3-pw-endpoint-fast-protection</dc:title>
  <dc:creator>Yimin Shen</dc:creator>
  <cp:lastModifiedBy>Yimin Shen</cp:lastModifiedBy>
  <cp:revision>585</cp:revision>
  <dcterms:created xsi:type="dcterms:W3CDTF">2011-07-07T21:05:24Z</dcterms:created>
  <dcterms:modified xsi:type="dcterms:W3CDTF">2013-03-08T17:02:44Z</dcterms:modified>
</cp:coreProperties>
</file>