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8" r:id="rId1"/>
  </p:sldMasterIdLst>
  <p:notesMasterIdLst>
    <p:notesMasterId r:id="rId18"/>
  </p:notesMasterIdLst>
  <p:handoutMasterIdLst>
    <p:handoutMasterId r:id="rId19"/>
  </p:handoutMasterIdLst>
  <p:sldIdLst>
    <p:sldId id="767" r:id="rId2"/>
    <p:sldId id="776" r:id="rId3"/>
    <p:sldId id="799" r:id="rId4"/>
    <p:sldId id="808" r:id="rId5"/>
    <p:sldId id="811" r:id="rId6"/>
    <p:sldId id="800" r:id="rId7"/>
    <p:sldId id="809" r:id="rId8"/>
    <p:sldId id="806" r:id="rId9"/>
    <p:sldId id="801" r:id="rId10"/>
    <p:sldId id="803" r:id="rId11"/>
    <p:sldId id="804" r:id="rId12"/>
    <p:sldId id="807" r:id="rId13"/>
    <p:sldId id="805" r:id="rId14"/>
    <p:sldId id="810" r:id="rId15"/>
    <p:sldId id="774" r:id="rId16"/>
    <p:sldId id="775" r:id="rId17"/>
  </p:sldIdLst>
  <p:sldSz cx="9144000" cy="6858000" type="screen4x3"/>
  <p:notesSz cx="6997700" cy="9271000"/>
  <p:defaultTextStyle>
    <a:defPPr>
      <a:defRPr lang="en-US"/>
    </a:defPPr>
    <a:lvl1pPr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42C3"/>
    <a:srgbClr val="2A547E"/>
    <a:srgbClr val="808080"/>
    <a:srgbClr val="99CCCC"/>
    <a:srgbClr val="6365CE"/>
    <a:srgbClr val="CCFFFF"/>
    <a:srgbClr val="CCFF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74" autoAdjust="0"/>
    <p:restoredTop sz="98711" autoAdjust="0"/>
  </p:normalViewPr>
  <p:slideViewPr>
    <p:cSldViewPr snapToGrid="0">
      <p:cViewPr varScale="1">
        <p:scale>
          <a:sx n="102" d="100"/>
          <a:sy n="102" d="100"/>
        </p:scale>
        <p:origin x="-296" y="-112"/>
      </p:cViewPr>
      <p:guideLst>
        <p:guide orient="horz" pos="2160"/>
        <p:guide pos="28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-2118" y="-102"/>
      </p:cViewPr>
      <p:guideLst>
        <p:guide orient="horz" pos="2920"/>
        <p:guide pos="22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7150" y="8945563"/>
            <a:ext cx="6850063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6814" tIns="50787" rIns="96814" bIns="50787">
            <a:spAutoFit/>
          </a:bodyPr>
          <a:lstStyle/>
          <a:p>
            <a:pPr defTabSz="619125">
              <a:lnSpc>
                <a:spcPct val="100000"/>
              </a:lnSpc>
              <a:tabLst>
                <a:tab pos="2416175" algn="l"/>
                <a:tab pos="4889500" algn="l"/>
              </a:tabLst>
              <a:defRPr/>
            </a:pPr>
            <a:r>
              <a:rPr lang="en-US" sz="800"/>
              <a:t>Copyright © 2003, Cisco Systems, Inc. All rights reserved. Printed in USA.</a:t>
            </a:r>
            <a:br>
              <a:rPr lang="en-US" sz="800"/>
            </a:br>
            <a:r>
              <a:rPr lang="en-US" sz="800"/>
              <a:t>Presentation_ID.scr</a:t>
            </a:r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>
            <a:off x="153988" y="8959850"/>
            <a:ext cx="66881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80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4" name="Rectangle 8"/>
          <p:cNvSpPr>
            <a:spLocks noChangeArrowheads="1"/>
          </p:cNvSpPr>
          <p:nvPr/>
        </p:nvSpPr>
        <p:spPr bwMode="auto">
          <a:xfrm>
            <a:off x="6238875" y="8585200"/>
            <a:ext cx="4492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3305" name="Rectangle 9"/>
          <p:cNvSpPr>
            <a:spLocks noChangeArrowheads="1"/>
          </p:cNvSpPr>
          <p:nvPr/>
        </p:nvSpPr>
        <p:spPr bwMode="auto">
          <a:xfrm>
            <a:off x="57150" y="8761413"/>
            <a:ext cx="2614613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5371" tIns="50030" rIns="95371" bIns="50030">
            <a:spAutoFit/>
          </a:bodyPr>
          <a:lstStyle/>
          <a:p>
            <a:pPr defTabSz="609600">
              <a:lnSpc>
                <a:spcPct val="100000"/>
              </a:lnSpc>
              <a:tabLst>
                <a:tab pos="2379663" algn="l"/>
                <a:tab pos="4816475" algn="l"/>
              </a:tabLst>
              <a:defRPr/>
            </a:pPr>
            <a:r>
              <a:rPr lang="en-US" sz="800"/>
              <a:t>© 2003, Cisco Systems, Inc. All rights reserved.</a:t>
            </a:r>
          </a:p>
          <a:p>
            <a:pPr defTabSz="609600">
              <a:lnSpc>
                <a:spcPct val="100000"/>
              </a:lnSpc>
              <a:tabLst>
                <a:tab pos="2379663" algn="l"/>
                <a:tab pos="4816475" algn="l"/>
              </a:tabLst>
              <a:defRPr/>
            </a:pPr>
            <a:r>
              <a:rPr lang="en-US" sz="800"/>
              <a:t>Presentation_ID.scr</a:t>
            </a:r>
          </a:p>
        </p:txBody>
      </p:sp>
      <p:sp>
        <p:nvSpPr>
          <p:cNvPr id="183306" name="Line 10"/>
          <p:cNvSpPr>
            <a:spLocks noChangeShapeType="1"/>
          </p:cNvSpPr>
          <p:nvPr/>
        </p:nvSpPr>
        <p:spPr bwMode="auto">
          <a:xfrm>
            <a:off x="152400" y="8775700"/>
            <a:ext cx="66405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3307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918200" y="8656638"/>
            <a:ext cx="812800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761" tIns="0" rIns="18761" bIns="0" numCol="1" anchor="b" anchorCtr="0" compatLnSpc="1">
            <a:prstTxWarp prst="textNoShape">
              <a:avLst/>
            </a:prstTxWarp>
          </a:bodyPr>
          <a:lstStyle>
            <a:lvl1pPr algn="r" defTabSz="900113">
              <a:lnSpc>
                <a:spcPct val="100000"/>
              </a:lnSpc>
              <a:defRPr sz="800" b="0"/>
            </a:lvl1pPr>
          </a:lstStyle>
          <a:p>
            <a:pPr>
              <a:defRPr/>
            </a:pPr>
            <a:fld id="{81429D18-7BAD-484A-A82B-DE1537272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342" name="Rectangle 1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74713" y="244475"/>
            <a:ext cx="5307012" cy="39798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83309" name="Rectangle 1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03225" y="4365625"/>
            <a:ext cx="6110288" cy="424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71" tIns="50030" rIns="95371" bIns="500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69977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12713" indent="-112713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82600" indent="-120650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66788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449388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931988" algn="l" defTabSz="1020763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FE6199-6BAC-4AAF-BCC5-4CFAC432593C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9B67E-8FD0-3040-BB8F-736D83302F0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9B67E-8FD0-3040-BB8F-736D83302F0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9B67E-8FD0-3040-BB8F-736D83302F0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9B67E-8FD0-3040-BB8F-736D83302F0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222A5D-5235-4C9D-AF32-DAD7C302501F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5753C5-349A-455E-B846-27D0F01F5B37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9"/>
          <p:cNvSpPr>
            <a:spLocks noChangeArrowheads="1"/>
          </p:cNvSpPr>
          <p:nvPr/>
        </p:nvSpPr>
        <p:spPr bwMode="auto">
          <a:xfrm>
            <a:off x="0" y="2230438"/>
            <a:ext cx="9144000" cy="4652962"/>
          </a:xfrm>
          <a:prstGeom prst="rect">
            <a:avLst/>
          </a:prstGeom>
          <a:solidFill>
            <a:srgbClr val="DCE4ED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73025" tIns="36512" rIns="73025" bIns="36512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>
              <a:lnSpc>
                <a:spcPct val="100000"/>
              </a:lnSpc>
              <a:defRPr/>
            </a:pPr>
            <a:fld id="{958FA14C-1482-493C-9FE5-C9E0B8EF523E}" type="slidenum">
              <a:rPr lang="en-US" sz="900" b="0">
                <a:solidFill>
                  <a:srgbClr val="808080"/>
                </a:solidFill>
              </a:rPr>
              <a:pPr defTabSz="814388">
                <a:lnSpc>
                  <a:spcPct val="100000"/>
                </a:lnSpc>
                <a:defRPr/>
              </a:pPr>
              <a:t>‹#›</a:t>
            </a:fld>
            <a:endParaRPr lang="en-US" sz="900" b="0">
              <a:solidFill>
                <a:srgbClr val="808080"/>
              </a:solidFill>
            </a:endParaRPr>
          </a:p>
        </p:txBody>
      </p:sp>
      <p:sp>
        <p:nvSpPr>
          <p:cNvPr id="6" name="Freeform 201"/>
          <p:cNvSpPr>
            <a:spLocks/>
          </p:cNvSpPr>
          <p:nvPr/>
        </p:nvSpPr>
        <p:spPr bwMode="auto">
          <a:xfrm>
            <a:off x="-6350" y="2039938"/>
            <a:ext cx="9147175" cy="242887"/>
          </a:xfrm>
          <a:custGeom>
            <a:avLst/>
            <a:gdLst/>
            <a:ahLst/>
            <a:cxnLst>
              <a:cxn ang="0">
                <a:pos x="0" y="153"/>
              </a:cxn>
              <a:cxn ang="0">
                <a:pos x="0" y="72"/>
              </a:cxn>
              <a:cxn ang="0">
                <a:pos x="3846" y="71"/>
              </a:cxn>
              <a:cxn ang="0">
                <a:pos x="3913" y="0"/>
              </a:cxn>
              <a:cxn ang="0">
                <a:pos x="5762" y="0"/>
              </a:cxn>
              <a:cxn ang="0">
                <a:pos x="5761" y="153"/>
              </a:cxn>
              <a:cxn ang="0">
                <a:pos x="0" y="153"/>
              </a:cxn>
            </a:cxnLst>
            <a:rect l="0" t="0" r="r" b="b"/>
            <a:pathLst>
              <a:path w="5762" h="153">
                <a:moveTo>
                  <a:pt x="0" y="153"/>
                </a:moveTo>
                <a:lnTo>
                  <a:pt x="0" y="72"/>
                </a:lnTo>
                <a:lnTo>
                  <a:pt x="3846" y="71"/>
                </a:lnTo>
                <a:lnTo>
                  <a:pt x="3913" y="0"/>
                </a:lnTo>
                <a:lnTo>
                  <a:pt x="5762" y="0"/>
                </a:lnTo>
                <a:lnTo>
                  <a:pt x="5761" y="153"/>
                </a:lnTo>
                <a:lnTo>
                  <a:pt x="0" y="153"/>
                </a:lnTo>
                <a:close/>
              </a:path>
            </a:pathLst>
          </a:custGeom>
          <a:solidFill>
            <a:srgbClr val="336666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lIns="73025" tIns="36512" rIns="73025" bIns="36512"/>
          <a:lstStyle/>
          <a:p>
            <a:pPr>
              <a:defRPr/>
            </a:pPr>
            <a:endParaRPr lang="en-US"/>
          </a:p>
        </p:txBody>
      </p:sp>
      <p:sp>
        <p:nvSpPr>
          <p:cNvPr id="7" name="Rectangle 209"/>
          <p:cNvSpPr>
            <a:spLocks noChangeArrowheads="1"/>
          </p:cNvSpPr>
          <p:nvPr/>
        </p:nvSpPr>
        <p:spPr bwMode="auto">
          <a:xfrm>
            <a:off x="1892300" y="6629400"/>
            <a:ext cx="5257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400" dirty="0">
              <a:solidFill>
                <a:srgbClr val="808080"/>
              </a:solidFill>
            </a:endParaRPr>
          </a:p>
        </p:txBody>
      </p:sp>
      <p:sp>
        <p:nvSpPr>
          <p:cNvPr id="3696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0813" y="2779713"/>
            <a:ext cx="6950075" cy="830262"/>
          </a:xfrm>
        </p:spPr>
        <p:txBody>
          <a:bodyPr anchor="t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35100" y="3740150"/>
            <a:ext cx="7261225" cy="419100"/>
          </a:xfrm>
        </p:spPr>
        <p:txBody>
          <a:bodyPr/>
          <a:lstStyle>
            <a:lvl1pPr marL="0" indent="0">
              <a:lnSpc>
                <a:spcPct val="90000"/>
              </a:lnSpc>
              <a:buFont typeface="Arial" charset="0"/>
              <a:buNone/>
              <a:defRPr sz="20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27800" y="-177800"/>
            <a:ext cx="2068513" cy="5386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675" y="-177800"/>
            <a:ext cx="6054725" cy="5386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038" y="-145291"/>
            <a:ext cx="8145463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Font typeface="Wingdings" pitchFamily="2" charset="2"/>
              <a:buChar char="Ø"/>
              <a:defRPr/>
            </a:lvl2pPr>
            <a:lvl3pPr>
              <a:buFont typeface="Wingdings" pitchFamily="2" charset="2"/>
              <a:buChar char="§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5638" y="1636713"/>
            <a:ext cx="3894137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2175" y="1636713"/>
            <a:ext cx="3894138" cy="3571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77th IETF, </a:t>
            </a:r>
            <a:r>
              <a:rPr lang="en-US" dirty="0" err="1" smtClean="0"/>
              <a:t>CCAMP</a:t>
            </a:r>
            <a:r>
              <a:rPr lang="en-US" dirty="0" smtClean="0"/>
              <a:t> </a:t>
            </a:r>
            <a:r>
              <a:rPr lang="en-US" dirty="0" err="1" smtClean="0"/>
              <a:t>WG</a:t>
            </a:r>
            <a:r>
              <a:rPr lang="en-US" dirty="0" smtClean="0"/>
              <a:t>, Anaheim, CA, USA</a:t>
            </a:r>
            <a:r>
              <a:rPr lang="en-US" altLang="ja-JP" dirty="0" smtClean="0">
                <a:ea typeface="ＭＳ Ｐゴシック" pitchFamily="34" charset="-128"/>
              </a:rPr>
              <a:t> </a:t>
            </a:r>
            <a:r>
              <a:rPr lang="en-US" dirty="0" smtClean="0"/>
              <a:t>March 2010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24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77th IETF, CCAMP WG, Anaheim, CA, USA</a:t>
            </a:r>
            <a:r>
              <a:rPr lang="en-US" altLang="ja-JP">
                <a:ea typeface="ＭＳ Ｐゴシック" pitchFamily="34" charset="-128"/>
              </a:rPr>
              <a:t> </a:t>
            </a:r>
            <a:r>
              <a:rPr lang="en-US"/>
              <a:t>March 2010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146"/>
          <p:cNvSpPr>
            <a:spLocks noGrp="1" noChangeArrowheads="1"/>
          </p:cNvSpPr>
          <p:nvPr>
            <p:ph type="title"/>
          </p:nvPr>
        </p:nvSpPr>
        <p:spPr bwMode="auto">
          <a:xfrm>
            <a:off x="320675" y="-177800"/>
            <a:ext cx="8145463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1027" name="Rectangle 614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5638" y="1636713"/>
            <a:ext cx="7940675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Body Text</a:t>
            </a:r>
          </a:p>
          <a:p>
            <a:pPr lvl="1"/>
            <a:r>
              <a:rPr lang="en-US" smtClean="0"/>
              <a:t>    Second Level</a:t>
            </a:r>
          </a:p>
          <a:p>
            <a:pPr lvl="2"/>
            <a:r>
              <a:rPr lang="en-US" smtClean="0"/>
              <a:t>  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8646" name="Rectangle 6150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>
              <a:lnSpc>
                <a:spcPct val="100000"/>
              </a:lnSpc>
              <a:defRPr/>
            </a:pPr>
            <a:fld id="{20A7E4AB-027D-4A9C-9F30-EF0C678F6C0F}" type="slidenum">
              <a:rPr lang="en-US" sz="900" b="0">
                <a:solidFill>
                  <a:srgbClr val="808080"/>
                </a:solidFill>
              </a:rPr>
              <a:pPr defTabSz="814388">
                <a:lnSpc>
                  <a:spcPct val="100000"/>
                </a:lnSpc>
                <a:defRPr/>
              </a:pPr>
              <a:t>‹#›</a:t>
            </a:fld>
            <a:endParaRPr lang="en-US" sz="900" b="0">
              <a:solidFill>
                <a:srgbClr val="808080"/>
              </a:solidFill>
            </a:endParaRPr>
          </a:p>
        </p:txBody>
      </p:sp>
      <p:sp>
        <p:nvSpPr>
          <p:cNvPr id="368650" name="Rectangle 6154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>
              <a:lnSpc>
                <a:spcPct val="100000"/>
              </a:lnSpc>
              <a:defRPr/>
            </a:pPr>
            <a:fld id="{ECA56568-452D-4549-805E-960B456C56F5}" type="slidenum">
              <a:rPr lang="en-US" sz="900" b="0">
                <a:solidFill>
                  <a:srgbClr val="808080"/>
                </a:solidFill>
              </a:rPr>
              <a:pPr defTabSz="814388">
                <a:lnSpc>
                  <a:spcPct val="100000"/>
                </a:lnSpc>
                <a:defRPr/>
              </a:pPr>
              <a:t>‹#›</a:t>
            </a:fld>
            <a:endParaRPr lang="en-US" sz="900" b="0">
              <a:solidFill>
                <a:srgbClr val="808080"/>
              </a:solidFill>
            </a:endParaRPr>
          </a:p>
        </p:txBody>
      </p:sp>
      <p:sp>
        <p:nvSpPr>
          <p:cNvPr id="368653" name="Rectangle 6157"/>
          <p:cNvSpPr>
            <a:spLocks noChangeArrowheads="1"/>
          </p:cNvSpPr>
          <p:nvPr/>
        </p:nvSpPr>
        <p:spPr bwMode="auto">
          <a:xfrm>
            <a:off x="8609013" y="6604000"/>
            <a:ext cx="304800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 anchorCtr="1">
            <a:spAutoFit/>
          </a:bodyPr>
          <a:lstStyle/>
          <a:p>
            <a:pPr defTabSz="814388">
              <a:lnSpc>
                <a:spcPct val="100000"/>
              </a:lnSpc>
              <a:defRPr/>
            </a:pPr>
            <a:fld id="{25F86F7C-944D-42A7-A113-9469BD1820E7}" type="slidenum">
              <a:rPr lang="en-US" sz="900" b="0">
                <a:solidFill>
                  <a:srgbClr val="808080"/>
                </a:solidFill>
              </a:rPr>
              <a:pPr defTabSz="814388">
                <a:lnSpc>
                  <a:spcPct val="100000"/>
                </a:lnSpc>
                <a:defRPr/>
              </a:pPr>
              <a:t>‹#›</a:t>
            </a:fld>
            <a:endParaRPr lang="en-US" sz="900" b="0">
              <a:solidFill>
                <a:srgbClr val="808080"/>
              </a:solidFill>
            </a:endParaRPr>
          </a:p>
        </p:txBody>
      </p:sp>
      <p:sp>
        <p:nvSpPr>
          <p:cNvPr id="368739" name="Freeform 6243"/>
          <p:cNvSpPr>
            <a:spLocks/>
          </p:cNvSpPr>
          <p:nvPr userDrawn="1"/>
        </p:nvSpPr>
        <p:spPr bwMode="auto">
          <a:xfrm>
            <a:off x="-3175" y="681038"/>
            <a:ext cx="9147175" cy="242887"/>
          </a:xfrm>
          <a:custGeom>
            <a:avLst/>
            <a:gdLst/>
            <a:ahLst/>
            <a:cxnLst>
              <a:cxn ang="0">
                <a:pos x="0" y="153"/>
              </a:cxn>
              <a:cxn ang="0">
                <a:pos x="0" y="72"/>
              </a:cxn>
              <a:cxn ang="0">
                <a:pos x="3846" y="71"/>
              </a:cxn>
              <a:cxn ang="0">
                <a:pos x="3913" y="0"/>
              </a:cxn>
              <a:cxn ang="0">
                <a:pos x="5762" y="0"/>
              </a:cxn>
              <a:cxn ang="0">
                <a:pos x="5761" y="153"/>
              </a:cxn>
              <a:cxn ang="0">
                <a:pos x="0" y="153"/>
              </a:cxn>
            </a:cxnLst>
            <a:rect l="0" t="0" r="r" b="b"/>
            <a:pathLst>
              <a:path w="5762" h="153">
                <a:moveTo>
                  <a:pt x="0" y="153"/>
                </a:moveTo>
                <a:lnTo>
                  <a:pt x="0" y="72"/>
                </a:lnTo>
                <a:lnTo>
                  <a:pt x="3846" y="71"/>
                </a:lnTo>
                <a:lnTo>
                  <a:pt x="3913" y="0"/>
                </a:lnTo>
                <a:lnTo>
                  <a:pt x="5762" y="0"/>
                </a:lnTo>
                <a:lnTo>
                  <a:pt x="5761" y="153"/>
                </a:lnTo>
                <a:lnTo>
                  <a:pt x="0" y="153"/>
                </a:lnTo>
                <a:close/>
              </a:path>
            </a:pathLst>
          </a:custGeom>
          <a:solidFill>
            <a:srgbClr val="336666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lIns="73025" tIns="36512" rIns="73025" bIns="36512"/>
          <a:lstStyle/>
          <a:p>
            <a:pPr>
              <a:defRPr/>
            </a:pPr>
            <a:endParaRPr lang="en-US"/>
          </a:p>
        </p:txBody>
      </p:sp>
      <p:sp>
        <p:nvSpPr>
          <p:cNvPr id="368740" name="Rectangle 62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27200" y="6591300"/>
            <a:ext cx="5689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defRPr sz="1400" b="0">
                <a:solidFill>
                  <a:srgbClr val="5F5F5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77th IETF, </a:t>
            </a:r>
            <a:r>
              <a:rPr lang="en-US" dirty="0" err="1"/>
              <a:t>CCAMP</a:t>
            </a:r>
            <a:r>
              <a:rPr lang="en-US" dirty="0"/>
              <a:t> </a:t>
            </a:r>
            <a:r>
              <a:rPr lang="en-US" dirty="0" err="1"/>
              <a:t>WG</a:t>
            </a:r>
            <a:r>
              <a:rPr lang="en-US" dirty="0"/>
              <a:t>, Anaheim, CA, USA</a:t>
            </a:r>
            <a:r>
              <a:rPr lang="en-US" altLang="ja-JP" dirty="0">
                <a:ea typeface="ＭＳ Ｐゴシック" pitchFamily="34" charset="-128"/>
              </a:rPr>
              <a:t> </a:t>
            </a:r>
            <a:r>
              <a:rPr lang="en-US" dirty="0"/>
              <a:t>March 2010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2pPr>
      <a:lvl3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3pPr>
      <a:lvl4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4pPr>
      <a:lvl5pPr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5pPr>
      <a:lvl6pPr marL="457200"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6pPr>
      <a:lvl7pPr marL="914400"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7pPr>
      <a:lvl8pPr marL="1371600"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8pPr>
      <a:lvl9pPr marL="1828800" algn="l" defTabSz="8143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charset="0"/>
        </a:defRPr>
      </a:lvl9pPr>
    </p:titleStyle>
    <p:bodyStyle>
      <a:lvl1pPr marL="236538" indent="-236538" algn="l" defTabSz="814388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574675" indent="-117475" algn="l" defTabSz="814388" rtl="0" eaLnBrk="0" fontAlgn="base" hangingPunct="0">
        <a:spcBef>
          <a:spcPct val="50000"/>
        </a:spcBef>
        <a:spcAft>
          <a:spcPct val="0"/>
        </a:spcAft>
        <a:buClr>
          <a:srgbClr val="2A547E"/>
        </a:buClr>
        <a:buFont typeface="Wingdings" pitchFamily="2" charset="2"/>
        <a:buChar char="q"/>
        <a:defRPr sz="2000" b="1">
          <a:solidFill>
            <a:schemeClr val="tx1"/>
          </a:solidFill>
          <a:latin typeface="+mn-lt"/>
        </a:defRPr>
      </a:lvl2pPr>
      <a:lvl3pPr marL="914400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rgbClr val="2A547E"/>
        </a:buClr>
        <a:buFont typeface="Wingdings" pitchFamily="2" charset="2"/>
        <a:buChar char="Ø"/>
        <a:defRPr sz="2000" b="1">
          <a:solidFill>
            <a:schemeClr val="tx1"/>
          </a:solidFill>
          <a:latin typeface="+mn-lt"/>
        </a:defRPr>
      </a:lvl3pPr>
      <a:lvl4pPr marL="1254125" indent="117475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4pPr>
      <a:lvl5pPr marL="1604963" indent="223838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5pPr>
      <a:lvl6pPr marL="20621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6pPr>
      <a:lvl7pPr marL="25193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7pPr>
      <a:lvl8pPr marL="29765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8pPr>
      <a:lvl9pPr marL="3433763" algn="l" defTabSz="814388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2349500"/>
            <a:ext cx="8380412" cy="4394200"/>
          </a:xfrm>
        </p:spPr>
        <p:txBody>
          <a:bodyPr/>
          <a:lstStyle/>
          <a:p>
            <a:pPr algn="ctr"/>
            <a:r>
              <a:rPr lang="en-US" sz="2400" dirty="0"/>
              <a:t>RSVP-TE Extensions For </a:t>
            </a:r>
            <a:r>
              <a:rPr lang="en-US" sz="2400" dirty="0" smtClean="0"/>
              <a:t>Fast </a:t>
            </a:r>
            <a:r>
              <a:rPr lang="en-US" sz="2400" dirty="0"/>
              <a:t>Reroute </a:t>
            </a:r>
            <a:r>
              <a:rPr lang="en-US" sz="2400" dirty="0" smtClean="0"/>
              <a:t>of</a:t>
            </a:r>
            <a:r>
              <a:rPr lang="en-US" sz="2400" dirty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Bidirectional </a:t>
            </a:r>
            <a:r>
              <a:rPr lang="en-US" sz="2400" dirty="0"/>
              <a:t>Co-routed </a:t>
            </a:r>
            <a:r>
              <a:rPr lang="en-US" sz="2400" dirty="0" smtClean="0"/>
              <a:t>LSPs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1600" dirty="0" smtClean="0"/>
              <a:t>draft</a:t>
            </a:r>
            <a:r>
              <a:rPr lang="en-US" sz="1600" dirty="0"/>
              <a:t>-tsaad</a:t>
            </a:r>
            <a:r>
              <a:rPr lang="en-US" sz="1600" dirty="0" smtClean="0"/>
              <a:t>-mpls-</a:t>
            </a:r>
            <a:r>
              <a:rPr lang="en-US" sz="1600" dirty="0"/>
              <a:t>rsvpte-bidir-lsp-fastreroute-</a:t>
            </a:r>
            <a:r>
              <a:rPr lang="en-US" sz="1600" dirty="0" smtClean="0"/>
              <a:t>00.txt</a:t>
            </a:r>
            <a:endParaRPr lang="en-US" sz="2800" baseline="70000" dirty="0" smtClean="0">
              <a:solidFill>
                <a:schemeClr val="accent4"/>
              </a:solidFill>
              <a:latin typeface="Times New Roman"/>
              <a:cs typeface="Times New Roman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23677" y="3733948"/>
            <a:ext cx="7312025" cy="1993009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1600" dirty="0" smtClean="0">
                <a:cs typeface="Times New Roman" pitchFamily="18" charset="0"/>
              </a:rPr>
              <a:t>Author list: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Mike </a:t>
            </a:r>
            <a:r>
              <a:rPr lang="en-US" sz="1600" dirty="0" err="1" smtClean="0"/>
              <a:t>Taillon</a:t>
            </a:r>
            <a:r>
              <a:rPr lang="en-US" sz="1600" dirty="0" smtClean="0"/>
              <a:t> (</a:t>
            </a:r>
            <a:r>
              <a:rPr lang="en-US" sz="1600" dirty="0" err="1"/>
              <a:t>mtaillon@</a:t>
            </a:r>
            <a:r>
              <a:rPr lang="en-US" sz="1600" dirty="0" err="1" smtClean="0"/>
              <a:t>cisco.com</a:t>
            </a:r>
            <a:r>
              <a:rPr lang="en-US" sz="1600" dirty="0" smtClean="0"/>
              <a:t>)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 err="1"/>
              <a:t>Tarek</a:t>
            </a:r>
            <a:r>
              <a:rPr lang="en-US" sz="1600" dirty="0"/>
              <a:t> </a:t>
            </a:r>
            <a:r>
              <a:rPr lang="en-US" sz="1600" dirty="0" err="1" smtClean="0"/>
              <a:t>Saad</a:t>
            </a:r>
            <a:r>
              <a:rPr lang="en-US" sz="1600" dirty="0" smtClean="0"/>
              <a:t> (</a:t>
            </a:r>
            <a:r>
              <a:rPr lang="en-US" sz="1600" dirty="0" err="1"/>
              <a:t>tsaad@</a:t>
            </a:r>
            <a:r>
              <a:rPr lang="en-US" sz="1600" dirty="0" err="1" smtClean="0"/>
              <a:t>cisco.com</a:t>
            </a:r>
            <a:r>
              <a:rPr lang="en-US" sz="1600" dirty="0" smtClean="0"/>
              <a:t>)</a:t>
            </a:r>
            <a:endParaRPr lang="en-US" sz="1600" dirty="0" smtClean="0">
              <a:cs typeface="Times New Roman" pitchFamily="18" charset="0"/>
            </a:endParaRP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 err="1" smtClean="0">
                <a:cs typeface="Times New Roman" pitchFamily="18" charset="0"/>
              </a:rPr>
              <a:t>Rakesh</a:t>
            </a:r>
            <a:r>
              <a:rPr lang="en-US" sz="1600" dirty="0" smtClean="0">
                <a:cs typeface="Times New Roman" pitchFamily="18" charset="0"/>
              </a:rPr>
              <a:t> Gandhi </a:t>
            </a:r>
            <a:r>
              <a:rPr lang="en-US" sz="1600" dirty="0">
                <a:cs typeface="Times New Roman" pitchFamily="18" charset="0"/>
              </a:rPr>
              <a:t>(rgandhi@cisco.com)</a:t>
            </a:r>
            <a:endParaRPr lang="en-US" sz="1600" dirty="0" smtClean="0">
              <a:cs typeface="Times New Roman" pitchFamily="18" charset="0"/>
            </a:endParaRP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 smtClean="0">
                <a:solidFill>
                  <a:srgbClr val="3F42C3"/>
                </a:solidFill>
                <a:cs typeface="Times New Roman" pitchFamily="18" charset="0"/>
              </a:rPr>
              <a:t>Zafar Ali (zali@cisco.com) - Presenter</a:t>
            </a:r>
            <a:endParaRPr lang="en-US" sz="1600" dirty="0" smtClean="0"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US" sz="1600" dirty="0" smtClean="0"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86214" y="6596390"/>
            <a:ext cx="4572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86th IETF,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MPLS WG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, Orlando, FL, USA (March 2013)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Bypass assignment coordination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159" y="3495886"/>
            <a:ext cx="8267764" cy="2154607"/>
          </a:xfrm>
        </p:spPr>
        <p:txBody>
          <a:bodyPr/>
          <a:lstStyle/>
          <a:p>
            <a:r>
              <a:rPr lang="en-US" sz="2000" dirty="0" smtClean="0">
                <a:latin typeface="+mj-lt"/>
              </a:rPr>
              <a:t>Upstream PLR assigns </a:t>
            </a:r>
            <a:r>
              <a:rPr lang="en-US" sz="2000" dirty="0">
                <a:latin typeface="+mj-lt"/>
              </a:rPr>
              <a:t>the matching bidirectional bypass </a:t>
            </a:r>
            <a:r>
              <a:rPr lang="en-US" sz="2000" dirty="0" smtClean="0">
                <a:latin typeface="+mj-lt"/>
              </a:rPr>
              <a:t>tunnel (from DBA) </a:t>
            </a:r>
            <a:r>
              <a:rPr lang="en-US" sz="2000" dirty="0">
                <a:latin typeface="+mj-lt"/>
              </a:rPr>
              <a:t>in the reverse </a:t>
            </a:r>
            <a:r>
              <a:rPr lang="en-US" sz="2000" dirty="0" smtClean="0">
                <a:latin typeface="+mj-lt"/>
              </a:rPr>
              <a:t>direction and removes </a:t>
            </a:r>
            <a:r>
              <a:rPr lang="en-US" sz="2000" dirty="0">
                <a:latin typeface="+mj-lt"/>
              </a:rPr>
              <a:t>the </a:t>
            </a:r>
            <a:r>
              <a:rPr lang="en-US" sz="2000" dirty="0" smtClean="0">
                <a:latin typeface="+mj-lt"/>
              </a:rPr>
              <a:t>object </a:t>
            </a:r>
            <a:r>
              <a:rPr lang="en-US" sz="2000" dirty="0">
                <a:latin typeface="+mj-lt"/>
              </a:rPr>
              <a:t>before forwarding </a:t>
            </a:r>
            <a:r>
              <a:rPr lang="en-US" sz="2000" dirty="0" smtClean="0">
                <a:latin typeface="+mj-lt"/>
              </a:rPr>
              <a:t>message downstream</a:t>
            </a:r>
          </a:p>
          <a:p>
            <a:r>
              <a:rPr lang="en-US" sz="2000" dirty="0" smtClean="0">
                <a:latin typeface="+mj-lt"/>
              </a:rPr>
              <a:t>In </a:t>
            </a:r>
            <a:r>
              <a:rPr lang="en-US" sz="2000" dirty="0">
                <a:latin typeface="+mj-lt"/>
              </a:rPr>
              <a:t>absence of </a:t>
            </a:r>
            <a:r>
              <a:rPr lang="en-US" sz="2000" dirty="0" smtClean="0">
                <a:latin typeface="+mj-lt"/>
              </a:rPr>
              <a:t>DBA </a:t>
            </a:r>
            <a:r>
              <a:rPr lang="en-US" sz="2000" dirty="0">
                <a:latin typeface="+mj-lt"/>
              </a:rPr>
              <a:t>object, </a:t>
            </a:r>
            <a:r>
              <a:rPr lang="en-US" sz="2000" dirty="0" smtClean="0">
                <a:latin typeface="+mj-lt"/>
              </a:rPr>
              <a:t>a upstream PLR can </a:t>
            </a:r>
            <a:r>
              <a:rPr lang="en-US" sz="2000" dirty="0">
                <a:latin typeface="+mj-lt"/>
              </a:rPr>
              <a:t>independently assign a bypass tunnel in the reverse </a:t>
            </a:r>
            <a:r>
              <a:rPr lang="en-US" sz="2000" dirty="0" smtClean="0">
                <a:latin typeface="+mj-lt"/>
              </a:rPr>
              <a:t>direction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0" y="1060137"/>
            <a:ext cx="9144000" cy="228600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2124" tIns="41061" rIns="82124" bIns="41061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814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5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180997" y="213343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1857397" y="213343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>
            <a:stCxn id="5" idx="3"/>
            <a:endCxn id="6" idx="1"/>
          </p:cNvCxnSpPr>
          <p:nvPr/>
        </p:nvCxnSpPr>
        <p:spPr bwMode="auto">
          <a:xfrm>
            <a:off x="561997" y="232393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8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3533797" y="213343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>
            <a:endCxn id="8" idx="1"/>
          </p:cNvCxnSpPr>
          <p:nvPr/>
        </p:nvCxnSpPr>
        <p:spPr bwMode="auto">
          <a:xfrm>
            <a:off x="2238397" y="232393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0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5210197" y="213343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Straight Connector 10"/>
          <p:cNvCxnSpPr>
            <a:endCxn id="10" idx="1"/>
          </p:cNvCxnSpPr>
          <p:nvPr/>
        </p:nvCxnSpPr>
        <p:spPr bwMode="auto">
          <a:xfrm>
            <a:off x="3914797" y="232393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6886597" y="213343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Straight Connector 12"/>
          <p:cNvCxnSpPr>
            <a:endCxn id="12" idx="1"/>
          </p:cNvCxnSpPr>
          <p:nvPr/>
        </p:nvCxnSpPr>
        <p:spPr bwMode="auto">
          <a:xfrm>
            <a:off x="5591197" y="232393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Curved Connector 13"/>
          <p:cNvCxnSpPr>
            <a:stCxn id="8" idx="0"/>
            <a:endCxn id="12" idx="0"/>
          </p:cNvCxnSpPr>
          <p:nvPr/>
        </p:nvCxnSpPr>
        <p:spPr bwMode="auto">
          <a:xfrm rot="5400000" flipH="1" flipV="1">
            <a:off x="5400697" y="457035"/>
            <a:ext cx="1588" cy="3352800"/>
          </a:xfrm>
          <a:prstGeom prst="curvedConnector3">
            <a:avLst>
              <a:gd name="adj1" fmla="val 40387280"/>
            </a:avLst>
          </a:prstGeom>
          <a:solidFill>
            <a:schemeClr val="accent1"/>
          </a:solidFill>
          <a:ln w="15875" cap="flat" cmpd="sng" algn="ctr">
            <a:solidFill>
              <a:schemeClr val="tx2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pic>
        <p:nvPicPr>
          <p:cNvPr id="15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8562997" y="212708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 bwMode="auto">
          <a:xfrm>
            <a:off x="7267597" y="232393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28597" y="1790535"/>
            <a:ext cx="9580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Active/Head</a:t>
            </a:r>
            <a:endParaRPr lang="en-US" sz="1100" dirty="0"/>
          </a:p>
        </p:txBody>
      </p:sp>
      <p:sp>
        <p:nvSpPr>
          <p:cNvPr id="18" name="TextBox 17"/>
          <p:cNvSpPr txBox="1"/>
          <p:nvPr/>
        </p:nvSpPr>
        <p:spPr>
          <a:xfrm>
            <a:off x="8214545" y="1866735"/>
            <a:ext cx="9294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Passive/Tail</a:t>
            </a:r>
            <a:endParaRPr lang="en-US" sz="1100" dirty="0"/>
          </a:p>
        </p:txBody>
      </p:sp>
      <p:cxnSp>
        <p:nvCxnSpPr>
          <p:cNvPr id="19" name="Straight Arrow Connector 18"/>
          <p:cNvCxnSpPr/>
          <p:nvPr/>
        </p:nvCxnSpPr>
        <p:spPr bwMode="auto">
          <a:xfrm flipV="1">
            <a:off x="561997" y="2508085"/>
            <a:ext cx="1282700" cy="63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911247" y="2323935"/>
            <a:ext cx="44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8000"/>
                </a:solidFill>
              </a:rPr>
              <a:t>Path</a:t>
            </a:r>
            <a:endParaRPr lang="en-US" sz="1000" dirty="0">
              <a:solidFill>
                <a:srgbClr val="008000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2238397" y="2508085"/>
            <a:ext cx="1282700" cy="63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2587647" y="2323935"/>
            <a:ext cx="44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8000"/>
                </a:solidFill>
              </a:rPr>
              <a:t>Path</a:t>
            </a:r>
            <a:endParaRPr lang="en-US" sz="1000" dirty="0">
              <a:solidFill>
                <a:srgbClr val="008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 bwMode="auto">
          <a:xfrm flipV="1">
            <a:off x="7292997" y="2508085"/>
            <a:ext cx="1282700" cy="63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7642247" y="2323935"/>
            <a:ext cx="44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8000"/>
                </a:solidFill>
              </a:rPr>
              <a:t>Path</a:t>
            </a:r>
            <a:endParaRPr lang="en-US" sz="1000" dirty="0">
              <a:solidFill>
                <a:srgbClr val="008000"/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 bwMode="auto">
          <a:xfrm rot="10800000">
            <a:off x="561997" y="2673185"/>
            <a:ext cx="1295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1063647" y="2476335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 bwMode="auto">
          <a:xfrm rot="10800000">
            <a:off x="7267597" y="2673185"/>
            <a:ext cx="1295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7769247" y="2476335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48026" y="2738179"/>
            <a:ext cx="144162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downstream PLR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3556000" y="2425535"/>
            <a:ext cx="314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C</a:t>
            </a:r>
            <a:endParaRPr lang="en-US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5251450" y="2425535"/>
            <a:ext cx="314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D</a:t>
            </a:r>
            <a:endParaRPr lang="en-US" sz="1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6570299" y="2731829"/>
            <a:ext cx="12279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u</a:t>
            </a:r>
            <a:r>
              <a:rPr lang="en-US" sz="1200" dirty="0" smtClean="0"/>
              <a:t>pstream PLR</a:t>
            </a:r>
            <a:endParaRPr lang="en-US" sz="1200" dirty="0"/>
          </a:p>
        </p:txBody>
      </p:sp>
      <p:sp>
        <p:nvSpPr>
          <p:cNvPr id="33" name="TextBox 32"/>
          <p:cNvSpPr txBox="1"/>
          <p:nvPr/>
        </p:nvSpPr>
        <p:spPr>
          <a:xfrm>
            <a:off x="6934200" y="2419185"/>
            <a:ext cx="3044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E</a:t>
            </a:r>
            <a:endParaRPr lang="en-US" sz="1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1879600" y="2438235"/>
            <a:ext cx="314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B</a:t>
            </a:r>
            <a:endParaRPr lang="en-US" sz="14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177800" y="2444585"/>
            <a:ext cx="307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A</a:t>
            </a:r>
            <a:endParaRPr lang="en-US" sz="1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8616950" y="2438235"/>
            <a:ext cx="2943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F</a:t>
            </a:r>
            <a:endParaRPr lang="en-US" sz="1400" b="1" dirty="0"/>
          </a:p>
        </p:txBody>
      </p:sp>
      <p:cxnSp>
        <p:nvCxnSpPr>
          <p:cNvPr id="37" name="Straight Arrow Connector 36"/>
          <p:cNvCxnSpPr/>
          <p:nvPr/>
        </p:nvCxnSpPr>
        <p:spPr bwMode="auto">
          <a:xfrm rot="10800000">
            <a:off x="2238397" y="2673185"/>
            <a:ext cx="1295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2740047" y="2476335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972050" y="1447635"/>
            <a:ext cx="76675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Bypass </a:t>
            </a:r>
            <a:r>
              <a:rPr lang="en-US" sz="1000" dirty="0" err="1" smtClean="0"/>
              <a:t>Tc</a:t>
            </a:r>
            <a:endParaRPr lang="en-US" sz="1000" b="1" dirty="0"/>
          </a:p>
        </p:txBody>
      </p:sp>
      <p:grpSp>
        <p:nvGrpSpPr>
          <p:cNvPr id="40" name="Group 39"/>
          <p:cNvGrpSpPr/>
          <p:nvPr/>
        </p:nvGrpSpPr>
        <p:grpSpPr>
          <a:xfrm>
            <a:off x="3909385" y="2290839"/>
            <a:ext cx="1407345" cy="455697"/>
            <a:chOff x="5536254" y="3346739"/>
            <a:chExt cx="1407345" cy="455697"/>
          </a:xfrm>
        </p:grpSpPr>
        <p:cxnSp>
          <p:nvCxnSpPr>
            <p:cNvPr id="41" name="Straight Arrow Connector 40"/>
            <p:cNvCxnSpPr/>
            <p:nvPr/>
          </p:nvCxnSpPr>
          <p:spPr bwMode="auto">
            <a:xfrm flipV="1">
              <a:off x="5561654" y="3587965"/>
              <a:ext cx="1282700" cy="635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2" name="Straight Arrow Connector 41"/>
            <p:cNvCxnSpPr/>
            <p:nvPr/>
          </p:nvCxnSpPr>
          <p:spPr bwMode="auto">
            <a:xfrm rot="10800000">
              <a:off x="5536254" y="3753065"/>
              <a:ext cx="12954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3" name="TextBox 42"/>
            <p:cNvSpPr txBox="1"/>
            <p:nvPr/>
          </p:nvSpPr>
          <p:spPr>
            <a:xfrm>
              <a:off x="6037904" y="3556215"/>
              <a:ext cx="479618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solidFill>
                    <a:srgbClr val="FF6600"/>
                  </a:solidFill>
                </a:rPr>
                <a:t>Resv</a:t>
              </a:r>
              <a:endParaRPr lang="en-US" sz="1000" dirty="0">
                <a:solidFill>
                  <a:srgbClr val="FF6600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053612" y="3346739"/>
              <a:ext cx="889987" cy="2475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rgbClr val="008000"/>
                  </a:solidFill>
                </a:rPr>
                <a:t>Path (</a:t>
              </a:r>
              <a:r>
                <a:rPr lang="en-US" sz="1100" dirty="0" smtClean="0">
                  <a:solidFill>
                    <a:srgbClr val="008000"/>
                  </a:solidFill>
                </a:rPr>
                <a:t>DBA</a:t>
              </a:r>
              <a:r>
                <a:rPr lang="en-US" sz="1000" dirty="0" smtClean="0">
                  <a:solidFill>
                    <a:srgbClr val="008000"/>
                  </a:solidFill>
                </a:rPr>
                <a:t>)</a:t>
              </a:r>
              <a:endParaRPr lang="en-US" sz="1000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5603028" y="2300549"/>
            <a:ext cx="1434249" cy="455697"/>
            <a:chOff x="5536254" y="3346739"/>
            <a:chExt cx="1434249" cy="455697"/>
          </a:xfrm>
        </p:grpSpPr>
        <p:cxnSp>
          <p:nvCxnSpPr>
            <p:cNvPr id="46" name="Straight Arrow Connector 45"/>
            <p:cNvCxnSpPr/>
            <p:nvPr/>
          </p:nvCxnSpPr>
          <p:spPr bwMode="auto">
            <a:xfrm flipV="1">
              <a:off x="5561654" y="3587965"/>
              <a:ext cx="1282700" cy="635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7" name="Straight Arrow Connector 46"/>
            <p:cNvCxnSpPr/>
            <p:nvPr/>
          </p:nvCxnSpPr>
          <p:spPr bwMode="auto">
            <a:xfrm rot="10800000">
              <a:off x="5536254" y="3753065"/>
              <a:ext cx="12954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8" name="TextBox 47"/>
            <p:cNvSpPr txBox="1"/>
            <p:nvPr/>
          </p:nvSpPr>
          <p:spPr>
            <a:xfrm>
              <a:off x="6037904" y="3556215"/>
              <a:ext cx="479618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solidFill>
                    <a:srgbClr val="FF6600"/>
                  </a:solidFill>
                </a:rPr>
                <a:t>Resv</a:t>
              </a:r>
              <a:endParaRPr lang="en-US" sz="1000" dirty="0">
                <a:solidFill>
                  <a:srgbClr val="FF6600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010799" y="3346739"/>
              <a:ext cx="95970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rgbClr val="008000"/>
                  </a:solidFill>
                </a:rPr>
                <a:t>Path (</a:t>
              </a:r>
              <a:r>
                <a:rPr lang="en-US" sz="1200" dirty="0" smtClean="0">
                  <a:solidFill>
                    <a:srgbClr val="008000"/>
                  </a:solidFill>
                </a:rPr>
                <a:t>DBA</a:t>
              </a:r>
              <a:r>
                <a:rPr lang="en-US" sz="1000" dirty="0" smtClean="0">
                  <a:solidFill>
                    <a:srgbClr val="008000"/>
                  </a:solidFill>
                </a:rPr>
                <a:t>)</a:t>
              </a:r>
              <a:endParaRPr lang="en-US" sz="1000" dirty="0">
                <a:solidFill>
                  <a:srgbClr val="008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849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38129" y="170179"/>
            <a:ext cx="8801100" cy="533400"/>
          </a:xfrm>
        </p:spPr>
        <p:txBody>
          <a:bodyPr/>
          <a:lstStyle/>
          <a:p>
            <a:pPr eaLnBrk="1" hangingPunct="1"/>
            <a:r>
              <a:rPr lang="en-US" sz="2400" dirty="0"/>
              <a:t>Link Failure With Node-protection Bypass </a:t>
            </a:r>
            <a:r>
              <a:rPr lang="en-US" sz="2400" dirty="0" smtClean="0"/>
              <a:t>Tunnels</a:t>
            </a:r>
            <a:br>
              <a:rPr lang="en-US" sz="2400" dirty="0" smtClean="0"/>
            </a:br>
            <a:r>
              <a:rPr lang="en-US" sz="2400" dirty="0" smtClean="0"/>
              <a:t>(Reroute Phase)</a:t>
            </a:r>
          </a:p>
        </p:txBody>
      </p:sp>
      <p:sp>
        <p:nvSpPr>
          <p:cNvPr id="158" name="Rounded Rectangle 157"/>
          <p:cNvSpPr/>
          <p:nvPr/>
        </p:nvSpPr>
        <p:spPr bwMode="auto">
          <a:xfrm>
            <a:off x="0" y="3214743"/>
            <a:ext cx="9144000" cy="228600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2124" tIns="41061" rIns="82124" bIns="41061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814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4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180997" y="4402193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>
            <a:stCxn id="4" idx="3"/>
          </p:cNvCxnSpPr>
          <p:nvPr/>
        </p:nvCxnSpPr>
        <p:spPr bwMode="auto">
          <a:xfrm>
            <a:off x="561997" y="4592693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8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3533797" y="4402193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9" name="Straight Connector 18"/>
          <p:cNvCxnSpPr>
            <a:endCxn id="18" idx="1"/>
          </p:cNvCxnSpPr>
          <p:nvPr/>
        </p:nvCxnSpPr>
        <p:spPr bwMode="auto">
          <a:xfrm>
            <a:off x="2238397" y="4592693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endCxn id="20" idx="1"/>
          </p:cNvCxnSpPr>
          <p:nvPr/>
        </p:nvCxnSpPr>
        <p:spPr bwMode="auto">
          <a:xfrm>
            <a:off x="3914797" y="4592693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2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6886597" y="4402193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" name="Straight Connector 22"/>
          <p:cNvCxnSpPr>
            <a:endCxn id="22" idx="1"/>
          </p:cNvCxnSpPr>
          <p:nvPr/>
        </p:nvCxnSpPr>
        <p:spPr bwMode="auto">
          <a:xfrm>
            <a:off x="5591197" y="4592693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Curved Connector 28"/>
          <p:cNvCxnSpPr>
            <a:stCxn id="18" idx="0"/>
            <a:endCxn id="22" idx="0"/>
          </p:cNvCxnSpPr>
          <p:nvPr/>
        </p:nvCxnSpPr>
        <p:spPr bwMode="auto">
          <a:xfrm rot="5400000" flipH="1" flipV="1">
            <a:off x="5400697" y="2725793"/>
            <a:ext cx="1588" cy="3352800"/>
          </a:xfrm>
          <a:prstGeom prst="curvedConnector3">
            <a:avLst>
              <a:gd name="adj1" fmla="val 40387280"/>
            </a:avLst>
          </a:prstGeom>
          <a:solidFill>
            <a:schemeClr val="accent1"/>
          </a:solidFill>
          <a:ln w="1587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pic>
        <p:nvPicPr>
          <p:cNvPr id="33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8562997" y="4395843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4" name="Straight Connector 33"/>
          <p:cNvCxnSpPr/>
          <p:nvPr/>
        </p:nvCxnSpPr>
        <p:spPr bwMode="auto">
          <a:xfrm>
            <a:off x="7267597" y="4592693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28597" y="4059293"/>
            <a:ext cx="9580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Active/Head</a:t>
            </a:r>
            <a:endParaRPr lang="en-US" sz="1100" dirty="0"/>
          </a:p>
        </p:txBody>
      </p:sp>
      <p:sp>
        <p:nvSpPr>
          <p:cNvPr id="25" name="TextBox 24"/>
          <p:cNvSpPr txBox="1"/>
          <p:nvPr/>
        </p:nvSpPr>
        <p:spPr>
          <a:xfrm>
            <a:off x="8214545" y="4135493"/>
            <a:ext cx="9294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Passive/Tail</a:t>
            </a:r>
            <a:endParaRPr lang="en-US" sz="1100" dirty="0"/>
          </a:p>
        </p:txBody>
      </p:sp>
      <p:cxnSp>
        <p:nvCxnSpPr>
          <p:cNvPr id="27" name="Straight Arrow Connector 26"/>
          <p:cNvCxnSpPr/>
          <p:nvPr/>
        </p:nvCxnSpPr>
        <p:spPr bwMode="auto">
          <a:xfrm flipV="1">
            <a:off x="561997" y="4776843"/>
            <a:ext cx="1282700" cy="63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911247" y="4592693"/>
            <a:ext cx="44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8000"/>
                </a:solidFill>
              </a:rPr>
              <a:t>Path</a:t>
            </a:r>
            <a:endParaRPr lang="en-US" sz="1000" dirty="0">
              <a:solidFill>
                <a:srgbClr val="008000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 flipV="1">
            <a:off x="2238397" y="4776843"/>
            <a:ext cx="1282700" cy="63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2587647" y="4592693"/>
            <a:ext cx="44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8000"/>
                </a:solidFill>
              </a:rPr>
              <a:t>Path</a:t>
            </a:r>
            <a:endParaRPr lang="en-US" sz="1000" dirty="0">
              <a:solidFill>
                <a:srgbClr val="008000"/>
              </a:solidFill>
            </a:endParaRPr>
          </a:p>
        </p:txBody>
      </p:sp>
      <p:cxnSp>
        <p:nvCxnSpPr>
          <p:cNvPr id="37" name="Straight Arrow Connector 36"/>
          <p:cNvCxnSpPr/>
          <p:nvPr/>
        </p:nvCxnSpPr>
        <p:spPr bwMode="auto">
          <a:xfrm flipV="1">
            <a:off x="7292997" y="4776843"/>
            <a:ext cx="1282700" cy="63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7642247" y="4592693"/>
            <a:ext cx="44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8000"/>
                </a:solidFill>
              </a:rPr>
              <a:t>Path</a:t>
            </a:r>
            <a:endParaRPr lang="en-US" sz="1000" dirty="0">
              <a:solidFill>
                <a:srgbClr val="008000"/>
              </a:solidFill>
            </a:endParaRPr>
          </a:p>
        </p:txBody>
      </p:sp>
      <p:cxnSp>
        <p:nvCxnSpPr>
          <p:cNvPr id="41" name="Straight Arrow Connector 40"/>
          <p:cNvCxnSpPr/>
          <p:nvPr/>
        </p:nvCxnSpPr>
        <p:spPr bwMode="auto">
          <a:xfrm rot="10800000">
            <a:off x="561997" y="4941943"/>
            <a:ext cx="1295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1063647" y="4745093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cxnSp>
        <p:nvCxnSpPr>
          <p:cNvPr id="64" name="Straight Arrow Connector 63"/>
          <p:cNvCxnSpPr/>
          <p:nvPr/>
        </p:nvCxnSpPr>
        <p:spPr bwMode="auto">
          <a:xfrm rot="10800000">
            <a:off x="7267597" y="4941943"/>
            <a:ext cx="1295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7769247" y="4745093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cxnSp>
        <p:nvCxnSpPr>
          <p:cNvPr id="101" name="Straight Connector 100"/>
          <p:cNvCxnSpPr/>
          <p:nvPr/>
        </p:nvCxnSpPr>
        <p:spPr bwMode="auto">
          <a:xfrm flipV="1">
            <a:off x="4361091" y="4442409"/>
            <a:ext cx="520700" cy="2945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4" name="Straight Connector 103"/>
          <p:cNvCxnSpPr/>
          <p:nvPr/>
        </p:nvCxnSpPr>
        <p:spPr bwMode="auto">
          <a:xfrm rot="10800000">
            <a:off x="4312248" y="4442414"/>
            <a:ext cx="524928" cy="30691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0" name="TextBox 109"/>
          <p:cNvSpPr txBox="1"/>
          <p:nvPr/>
        </p:nvSpPr>
        <p:spPr>
          <a:xfrm>
            <a:off x="4937147" y="3494143"/>
            <a:ext cx="11482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8000"/>
                </a:solidFill>
              </a:rPr>
              <a:t>t</a:t>
            </a:r>
            <a:r>
              <a:rPr lang="en-US" sz="1000" dirty="0" smtClean="0">
                <a:solidFill>
                  <a:srgbClr val="008000"/>
                </a:solidFill>
              </a:rPr>
              <a:t>raffic + </a:t>
            </a:r>
            <a:r>
              <a:rPr lang="en-US" sz="1000" dirty="0">
                <a:solidFill>
                  <a:srgbClr val="008000"/>
                </a:solidFill>
              </a:rPr>
              <a:t>s</a:t>
            </a:r>
            <a:r>
              <a:rPr lang="en-US" sz="1000" dirty="0" smtClean="0">
                <a:solidFill>
                  <a:srgbClr val="008000"/>
                </a:solidFill>
              </a:rPr>
              <a:t>ignaling</a:t>
            </a:r>
            <a:endParaRPr lang="en-US" sz="1000" dirty="0">
              <a:solidFill>
                <a:srgbClr val="008000"/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3482997" y="3494143"/>
            <a:ext cx="495874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FF6600"/>
                </a:solidFill>
              </a:rPr>
              <a:t>traffic</a:t>
            </a:r>
            <a:endParaRPr lang="en-US" sz="1000" dirty="0">
              <a:solidFill>
                <a:srgbClr val="FF6600"/>
              </a:solidFill>
            </a:endParaRPr>
          </a:p>
        </p:txBody>
      </p:sp>
      <p:cxnSp>
        <p:nvCxnSpPr>
          <p:cNvPr id="124" name="Shape 123"/>
          <p:cNvCxnSpPr>
            <a:stCxn id="20" idx="0"/>
            <a:endCxn id="122" idx="3"/>
          </p:cNvCxnSpPr>
          <p:nvPr/>
        </p:nvCxnSpPr>
        <p:spPr bwMode="auto">
          <a:xfrm rot="16200000" flipV="1">
            <a:off x="4297315" y="3298811"/>
            <a:ext cx="784939" cy="1421826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5" name="Shape 124"/>
          <p:cNvCxnSpPr>
            <a:stCxn id="122" idx="1"/>
          </p:cNvCxnSpPr>
          <p:nvPr/>
        </p:nvCxnSpPr>
        <p:spPr bwMode="auto">
          <a:xfrm rot="10800000" flipV="1">
            <a:off x="2047897" y="3617253"/>
            <a:ext cx="1435100" cy="784939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4" name="Shape 133"/>
          <p:cNvCxnSpPr>
            <a:stCxn id="18" idx="0"/>
            <a:endCxn id="110" idx="1"/>
          </p:cNvCxnSpPr>
          <p:nvPr/>
        </p:nvCxnSpPr>
        <p:spPr bwMode="auto">
          <a:xfrm rot="5400000" flipH="1" flipV="1">
            <a:off x="3938253" y="3403299"/>
            <a:ext cx="784939" cy="1212850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7" name="Shape 136"/>
          <p:cNvCxnSpPr>
            <a:stCxn id="110" idx="3"/>
            <a:endCxn id="22" idx="0"/>
          </p:cNvCxnSpPr>
          <p:nvPr/>
        </p:nvCxnSpPr>
        <p:spPr bwMode="auto">
          <a:xfrm>
            <a:off x="6085368" y="3617254"/>
            <a:ext cx="991729" cy="784939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0" name="TextBox 139"/>
          <p:cNvSpPr txBox="1"/>
          <p:nvPr/>
        </p:nvSpPr>
        <p:spPr>
          <a:xfrm>
            <a:off x="2962297" y="4935593"/>
            <a:ext cx="12666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downstream PLR</a:t>
            </a:r>
            <a:endParaRPr lang="en-US" sz="1100" dirty="0"/>
          </a:p>
        </p:txBody>
      </p:sp>
      <p:sp>
        <p:nvSpPr>
          <p:cNvPr id="143" name="TextBox 142"/>
          <p:cNvSpPr txBox="1"/>
          <p:nvPr/>
        </p:nvSpPr>
        <p:spPr>
          <a:xfrm>
            <a:off x="3556000" y="4694293"/>
            <a:ext cx="314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C</a:t>
            </a:r>
            <a:endParaRPr lang="en-US" sz="1400" b="1" dirty="0"/>
          </a:p>
        </p:txBody>
      </p:sp>
      <p:sp>
        <p:nvSpPr>
          <p:cNvPr id="144" name="TextBox 143"/>
          <p:cNvSpPr txBox="1"/>
          <p:nvPr/>
        </p:nvSpPr>
        <p:spPr>
          <a:xfrm>
            <a:off x="5251450" y="4694293"/>
            <a:ext cx="314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D</a:t>
            </a:r>
            <a:endParaRPr lang="en-US" sz="1400" b="1" dirty="0"/>
          </a:p>
        </p:txBody>
      </p:sp>
      <p:sp>
        <p:nvSpPr>
          <p:cNvPr id="154" name="TextBox 153"/>
          <p:cNvSpPr txBox="1"/>
          <p:nvPr/>
        </p:nvSpPr>
        <p:spPr>
          <a:xfrm>
            <a:off x="4213961" y="4325993"/>
            <a:ext cx="8475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Link Failure</a:t>
            </a:r>
            <a:endParaRPr lang="en-US" sz="1000" b="1" dirty="0"/>
          </a:p>
        </p:txBody>
      </p:sp>
      <p:cxnSp>
        <p:nvCxnSpPr>
          <p:cNvPr id="102" name="Straight Arrow Connector 101"/>
          <p:cNvCxnSpPr/>
          <p:nvPr/>
        </p:nvCxnSpPr>
        <p:spPr bwMode="auto">
          <a:xfrm rot="10800000" flipV="1">
            <a:off x="3911601" y="4943531"/>
            <a:ext cx="3032147" cy="476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156" name="TextBox 155"/>
          <p:cNvSpPr txBox="1"/>
          <p:nvPr/>
        </p:nvSpPr>
        <p:spPr>
          <a:xfrm>
            <a:off x="3609997" y="5138793"/>
            <a:ext cx="29381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FRR reroute phase</a:t>
            </a:r>
            <a:endParaRPr lang="en-US" sz="2400" dirty="0"/>
          </a:p>
        </p:txBody>
      </p:sp>
      <p:sp>
        <p:nvSpPr>
          <p:cNvPr id="162" name="TextBox 161"/>
          <p:cNvSpPr txBox="1"/>
          <p:nvPr/>
        </p:nvSpPr>
        <p:spPr>
          <a:xfrm>
            <a:off x="114165" y="5681205"/>
            <a:ext cx="8958480" cy="1095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downstream PLR </a:t>
            </a:r>
            <a:r>
              <a:rPr lang="en-US" sz="2400" dirty="0" smtClean="0"/>
              <a:t>C </a:t>
            </a:r>
            <a:r>
              <a:rPr lang="en-US" sz="2400" dirty="0"/>
              <a:t>and upstream PLR </a:t>
            </a:r>
            <a:r>
              <a:rPr lang="en-US" sz="2400" dirty="0" smtClean="0"/>
              <a:t>D </a:t>
            </a:r>
            <a:r>
              <a:rPr lang="en-US" sz="2400" dirty="0"/>
              <a:t>independently trigger </a:t>
            </a:r>
            <a:r>
              <a:rPr lang="en-US" sz="2400" dirty="0" smtClean="0"/>
              <a:t>fast reroute </a:t>
            </a:r>
            <a:r>
              <a:rPr lang="en-US" sz="2400" dirty="0"/>
              <a:t>procedures to redirect traffic onto respective bypass </a:t>
            </a:r>
            <a:r>
              <a:rPr lang="en-US" sz="2400" dirty="0" smtClean="0"/>
              <a:t>tunnels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6149997" y="4745093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4886347" y="4929243"/>
            <a:ext cx="10862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</a:t>
            </a:r>
            <a:r>
              <a:rPr lang="en-US" sz="1100" dirty="0" smtClean="0"/>
              <a:t>pstream PLR</a:t>
            </a:r>
            <a:endParaRPr lang="en-US" sz="1100" dirty="0"/>
          </a:p>
        </p:txBody>
      </p:sp>
      <p:sp>
        <p:nvSpPr>
          <p:cNvPr id="105" name="TextBox 104"/>
          <p:cNvSpPr txBox="1"/>
          <p:nvPr/>
        </p:nvSpPr>
        <p:spPr>
          <a:xfrm>
            <a:off x="6594497" y="4973693"/>
            <a:ext cx="12012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downstream MP</a:t>
            </a:r>
            <a:endParaRPr lang="en-US" sz="1100" dirty="0"/>
          </a:p>
        </p:txBody>
      </p:sp>
      <p:sp>
        <p:nvSpPr>
          <p:cNvPr id="106" name="TextBox 105"/>
          <p:cNvSpPr txBox="1"/>
          <p:nvPr/>
        </p:nvSpPr>
        <p:spPr>
          <a:xfrm>
            <a:off x="6934200" y="4687943"/>
            <a:ext cx="3044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E</a:t>
            </a:r>
            <a:endParaRPr lang="en-US" sz="1400" b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1891813" y="4743626"/>
            <a:ext cx="314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B</a:t>
            </a:r>
            <a:endParaRPr lang="en-US" sz="1400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177800" y="4713343"/>
            <a:ext cx="307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A</a:t>
            </a:r>
            <a:endParaRPr lang="en-US" sz="1400" b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8616950" y="4706993"/>
            <a:ext cx="2943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F</a:t>
            </a:r>
            <a:endParaRPr lang="en-US" sz="1400" b="1" dirty="0"/>
          </a:p>
        </p:txBody>
      </p:sp>
      <p:grpSp>
        <p:nvGrpSpPr>
          <p:cNvPr id="3" name="Group 2"/>
          <p:cNvGrpSpPr/>
          <p:nvPr/>
        </p:nvGrpSpPr>
        <p:grpSpPr>
          <a:xfrm>
            <a:off x="0" y="922393"/>
            <a:ext cx="9144000" cy="2286000"/>
            <a:chOff x="0" y="965200"/>
            <a:chExt cx="9144000" cy="2286000"/>
          </a:xfrm>
        </p:grpSpPr>
        <p:sp>
          <p:nvSpPr>
            <p:cNvPr id="159" name="Rounded Rectangle 158"/>
            <p:cNvSpPr/>
            <p:nvPr/>
          </p:nvSpPr>
          <p:spPr bwMode="auto">
            <a:xfrm>
              <a:off x="0" y="965200"/>
              <a:ext cx="9144000" cy="228600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82124" tIns="41061" rIns="82124" bIns="41061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814388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66" name="Picture 8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gray">
            <a:xfrm>
              <a:off x="180997" y="2133600"/>
              <a:ext cx="3810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7" name="Picture 8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gray">
            <a:xfrm>
              <a:off x="1857397" y="2133600"/>
              <a:ext cx="3810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Straight Connector 67"/>
            <p:cNvCxnSpPr>
              <a:stCxn id="66" idx="3"/>
              <a:endCxn id="67" idx="1"/>
            </p:cNvCxnSpPr>
            <p:nvPr/>
          </p:nvCxnSpPr>
          <p:spPr bwMode="auto">
            <a:xfrm>
              <a:off x="561997" y="2324100"/>
              <a:ext cx="1295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pic>
          <p:nvPicPr>
            <p:cNvPr id="69" name="Picture 8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gray">
            <a:xfrm>
              <a:off x="3533797" y="2133600"/>
              <a:ext cx="3810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0" name="Straight Connector 69"/>
            <p:cNvCxnSpPr>
              <a:endCxn id="69" idx="1"/>
            </p:cNvCxnSpPr>
            <p:nvPr/>
          </p:nvCxnSpPr>
          <p:spPr bwMode="auto">
            <a:xfrm>
              <a:off x="2238397" y="2324100"/>
              <a:ext cx="1295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pic>
          <p:nvPicPr>
            <p:cNvPr id="71" name="Picture 8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gray">
            <a:xfrm>
              <a:off x="5210197" y="2133600"/>
              <a:ext cx="3810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2" name="Straight Connector 71"/>
            <p:cNvCxnSpPr>
              <a:endCxn id="71" idx="1"/>
            </p:cNvCxnSpPr>
            <p:nvPr/>
          </p:nvCxnSpPr>
          <p:spPr bwMode="auto">
            <a:xfrm>
              <a:off x="3914797" y="2324100"/>
              <a:ext cx="1295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pic>
          <p:nvPicPr>
            <p:cNvPr id="73" name="Picture 8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gray">
            <a:xfrm>
              <a:off x="6886597" y="2133600"/>
              <a:ext cx="3810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4" name="Straight Connector 73"/>
            <p:cNvCxnSpPr>
              <a:endCxn id="73" idx="1"/>
            </p:cNvCxnSpPr>
            <p:nvPr/>
          </p:nvCxnSpPr>
          <p:spPr bwMode="auto">
            <a:xfrm>
              <a:off x="5591197" y="2324100"/>
              <a:ext cx="1295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5" name="Curved Connector 74"/>
            <p:cNvCxnSpPr>
              <a:stCxn id="67" idx="0"/>
              <a:endCxn id="71" idx="0"/>
            </p:cNvCxnSpPr>
            <p:nvPr/>
          </p:nvCxnSpPr>
          <p:spPr bwMode="auto">
            <a:xfrm rot="5400000" flipH="1" flipV="1">
              <a:off x="3724297" y="457200"/>
              <a:ext cx="1588" cy="3352800"/>
            </a:xfrm>
            <a:prstGeom prst="curvedConnector3">
              <a:avLst>
                <a:gd name="adj1" fmla="val 40787154"/>
              </a:avLst>
            </a:prstGeom>
            <a:solidFill>
              <a:schemeClr val="accent1"/>
            </a:solidFill>
            <a:ln w="9525" cap="flat" cmpd="sng" algn="ctr">
              <a:solidFill>
                <a:schemeClr val="tx2"/>
              </a:solidFill>
              <a:prstDash val="solid"/>
              <a:round/>
              <a:headEnd type="stealth" w="lg" len="lg"/>
              <a:tailEnd type="none" w="med" len="med"/>
            </a:ln>
            <a:effectLst/>
          </p:spPr>
        </p:cxnSp>
        <p:cxnSp>
          <p:nvCxnSpPr>
            <p:cNvPr id="76" name="Curved Connector 75"/>
            <p:cNvCxnSpPr>
              <a:stCxn id="69" idx="0"/>
              <a:endCxn id="73" idx="0"/>
            </p:cNvCxnSpPr>
            <p:nvPr/>
          </p:nvCxnSpPr>
          <p:spPr bwMode="auto">
            <a:xfrm rot="5400000" flipH="1" flipV="1">
              <a:off x="5400697" y="457200"/>
              <a:ext cx="1588" cy="3352800"/>
            </a:xfrm>
            <a:prstGeom prst="curvedConnector3">
              <a:avLst>
                <a:gd name="adj1" fmla="val 38787783"/>
              </a:avLst>
            </a:prstGeom>
            <a:solidFill>
              <a:schemeClr val="accent1"/>
            </a:solidFill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</p:cxnSp>
        <p:pic>
          <p:nvPicPr>
            <p:cNvPr id="77" name="Picture 8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gray">
            <a:xfrm>
              <a:off x="8562997" y="2127250"/>
              <a:ext cx="381000" cy="38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8" name="Straight Connector 77"/>
            <p:cNvCxnSpPr/>
            <p:nvPr/>
          </p:nvCxnSpPr>
          <p:spPr bwMode="auto">
            <a:xfrm>
              <a:off x="7267597" y="2324100"/>
              <a:ext cx="1295400" cy="15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9" name="TextBox 78"/>
            <p:cNvSpPr txBox="1"/>
            <p:nvPr/>
          </p:nvSpPr>
          <p:spPr>
            <a:xfrm>
              <a:off x="28597" y="1790700"/>
              <a:ext cx="958052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Active/Head</a:t>
              </a:r>
              <a:endParaRPr lang="en-US" sz="11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8214545" y="1866900"/>
              <a:ext cx="92945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Passive/Tail</a:t>
              </a:r>
              <a:endParaRPr lang="en-US" sz="1100" dirty="0"/>
            </a:p>
          </p:txBody>
        </p:sp>
        <p:cxnSp>
          <p:nvCxnSpPr>
            <p:cNvPr id="81" name="Straight Arrow Connector 80"/>
            <p:cNvCxnSpPr/>
            <p:nvPr/>
          </p:nvCxnSpPr>
          <p:spPr bwMode="auto">
            <a:xfrm flipV="1">
              <a:off x="561997" y="2508250"/>
              <a:ext cx="1282700" cy="635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82" name="TextBox 81"/>
            <p:cNvSpPr txBox="1"/>
            <p:nvPr/>
          </p:nvSpPr>
          <p:spPr>
            <a:xfrm>
              <a:off x="911247" y="2324100"/>
              <a:ext cx="44847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rgbClr val="008000"/>
                  </a:solidFill>
                </a:rPr>
                <a:t>Path</a:t>
              </a:r>
              <a:endParaRPr lang="en-US" sz="1000" dirty="0">
                <a:solidFill>
                  <a:srgbClr val="008000"/>
                </a:solidFill>
              </a:endParaRPr>
            </a:p>
          </p:txBody>
        </p:sp>
        <p:cxnSp>
          <p:nvCxnSpPr>
            <p:cNvPr id="83" name="Straight Arrow Connector 82"/>
            <p:cNvCxnSpPr/>
            <p:nvPr/>
          </p:nvCxnSpPr>
          <p:spPr bwMode="auto">
            <a:xfrm flipV="1">
              <a:off x="2238397" y="2508250"/>
              <a:ext cx="1282700" cy="635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84" name="TextBox 83"/>
            <p:cNvSpPr txBox="1"/>
            <p:nvPr/>
          </p:nvSpPr>
          <p:spPr>
            <a:xfrm>
              <a:off x="2587647" y="2324100"/>
              <a:ext cx="44847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rgbClr val="008000"/>
                  </a:solidFill>
                </a:rPr>
                <a:t>Path</a:t>
              </a:r>
              <a:endParaRPr lang="en-US" sz="1000" dirty="0">
                <a:solidFill>
                  <a:srgbClr val="008000"/>
                </a:solidFill>
              </a:endParaRPr>
            </a:p>
          </p:txBody>
        </p:sp>
        <p:cxnSp>
          <p:nvCxnSpPr>
            <p:cNvPr id="85" name="Straight Arrow Connector 84"/>
            <p:cNvCxnSpPr/>
            <p:nvPr/>
          </p:nvCxnSpPr>
          <p:spPr bwMode="auto">
            <a:xfrm flipV="1">
              <a:off x="3921147" y="2508250"/>
              <a:ext cx="1282700" cy="635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86" name="TextBox 85"/>
            <p:cNvSpPr txBox="1"/>
            <p:nvPr/>
          </p:nvSpPr>
          <p:spPr>
            <a:xfrm>
              <a:off x="4270397" y="2324100"/>
              <a:ext cx="44847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rgbClr val="008000"/>
                  </a:solidFill>
                </a:rPr>
                <a:t>Path</a:t>
              </a:r>
              <a:endParaRPr lang="en-US" sz="1000" dirty="0">
                <a:solidFill>
                  <a:srgbClr val="008000"/>
                </a:solidFill>
              </a:endParaRPr>
            </a:p>
          </p:txBody>
        </p:sp>
        <p:cxnSp>
          <p:nvCxnSpPr>
            <p:cNvPr id="87" name="Straight Arrow Connector 86"/>
            <p:cNvCxnSpPr/>
            <p:nvPr/>
          </p:nvCxnSpPr>
          <p:spPr bwMode="auto">
            <a:xfrm flipV="1">
              <a:off x="7292997" y="2508250"/>
              <a:ext cx="1282700" cy="635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88" name="TextBox 87"/>
            <p:cNvSpPr txBox="1"/>
            <p:nvPr/>
          </p:nvSpPr>
          <p:spPr>
            <a:xfrm>
              <a:off x="7642247" y="2324100"/>
              <a:ext cx="44847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rgbClr val="008000"/>
                  </a:solidFill>
                </a:rPr>
                <a:t>Path</a:t>
              </a:r>
              <a:endParaRPr lang="en-US" sz="1000" dirty="0">
                <a:solidFill>
                  <a:srgbClr val="008000"/>
                </a:solidFill>
              </a:endParaRPr>
            </a:p>
          </p:txBody>
        </p:sp>
        <p:cxnSp>
          <p:nvCxnSpPr>
            <p:cNvPr id="89" name="Straight Arrow Connector 88"/>
            <p:cNvCxnSpPr/>
            <p:nvPr/>
          </p:nvCxnSpPr>
          <p:spPr bwMode="auto">
            <a:xfrm flipV="1">
              <a:off x="5603897" y="2508250"/>
              <a:ext cx="1282700" cy="635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0" name="TextBox 89"/>
            <p:cNvSpPr txBox="1"/>
            <p:nvPr/>
          </p:nvSpPr>
          <p:spPr>
            <a:xfrm>
              <a:off x="5953147" y="2324100"/>
              <a:ext cx="44847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rgbClr val="008000"/>
                  </a:solidFill>
                </a:rPr>
                <a:t>Path</a:t>
              </a:r>
              <a:endParaRPr lang="en-US" sz="1000" dirty="0">
                <a:solidFill>
                  <a:srgbClr val="008000"/>
                </a:solidFill>
              </a:endParaRPr>
            </a:p>
          </p:txBody>
        </p:sp>
        <p:cxnSp>
          <p:nvCxnSpPr>
            <p:cNvPr id="91" name="Straight Arrow Connector 90"/>
            <p:cNvCxnSpPr/>
            <p:nvPr/>
          </p:nvCxnSpPr>
          <p:spPr bwMode="auto">
            <a:xfrm rot="10800000">
              <a:off x="561997" y="2673350"/>
              <a:ext cx="12954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2" name="TextBox 91"/>
            <p:cNvSpPr txBox="1"/>
            <p:nvPr/>
          </p:nvSpPr>
          <p:spPr>
            <a:xfrm>
              <a:off x="1063647" y="2476500"/>
              <a:ext cx="479618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solidFill>
                    <a:srgbClr val="FF6600"/>
                  </a:solidFill>
                </a:rPr>
                <a:t>Resv</a:t>
              </a:r>
              <a:endParaRPr lang="en-US" sz="1000" dirty="0">
                <a:solidFill>
                  <a:srgbClr val="FF6600"/>
                </a:solidFill>
              </a:endParaRPr>
            </a:p>
          </p:txBody>
        </p:sp>
        <p:cxnSp>
          <p:nvCxnSpPr>
            <p:cNvPr id="93" name="Straight Arrow Connector 92"/>
            <p:cNvCxnSpPr/>
            <p:nvPr/>
          </p:nvCxnSpPr>
          <p:spPr bwMode="auto">
            <a:xfrm rot="10800000">
              <a:off x="2225697" y="2673350"/>
              <a:ext cx="12954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4" name="TextBox 93"/>
            <p:cNvSpPr txBox="1"/>
            <p:nvPr/>
          </p:nvSpPr>
          <p:spPr>
            <a:xfrm>
              <a:off x="2727347" y="2476500"/>
              <a:ext cx="479618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solidFill>
                    <a:srgbClr val="FF6600"/>
                  </a:solidFill>
                </a:rPr>
                <a:t>Resv</a:t>
              </a:r>
              <a:endParaRPr lang="en-US" sz="1000" dirty="0">
                <a:solidFill>
                  <a:srgbClr val="FF6600"/>
                </a:solidFill>
              </a:endParaRPr>
            </a:p>
          </p:txBody>
        </p:sp>
        <p:cxnSp>
          <p:nvCxnSpPr>
            <p:cNvPr id="95" name="Straight Arrow Connector 94"/>
            <p:cNvCxnSpPr/>
            <p:nvPr/>
          </p:nvCxnSpPr>
          <p:spPr bwMode="auto">
            <a:xfrm rot="10800000">
              <a:off x="3921147" y="2673350"/>
              <a:ext cx="12954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6" name="TextBox 95"/>
            <p:cNvSpPr txBox="1"/>
            <p:nvPr/>
          </p:nvSpPr>
          <p:spPr>
            <a:xfrm>
              <a:off x="4422797" y="2476500"/>
              <a:ext cx="479618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solidFill>
                    <a:srgbClr val="FF6600"/>
                  </a:solidFill>
                </a:rPr>
                <a:t>Resv</a:t>
              </a:r>
              <a:endParaRPr lang="en-US" sz="1000" dirty="0">
                <a:solidFill>
                  <a:srgbClr val="FF6600"/>
                </a:solidFill>
              </a:endParaRPr>
            </a:p>
          </p:txBody>
        </p:sp>
        <p:cxnSp>
          <p:nvCxnSpPr>
            <p:cNvPr id="97" name="Straight Arrow Connector 96"/>
            <p:cNvCxnSpPr/>
            <p:nvPr/>
          </p:nvCxnSpPr>
          <p:spPr bwMode="auto">
            <a:xfrm rot="10800000">
              <a:off x="5603897" y="2673350"/>
              <a:ext cx="12954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8" name="TextBox 97"/>
            <p:cNvSpPr txBox="1"/>
            <p:nvPr/>
          </p:nvSpPr>
          <p:spPr>
            <a:xfrm>
              <a:off x="6105547" y="2476500"/>
              <a:ext cx="479618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solidFill>
                    <a:srgbClr val="FF6600"/>
                  </a:solidFill>
                </a:rPr>
                <a:t>Resv</a:t>
              </a:r>
              <a:endParaRPr lang="en-US" sz="1000" dirty="0">
                <a:solidFill>
                  <a:srgbClr val="FF6600"/>
                </a:solidFill>
              </a:endParaRPr>
            </a:p>
          </p:txBody>
        </p:sp>
        <p:cxnSp>
          <p:nvCxnSpPr>
            <p:cNvPr id="99" name="Straight Arrow Connector 98"/>
            <p:cNvCxnSpPr/>
            <p:nvPr/>
          </p:nvCxnSpPr>
          <p:spPr bwMode="auto">
            <a:xfrm rot="10800000">
              <a:off x="7267597" y="2673350"/>
              <a:ext cx="12954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00" name="TextBox 99"/>
            <p:cNvSpPr txBox="1"/>
            <p:nvPr/>
          </p:nvSpPr>
          <p:spPr>
            <a:xfrm>
              <a:off x="7769247" y="2476500"/>
              <a:ext cx="479618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solidFill>
                    <a:srgbClr val="FF6600"/>
                  </a:solidFill>
                </a:rPr>
                <a:t>Resv</a:t>
              </a:r>
              <a:endParaRPr lang="en-US" sz="1000" dirty="0">
                <a:solidFill>
                  <a:srgbClr val="FF6600"/>
                </a:solidFill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3556000" y="2413000"/>
              <a:ext cx="31432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C</a:t>
              </a:r>
              <a:endParaRPr lang="en-US" sz="1400" b="1" dirty="0"/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5251450" y="2419350"/>
              <a:ext cx="31432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D</a:t>
              </a:r>
              <a:endParaRPr lang="en-US" sz="1400" b="1" dirty="0"/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3060700" y="1295400"/>
              <a:ext cx="133225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Bypass protecting </a:t>
              </a:r>
              <a:r>
                <a:rPr lang="en-US" sz="1000" b="1" dirty="0"/>
                <a:t>C</a:t>
              </a: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4705350" y="1295400"/>
              <a:ext cx="133225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Bypass protecting </a:t>
              </a:r>
              <a:r>
                <a:rPr lang="en-US" sz="1000" b="1" dirty="0"/>
                <a:t>D</a:t>
              </a:r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3635397" y="2819400"/>
              <a:ext cx="252800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FRR ready state</a:t>
              </a:r>
              <a:endParaRPr lang="en-US" sz="2400" dirty="0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215900" y="2444750"/>
              <a:ext cx="3076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A</a:t>
              </a:r>
              <a:endParaRPr lang="en-US" sz="1400" b="1" dirty="0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1905000" y="2444750"/>
              <a:ext cx="31432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B</a:t>
              </a:r>
              <a:endParaRPr lang="en-US" sz="1400" b="1" dirty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6946900" y="2444750"/>
              <a:ext cx="3044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E</a:t>
              </a:r>
              <a:endParaRPr lang="en-US" sz="1400" b="1" dirty="0"/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8629650" y="2444750"/>
              <a:ext cx="2943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F</a:t>
              </a:r>
              <a:endParaRPr lang="en-US" sz="1400" b="1" dirty="0"/>
            </a:p>
          </p:txBody>
        </p:sp>
      </p:grpSp>
      <p:cxnSp>
        <p:nvCxnSpPr>
          <p:cNvPr id="107" name="Straight Arrow Connector 106"/>
          <p:cNvCxnSpPr/>
          <p:nvPr/>
        </p:nvCxnSpPr>
        <p:spPr bwMode="auto">
          <a:xfrm rot="10800000">
            <a:off x="2238397" y="4941943"/>
            <a:ext cx="1295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6" name="TextBox 115"/>
          <p:cNvSpPr txBox="1"/>
          <p:nvPr/>
        </p:nvSpPr>
        <p:spPr>
          <a:xfrm>
            <a:off x="2740047" y="4745093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4972050" y="3716393"/>
            <a:ext cx="76675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Bypass </a:t>
            </a:r>
            <a:r>
              <a:rPr lang="en-US" sz="1000" dirty="0" err="1" smtClean="0"/>
              <a:t>Tc</a:t>
            </a:r>
            <a:endParaRPr lang="en-US" sz="1000" b="1" dirty="0"/>
          </a:p>
        </p:txBody>
      </p:sp>
      <p:sp>
        <p:nvSpPr>
          <p:cNvPr id="118" name="TextBox 117"/>
          <p:cNvSpPr txBox="1"/>
          <p:nvPr/>
        </p:nvSpPr>
        <p:spPr>
          <a:xfrm>
            <a:off x="3244850" y="3690993"/>
            <a:ext cx="7881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Bypass Tb</a:t>
            </a:r>
            <a:endParaRPr lang="en-US" sz="1000" b="1" dirty="0"/>
          </a:p>
        </p:txBody>
      </p:sp>
      <p:sp>
        <p:nvSpPr>
          <p:cNvPr id="10" name="Freeform 9"/>
          <p:cNvSpPr/>
          <p:nvPr/>
        </p:nvSpPr>
        <p:spPr>
          <a:xfrm>
            <a:off x="2161587" y="3714285"/>
            <a:ext cx="1294509" cy="718306"/>
          </a:xfrm>
          <a:custGeom>
            <a:avLst/>
            <a:gdLst>
              <a:gd name="connsiteX0" fmla="*/ 0 w 1294509"/>
              <a:gd name="connsiteY0" fmla="*/ 718306 h 718306"/>
              <a:gd name="connsiteX1" fmla="*/ 1038050 w 1294509"/>
              <a:gd name="connsiteY1" fmla="*/ 229866 h 718306"/>
              <a:gd name="connsiteX2" fmla="*/ 659467 w 1294509"/>
              <a:gd name="connsiteY2" fmla="*/ 339765 h 718306"/>
              <a:gd name="connsiteX3" fmla="*/ 744953 w 1294509"/>
              <a:gd name="connsiteY3" fmla="*/ 413031 h 718306"/>
              <a:gd name="connsiteX4" fmla="*/ 207610 w 1294509"/>
              <a:gd name="connsiteY4" fmla="*/ 645040 h 718306"/>
              <a:gd name="connsiteX5" fmla="*/ 976988 w 1294509"/>
              <a:gd name="connsiteY5" fmla="*/ 205444 h 718306"/>
              <a:gd name="connsiteX6" fmla="*/ 1160173 w 1294509"/>
              <a:gd name="connsiteY6" fmla="*/ 205444 h 718306"/>
              <a:gd name="connsiteX7" fmla="*/ 1160173 w 1294509"/>
              <a:gd name="connsiteY7" fmla="*/ 400820 h 718306"/>
              <a:gd name="connsiteX8" fmla="*/ 1050262 w 1294509"/>
              <a:gd name="connsiteY8" fmla="*/ 58912 h 718306"/>
              <a:gd name="connsiteX9" fmla="*/ 1074687 w 1294509"/>
              <a:gd name="connsiteY9" fmla="*/ 34490 h 718306"/>
              <a:gd name="connsiteX10" fmla="*/ 1294509 w 1294509"/>
              <a:gd name="connsiteY10" fmla="*/ 413031 h 718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94509" h="718306">
                <a:moveTo>
                  <a:pt x="0" y="718306"/>
                </a:moveTo>
                <a:cubicBezTo>
                  <a:pt x="464069" y="505631"/>
                  <a:pt x="928139" y="292956"/>
                  <a:pt x="1038050" y="229866"/>
                </a:cubicBezTo>
                <a:cubicBezTo>
                  <a:pt x="1147961" y="166776"/>
                  <a:pt x="708317" y="309237"/>
                  <a:pt x="659467" y="339765"/>
                </a:cubicBezTo>
                <a:cubicBezTo>
                  <a:pt x="610618" y="370292"/>
                  <a:pt x="820263" y="362152"/>
                  <a:pt x="744953" y="413031"/>
                </a:cubicBezTo>
                <a:cubicBezTo>
                  <a:pt x="669644" y="463910"/>
                  <a:pt x="168938" y="679638"/>
                  <a:pt x="207610" y="645040"/>
                </a:cubicBezTo>
                <a:cubicBezTo>
                  <a:pt x="246282" y="610442"/>
                  <a:pt x="818228" y="278710"/>
                  <a:pt x="976988" y="205444"/>
                </a:cubicBezTo>
                <a:cubicBezTo>
                  <a:pt x="1135749" y="132178"/>
                  <a:pt x="1129642" y="172881"/>
                  <a:pt x="1160173" y="205444"/>
                </a:cubicBezTo>
                <a:cubicBezTo>
                  <a:pt x="1190704" y="238007"/>
                  <a:pt x="1178491" y="425242"/>
                  <a:pt x="1160173" y="400820"/>
                </a:cubicBezTo>
                <a:cubicBezTo>
                  <a:pt x="1141855" y="376398"/>
                  <a:pt x="1064510" y="119967"/>
                  <a:pt x="1050262" y="58912"/>
                </a:cubicBezTo>
                <a:cubicBezTo>
                  <a:pt x="1036014" y="-2143"/>
                  <a:pt x="1033979" y="-24530"/>
                  <a:pt x="1074687" y="34490"/>
                </a:cubicBezTo>
                <a:cubicBezTo>
                  <a:pt x="1115395" y="93510"/>
                  <a:pt x="1261943" y="349941"/>
                  <a:pt x="1294509" y="413031"/>
                </a:cubicBezTo>
              </a:path>
            </a:pathLst>
          </a:custGeom>
        </p:spPr>
        <p:txBody>
          <a:bodyPr vert="horz" wrap="square" lIns="82124" tIns="41061" rIns="82124" bIns="41061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14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9" name="Curved Connector 118"/>
          <p:cNvCxnSpPr/>
          <p:nvPr/>
        </p:nvCxnSpPr>
        <p:spPr bwMode="auto">
          <a:xfrm rot="5400000" flipH="1" flipV="1">
            <a:off x="3754573" y="2914826"/>
            <a:ext cx="1588" cy="3352800"/>
          </a:xfrm>
          <a:prstGeom prst="curvedConnector3">
            <a:avLst>
              <a:gd name="adj1" fmla="val 56596914"/>
            </a:avLst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0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1851037" y="4441172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5210197" y="4402193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reeform 11"/>
          <p:cNvSpPr/>
          <p:nvPr/>
        </p:nvSpPr>
        <p:spPr>
          <a:xfrm>
            <a:off x="3587299" y="4090673"/>
            <a:ext cx="6363078" cy="475844"/>
          </a:xfrm>
          <a:custGeom>
            <a:avLst/>
            <a:gdLst>
              <a:gd name="connsiteX0" fmla="*/ 174106 w 6363078"/>
              <a:gd name="connsiteY0" fmla="*/ 354129 h 475844"/>
              <a:gd name="connsiteX1" fmla="*/ 882423 w 6363078"/>
              <a:gd name="connsiteY1" fmla="*/ 10 h 475844"/>
              <a:gd name="connsiteX2" fmla="*/ 259592 w 6363078"/>
              <a:gd name="connsiteY2" fmla="*/ 341918 h 475844"/>
              <a:gd name="connsiteX3" fmla="*/ 5938337 w 6363078"/>
              <a:gd name="connsiteY3" fmla="*/ 305285 h 475844"/>
              <a:gd name="connsiteX4" fmla="*/ 5950549 w 6363078"/>
              <a:gd name="connsiteY4" fmla="*/ 317496 h 475844"/>
              <a:gd name="connsiteX5" fmla="*/ 1981534 w 6363078"/>
              <a:gd name="connsiteY5" fmla="*/ 464028 h 475844"/>
              <a:gd name="connsiteX6" fmla="*/ 1883836 w 6363078"/>
              <a:gd name="connsiteY6" fmla="*/ 464028 h 475844"/>
              <a:gd name="connsiteX7" fmla="*/ 1822774 w 6363078"/>
              <a:gd name="connsiteY7" fmla="*/ 439606 h 475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363078" h="475844">
                <a:moveTo>
                  <a:pt x="174106" y="354129"/>
                </a:moveTo>
                <a:lnTo>
                  <a:pt x="882423" y="10"/>
                </a:lnTo>
                <a:cubicBezTo>
                  <a:pt x="896671" y="-2025"/>
                  <a:pt x="-583060" y="291039"/>
                  <a:pt x="259592" y="341918"/>
                </a:cubicBezTo>
                <a:cubicBezTo>
                  <a:pt x="1102244" y="392797"/>
                  <a:pt x="4989844" y="309355"/>
                  <a:pt x="5938337" y="305285"/>
                </a:cubicBezTo>
                <a:cubicBezTo>
                  <a:pt x="6886830" y="301215"/>
                  <a:pt x="5950549" y="317496"/>
                  <a:pt x="5950549" y="317496"/>
                </a:cubicBezTo>
                <a:lnTo>
                  <a:pt x="1981534" y="464028"/>
                </a:lnTo>
                <a:cubicBezTo>
                  <a:pt x="1303748" y="488450"/>
                  <a:pt x="1910296" y="468098"/>
                  <a:pt x="1883836" y="464028"/>
                </a:cubicBezTo>
                <a:cubicBezTo>
                  <a:pt x="1857376" y="459958"/>
                  <a:pt x="1822774" y="439606"/>
                  <a:pt x="1822774" y="439606"/>
                </a:cubicBezTo>
              </a:path>
            </a:pathLst>
          </a:custGeom>
        </p:spPr>
        <p:txBody>
          <a:bodyPr vert="horz" wrap="square" lIns="82124" tIns="41061" rIns="82124" bIns="41061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14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1430147" y="5063832"/>
            <a:ext cx="1067902" cy="2475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upstream MP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62652215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9587" y="212985"/>
            <a:ext cx="8801100" cy="533400"/>
          </a:xfrm>
        </p:spPr>
        <p:txBody>
          <a:bodyPr/>
          <a:lstStyle/>
          <a:p>
            <a:pPr eaLnBrk="1" hangingPunct="1"/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Reroute Phase – cont.</a:t>
            </a:r>
          </a:p>
        </p:txBody>
      </p:sp>
      <p:sp>
        <p:nvSpPr>
          <p:cNvPr id="158" name="Rounded Rectangle 157"/>
          <p:cNvSpPr/>
          <p:nvPr/>
        </p:nvSpPr>
        <p:spPr bwMode="auto">
          <a:xfrm>
            <a:off x="0" y="1074405"/>
            <a:ext cx="9144000" cy="228600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2124" tIns="41061" rIns="82124" bIns="41061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814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4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180997" y="226185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1857397" y="226185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>
            <a:stCxn id="4" idx="3"/>
            <a:endCxn id="5" idx="1"/>
          </p:cNvCxnSpPr>
          <p:nvPr/>
        </p:nvCxnSpPr>
        <p:spPr bwMode="auto">
          <a:xfrm>
            <a:off x="561997" y="245235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8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3533797" y="226185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9" name="Straight Connector 18"/>
          <p:cNvCxnSpPr>
            <a:endCxn id="18" idx="1"/>
          </p:cNvCxnSpPr>
          <p:nvPr/>
        </p:nvCxnSpPr>
        <p:spPr bwMode="auto">
          <a:xfrm>
            <a:off x="2238397" y="245235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0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5210197" y="226185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1" name="Straight Connector 20"/>
          <p:cNvCxnSpPr>
            <a:endCxn id="20" idx="1"/>
          </p:cNvCxnSpPr>
          <p:nvPr/>
        </p:nvCxnSpPr>
        <p:spPr bwMode="auto">
          <a:xfrm>
            <a:off x="3914797" y="245235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2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6886597" y="226185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" name="Straight Connector 22"/>
          <p:cNvCxnSpPr>
            <a:endCxn id="22" idx="1"/>
          </p:cNvCxnSpPr>
          <p:nvPr/>
        </p:nvCxnSpPr>
        <p:spPr bwMode="auto">
          <a:xfrm>
            <a:off x="5591197" y="245235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Curved Connector 27"/>
          <p:cNvCxnSpPr>
            <a:stCxn id="5" idx="0"/>
            <a:endCxn id="20" idx="0"/>
          </p:cNvCxnSpPr>
          <p:nvPr/>
        </p:nvCxnSpPr>
        <p:spPr bwMode="auto">
          <a:xfrm rot="5400000" flipH="1" flipV="1">
            <a:off x="3724297" y="585455"/>
            <a:ext cx="1588" cy="3352800"/>
          </a:xfrm>
          <a:prstGeom prst="curvedConnector3">
            <a:avLst>
              <a:gd name="adj1" fmla="val 41986776"/>
            </a:avLst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Curved Connector 28"/>
          <p:cNvCxnSpPr>
            <a:stCxn id="18" idx="0"/>
            <a:endCxn id="22" idx="0"/>
          </p:cNvCxnSpPr>
          <p:nvPr/>
        </p:nvCxnSpPr>
        <p:spPr bwMode="auto">
          <a:xfrm rot="5400000" flipH="1" flipV="1">
            <a:off x="5400697" y="585455"/>
            <a:ext cx="1588" cy="3352800"/>
          </a:xfrm>
          <a:prstGeom prst="curvedConnector3">
            <a:avLst>
              <a:gd name="adj1" fmla="val 40387280"/>
            </a:avLst>
          </a:prstGeom>
          <a:solidFill>
            <a:schemeClr val="accent1"/>
          </a:solidFill>
          <a:ln w="1587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pic>
        <p:nvPicPr>
          <p:cNvPr id="33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8562997" y="225550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4" name="Straight Connector 33"/>
          <p:cNvCxnSpPr/>
          <p:nvPr/>
        </p:nvCxnSpPr>
        <p:spPr bwMode="auto">
          <a:xfrm>
            <a:off x="7267597" y="245235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28597" y="1918955"/>
            <a:ext cx="9580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Active/Head</a:t>
            </a:r>
            <a:endParaRPr lang="en-US" sz="1100" dirty="0"/>
          </a:p>
        </p:txBody>
      </p:sp>
      <p:sp>
        <p:nvSpPr>
          <p:cNvPr id="25" name="TextBox 24"/>
          <p:cNvSpPr txBox="1"/>
          <p:nvPr/>
        </p:nvSpPr>
        <p:spPr>
          <a:xfrm>
            <a:off x="8214545" y="1995155"/>
            <a:ext cx="9294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Passive/Tail</a:t>
            </a:r>
            <a:endParaRPr lang="en-US" sz="1100" dirty="0"/>
          </a:p>
        </p:txBody>
      </p:sp>
      <p:cxnSp>
        <p:nvCxnSpPr>
          <p:cNvPr id="27" name="Straight Arrow Connector 26"/>
          <p:cNvCxnSpPr/>
          <p:nvPr/>
        </p:nvCxnSpPr>
        <p:spPr bwMode="auto">
          <a:xfrm flipV="1">
            <a:off x="561997" y="2636505"/>
            <a:ext cx="1282700" cy="63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911247" y="2452355"/>
            <a:ext cx="44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8000"/>
                </a:solidFill>
              </a:rPr>
              <a:t>Path</a:t>
            </a:r>
            <a:endParaRPr lang="en-US" sz="1000" dirty="0">
              <a:solidFill>
                <a:srgbClr val="008000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 flipV="1">
            <a:off x="2238397" y="2636505"/>
            <a:ext cx="1282700" cy="63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2587647" y="2452355"/>
            <a:ext cx="44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8000"/>
                </a:solidFill>
              </a:rPr>
              <a:t>Path</a:t>
            </a:r>
            <a:endParaRPr lang="en-US" sz="1000" dirty="0">
              <a:solidFill>
                <a:srgbClr val="008000"/>
              </a:solidFill>
            </a:endParaRPr>
          </a:p>
        </p:txBody>
      </p:sp>
      <p:cxnSp>
        <p:nvCxnSpPr>
          <p:cNvPr id="37" name="Straight Arrow Connector 36"/>
          <p:cNvCxnSpPr/>
          <p:nvPr/>
        </p:nvCxnSpPr>
        <p:spPr bwMode="auto">
          <a:xfrm flipV="1">
            <a:off x="7292997" y="2636505"/>
            <a:ext cx="1282700" cy="63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7642247" y="2452355"/>
            <a:ext cx="44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8000"/>
                </a:solidFill>
              </a:rPr>
              <a:t>Path</a:t>
            </a:r>
            <a:endParaRPr lang="en-US" sz="1000" dirty="0">
              <a:solidFill>
                <a:srgbClr val="008000"/>
              </a:solidFill>
            </a:endParaRPr>
          </a:p>
        </p:txBody>
      </p:sp>
      <p:cxnSp>
        <p:nvCxnSpPr>
          <p:cNvPr id="41" name="Straight Arrow Connector 40"/>
          <p:cNvCxnSpPr/>
          <p:nvPr/>
        </p:nvCxnSpPr>
        <p:spPr bwMode="auto">
          <a:xfrm rot="10800000">
            <a:off x="561997" y="2801605"/>
            <a:ext cx="1295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1063647" y="2604755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cxnSp>
        <p:nvCxnSpPr>
          <p:cNvPr id="64" name="Straight Arrow Connector 63"/>
          <p:cNvCxnSpPr/>
          <p:nvPr/>
        </p:nvCxnSpPr>
        <p:spPr bwMode="auto">
          <a:xfrm rot="10800000">
            <a:off x="7267597" y="2801605"/>
            <a:ext cx="1295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7769247" y="2604755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cxnSp>
        <p:nvCxnSpPr>
          <p:cNvPr id="101" name="Straight Connector 100"/>
          <p:cNvCxnSpPr/>
          <p:nvPr/>
        </p:nvCxnSpPr>
        <p:spPr bwMode="auto">
          <a:xfrm flipV="1">
            <a:off x="4300030" y="2302071"/>
            <a:ext cx="520700" cy="2945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4" name="Straight Connector 103"/>
          <p:cNvCxnSpPr/>
          <p:nvPr/>
        </p:nvCxnSpPr>
        <p:spPr bwMode="auto">
          <a:xfrm rot="10800000">
            <a:off x="4300035" y="2302076"/>
            <a:ext cx="524928" cy="30691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0" name="TextBox 109"/>
          <p:cNvSpPr txBox="1"/>
          <p:nvPr/>
        </p:nvSpPr>
        <p:spPr>
          <a:xfrm>
            <a:off x="4937147" y="1353805"/>
            <a:ext cx="11482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8000"/>
                </a:solidFill>
              </a:rPr>
              <a:t>t</a:t>
            </a:r>
            <a:r>
              <a:rPr lang="en-US" sz="1000" dirty="0" smtClean="0">
                <a:solidFill>
                  <a:srgbClr val="008000"/>
                </a:solidFill>
              </a:rPr>
              <a:t>raffic + </a:t>
            </a:r>
            <a:r>
              <a:rPr lang="en-US" sz="1000" dirty="0">
                <a:solidFill>
                  <a:srgbClr val="008000"/>
                </a:solidFill>
              </a:rPr>
              <a:t>s</a:t>
            </a:r>
            <a:r>
              <a:rPr lang="en-US" sz="1000" dirty="0" smtClean="0">
                <a:solidFill>
                  <a:srgbClr val="008000"/>
                </a:solidFill>
              </a:rPr>
              <a:t>ignaling</a:t>
            </a:r>
            <a:endParaRPr lang="en-US" sz="1000" dirty="0">
              <a:solidFill>
                <a:srgbClr val="008000"/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3482997" y="1353805"/>
            <a:ext cx="495874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FF6600"/>
                </a:solidFill>
              </a:rPr>
              <a:t>traffic</a:t>
            </a:r>
            <a:endParaRPr lang="en-US" sz="1000" dirty="0">
              <a:solidFill>
                <a:srgbClr val="FF6600"/>
              </a:solidFill>
            </a:endParaRPr>
          </a:p>
        </p:txBody>
      </p:sp>
      <p:cxnSp>
        <p:nvCxnSpPr>
          <p:cNvPr id="124" name="Shape 123"/>
          <p:cNvCxnSpPr>
            <a:stCxn id="20" idx="0"/>
            <a:endCxn id="122" idx="3"/>
          </p:cNvCxnSpPr>
          <p:nvPr/>
        </p:nvCxnSpPr>
        <p:spPr bwMode="auto">
          <a:xfrm rot="16200000" flipV="1">
            <a:off x="4297315" y="1158473"/>
            <a:ext cx="784939" cy="1421826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5" name="Shape 124"/>
          <p:cNvCxnSpPr>
            <a:stCxn id="122" idx="1"/>
            <a:endCxn id="5" idx="0"/>
          </p:cNvCxnSpPr>
          <p:nvPr/>
        </p:nvCxnSpPr>
        <p:spPr bwMode="auto">
          <a:xfrm rot="10800000" flipV="1">
            <a:off x="2047897" y="1476915"/>
            <a:ext cx="1435100" cy="784939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4" name="Shape 133"/>
          <p:cNvCxnSpPr>
            <a:stCxn id="18" idx="0"/>
            <a:endCxn id="110" idx="1"/>
          </p:cNvCxnSpPr>
          <p:nvPr/>
        </p:nvCxnSpPr>
        <p:spPr bwMode="auto">
          <a:xfrm rot="5400000" flipH="1" flipV="1">
            <a:off x="3938253" y="1262961"/>
            <a:ext cx="784939" cy="1212850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7" name="Shape 136"/>
          <p:cNvCxnSpPr>
            <a:stCxn id="110" idx="3"/>
            <a:endCxn id="22" idx="0"/>
          </p:cNvCxnSpPr>
          <p:nvPr/>
        </p:nvCxnSpPr>
        <p:spPr bwMode="auto">
          <a:xfrm>
            <a:off x="6085368" y="1476916"/>
            <a:ext cx="991729" cy="784939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0" name="TextBox 139"/>
          <p:cNvSpPr txBox="1"/>
          <p:nvPr/>
        </p:nvSpPr>
        <p:spPr>
          <a:xfrm>
            <a:off x="2962297" y="2795255"/>
            <a:ext cx="12666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downstream PLR</a:t>
            </a:r>
            <a:endParaRPr lang="en-US" sz="1100" dirty="0"/>
          </a:p>
        </p:txBody>
      </p:sp>
      <p:sp>
        <p:nvSpPr>
          <p:cNvPr id="143" name="TextBox 142"/>
          <p:cNvSpPr txBox="1"/>
          <p:nvPr/>
        </p:nvSpPr>
        <p:spPr>
          <a:xfrm>
            <a:off x="3556000" y="2553955"/>
            <a:ext cx="314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C</a:t>
            </a:r>
            <a:endParaRPr lang="en-US" sz="1400" b="1" dirty="0"/>
          </a:p>
        </p:txBody>
      </p:sp>
      <p:sp>
        <p:nvSpPr>
          <p:cNvPr id="144" name="TextBox 143"/>
          <p:cNvSpPr txBox="1"/>
          <p:nvPr/>
        </p:nvSpPr>
        <p:spPr>
          <a:xfrm>
            <a:off x="5251450" y="2553955"/>
            <a:ext cx="314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D</a:t>
            </a:r>
            <a:endParaRPr lang="en-US" sz="1400" b="1" dirty="0"/>
          </a:p>
        </p:txBody>
      </p:sp>
      <p:sp>
        <p:nvSpPr>
          <p:cNvPr id="154" name="TextBox 153"/>
          <p:cNvSpPr txBox="1"/>
          <p:nvPr/>
        </p:nvSpPr>
        <p:spPr>
          <a:xfrm>
            <a:off x="4152900" y="2185655"/>
            <a:ext cx="8475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Link Failure</a:t>
            </a:r>
            <a:endParaRPr lang="en-US" sz="1000" b="1" dirty="0"/>
          </a:p>
        </p:txBody>
      </p:sp>
      <p:cxnSp>
        <p:nvCxnSpPr>
          <p:cNvPr id="102" name="Straight Arrow Connector 101"/>
          <p:cNvCxnSpPr/>
          <p:nvPr/>
        </p:nvCxnSpPr>
        <p:spPr bwMode="auto">
          <a:xfrm rot="10800000" flipV="1">
            <a:off x="3911601" y="2803193"/>
            <a:ext cx="3032147" cy="476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lgDash"/>
            <a:round/>
            <a:headEnd type="none" w="med" len="med"/>
            <a:tailEnd type="arrow"/>
          </a:ln>
          <a:effectLst/>
        </p:spPr>
      </p:cxnSp>
      <p:sp>
        <p:nvSpPr>
          <p:cNvPr id="156" name="TextBox 155"/>
          <p:cNvSpPr txBox="1"/>
          <p:nvPr/>
        </p:nvSpPr>
        <p:spPr>
          <a:xfrm>
            <a:off x="3609997" y="2998455"/>
            <a:ext cx="29381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FRR reroute phase</a:t>
            </a:r>
            <a:endParaRPr lang="en-US" sz="2400" dirty="0"/>
          </a:p>
        </p:txBody>
      </p:sp>
      <p:sp>
        <p:nvSpPr>
          <p:cNvPr id="162" name="TextBox 161"/>
          <p:cNvSpPr txBox="1"/>
          <p:nvPr/>
        </p:nvSpPr>
        <p:spPr>
          <a:xfrm>
            <a:off x="185520" y="3655018"/>
            <a:ext cx="895848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/>
              <a:t>The downstream PLR </a:t>
            </a:r>
            <a:r>
              <a:rPr lang="en-US" sz="2400" dirty="0" smtClean="0"/>
              <a:t>C </a:t>
            </a:r>
            <a:r>
              <a:rPr lang="en-US" sz="2400" dirty="0"/>
              <a:t>also reroutes RSVP Path state onto the bypass tunnel </a:t>
            </a:r>
            <a:r>
              <a:rPr lang="en-US" sz="2400" dirty="0" err="1" smtClean="0"/>
              <a:t>Tc</a:t>
            </a:r>
            <a:r>
              <a:rPr lang="en-US" sz="2400" dirty="0" smtClean="0"/>
              <a:t> [</a:t>
            </a:r>
            <a:r>
              <a:rPr lang="en-US" sz="2400" dirty="0"/>
              <a:t>RFC4090]. </a:t>
            </a:r>
            <a:endParaRPr lang="en-US" sz="2400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At this </a:t>
            </a:r>
            <a:r>
              <a:rPr lang="en-US" sz="2400" dirty="0"/>
              <a:t>point, router </a:t>
            </a:r>
            <a:r>
              <a:rPr lang="en-US" sz="2400" dirty="0" smtClean="0"/>
              <a:t>D </a:t>
            </a:r>
            <a:r>
              <a:rPr lang="en-US" sz="2400" dirty="0"/>
              <a:t>stops receiving RSVP Path refreshes for the protected </a:t>
            </a:r>
            <a:r>
              <a:rPr lang="en-US" sz="2400" dirty="0" smtClean="0"/>
              <a:t>bidirectional LSP.</a:t>
            </a:r>
            <a:endParaRPr lang="en-US" sz="2400" b="1" u="sng" dirty="0" smtClean="0"/>
          </a:p>
          <a:p>
            <a:pPr marL="342900" indent="-342900">
              <a:buFont typeface="Arial"/>
              <a:buChar char="•"/>
            </a:pPr>
            <a:r>
              <a:rPr lang="en-US" sz="2400" b="1" dirty="0" smtClean="0"/>
              <a:t>This</a:t>
            </a:r>
            <a:r>
              <a:rPr lang="en-US" sz="2400" b="1" u="sng" dirty="0" smtClean="0"/>
              <a:t> </a:t>
            </a:r>
            <a:r>
              <a:rPr lang="en-US" sz="2400" dirty="0" smtClean="0"/>
              <a:t>eventually lead to state timeouts for the protected LSP. </a:t>
            </a:r>
            <a:endParaRPr lang="en-US" sz="2400" dirty="0"/>
          </a:p>
        </p:txBody>
      </p:sp>
      <p:sp>
        <p:nvSpPr>
          <p:cNvPr id="103" name="TextBox 102"/>
          <p:cNvSpPr txBox="1"/>
          <p:nvPr/>
        </p:nvSpPr>
        <p:spPr>
          <a:xfrm>
            <a:off x="6149997" y="2604755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4886347" y="2788905"/>
            <a:ext cx="10862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u</a:t>
            </a:r>
            <a:r>
              <a:rPr lang="en-US" sz="1100" dirty="0" smtClean="0"/>
              <a:t>pstream PLR</a:t>
            </a:r>
            <a:endParaRPr lang="en-US" sz="1100" dirty="0"/>
          </a:p>
        </p:txBody>
      </p:sp>
      <p:sp>
        <p:nvSpPr>
          <p:cNvPr id="105" name="TextBox 104"/>
          <p:cNvSpPr txBox="1"/>
          <p:nvPr/>
        </p:nvSpPr>
        <p:spPr>
          <a:xfrm>
            <a:off x="6594497" y="2833355"/>
            <a:ext cx="12012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downstream MP</a:t>
            </a:r>
            <a:endParaRPr lang="en-US" sz="1100" dirty="0"/>
          </a:p>
        </p:txBody>
      </p:sp>
      <p:sp>
        <p:nvSpPr>
          <p:cNvPr id="106" name="TextBox 105"/>
          <p:cNvSpPr txBox="1"/>
          <p:nvPr/>
        </p:nvSpPr>
        <p:spPr>
          <a:xfrm>
            <a:off x="6934200" y="2547605"/>
            <a:ext cx="3044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E</a:t>
            </a:r>
            <a:endParaRPr lang="en-US" sz="1400" b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1879600" y="2566655"/>
            <a:ext cx="314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B</a:t>
            </a:r>
            <a:endParaRPr lang="en-US" sz="1400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177800" y="2573005"/>
            <a:ext cx="307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A</a:t>
            </a:r>
            <a:endParaRPr lang="en-US" sz="1400" b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8616950" y="2566655"/>
            <a:ext cx="2943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F</a:t>
            </a:r>
            <a:endParaRPr lang="en-US" sz="1400" b="1" dirty="0"/>
          </a:p>
        </p:txBody>
      </p:sp>
      <p:cxnSp>
        <p:nvCxnSpPr>
          <p:cNvPr id="107" name="Straight Arrow Connector 106"/>
          <p:cNvCxnSpPr/>
          <p:nvPr/>
        </p:nvCxnSpPr>
        <p:spPr bwMode="auto">
          <a:xfrm rot="10800000">
            <a:off x="2238397" y="2801605"/>
            <a:ext cx="1295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6" name="TextBox 115"/>
          <p:cNvSpPr txBox="1"/>
          <p:nvPr/>
        </p:nvSpPr>
        <p:spPr>
          <a:xfrm>
            <a:off x="2740047" y="2604755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4972050" y="1576055"/>
            <a:ext cx="76675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Bypass </a:t>
            </a:r>
            <a:r>
              <a:rPr lang="en-US" sz="1000" dirty="0" err="1" smtClean="0"/>
              <a:t>Tc</a:t>
            </a:r>
            <a:endParaRPr lang="en-US" sz="1000" b="1" dirty="0"/>
          </a:p>
        </p:txBody>
      </p:sp>
      <p:sp>
        <p:nvSpPr>
          <p:cNvPr id="118" name="TextBox 117"/>
          <p:cNvSpPr txBox="1"/>
          <p:nvPr/>
        </p:nvSpPr>
        <p:spPr>
          <a:xfrm>
            <a:off x="3244850" y="1550655"/>
            <a:ext cx="7881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Bypass Tb</a:t>
            </a:r>
            <a:endParaRPr lang="en-US" sz="1000" b="1" dirty="0"/>
          </a:p>
        </p:txBody>
      </p:sp>
    </p:spTree>
    <p:extLst>
      <p:ext uri="{BB962C8B-B14F-4D97-AF65-F5344CB8AC3E}">
        <p14:creationId xmlns:p14="http://schemas.microsoft.com/office/powerpoint/2010/main" val="182513745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9588" y="311373"/>
            <a:ext cx="8801100" cy="5334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Re-</a:t>
            </a:r>
            <a:r>
              <a:rPr lang="en-US" sz="3200" dirty="0" err="1" smtClean="0"/>
              <a:t>coroute</a:t>
            </a:r>
            <a:r>
              <a:rPr lang="en-US" sz="3200" dirty="0" smtClean="0"/>
              <a:t> phase</a:t>
            </a:r>
          </a:p>
        </p:txBody>
      </p:sp>
      <p:sp>
        <p:nvSpPr>
          <p:cNvPr id="158" name="Rounded Rectangle 157"/>
          <p:cNvSpPr/>
          <p:nvPr/>
        </p:nvSpPr>
        <p:spPr bwMode="auto">
          <a:xfrm>
            <a:off x="0" y="991329"/>
            <a:ext cx="9144000" cy="228600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2124" tIns="41061" rIns="82124" bIns="41061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814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4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180997" y="2045429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1857397" y="2045429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>
            <a:stCxn id="4" idx="3"/>
            <a:endCxn id="5" idx="1"/>
          </p:cNvCxnSpPr>
          <p:nvPr/>
        </p:nvCxnSpPr>
        <p:spPr bwMode="auto">
          <a:xfrm>
            <a:off x="561997" y="2235929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8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3533797" y="2045429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9" name="Straight Connector 18"/>
          <p:cNvCxnSpPr>
            <a:endCxn id="18" idx="1"/>
          </p:cNvCxnSpPr>
          <p:nvPr/>
        </p:nvCxnSpPr>
        <p:spPr bwMode="auto">
          <a:xfrm>
            <a:off x="2238397" y="2235929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0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5210197" y="2045429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1" name="Straight Connector 20"/>
          <p:cNvCxnSpPr>
            <a:endCxn id="20" idx="1"/>
          </p:cNvCxnSpPr>
          <p:nvPr/>
        </p:nvCxnSpPr>
        <p:spPr bwMode="auto">
          <a:xfrm>
            <a:off x="3914797" y="2235929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2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6886597" y="2045429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" name="Straight Connector 22"/>
          <p:cNvCxnSpPr>
            <a:endCxn id="22" idx="1"/>
          </p:cNvCxnSpPr>
          <p:nvPr/>
        </p:nvCxnSpPr>
        <p:spPr bwMode="auto">
          <a:xfrm>
            <a:off x="5591197" y="2235929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Curved Connector 28"/>
          <p:cNvCxnSpPr>
            <a:stCxn id="18" idx="0"/>
            <a:endCxn id="22" idx="0"/>
          </p:cNvCxnSpPr>
          <p:nvPr/>
        </p:nvCxnSpPr>
        <p:spPr bwMode="auto">
          <a:xfrm rot="5400000" flipH="1" flipV="1">
            <a:off x="5400697" y="369029"/>
            <a:ext cx="1588" cy="3352800"/>
          </a:xfrm>
          <a:prstGeom prst="curvedConnector3">
            <a:avLst>
              <a:gd name="adj1" fmla="val 40387280"/>
            </a:avLst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33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8562997" y="2039079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4" name="Straight Connector 33"/>
          <p:cNvCxnSpPr/>
          <p:nvPr/>
        </p:nvCxnSpPr>
        <p:spPr bwMode="auto">
          <a:xfrm>
            <a:off x="7267597" y="2235929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28597" y="1702529"/>
            <a:ext cx="9580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Active/Head</a:t>
            </a:r>
            <a:endParaRPr lang="en-US" sz="1100" dirty="0"/>
          </a:p>
        </p:txBody>
      </p:sp>
      <p:sp>
        <p:nvSpPr>
          <p:cNvPr id="25" name="TextBox 24"/>
          <p:cNvSpPr txBox="1"/>
          <p:nvPr/>
        </p:nvSpPr>
        <p:spPr>
          <a:xfrm>
            <a:off x="8214545" y="1778729"/>
            <a:ext cx="9294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Passive/Tail</a:t>
            </a:r>
            <a:endParaRPr lang="en-US" sz="1100" dirty="0"/>
          </a:p>
        </p:txBody>
      </p:sp>
      <p:cxnSp>
        <p:nvCxnSpPr>
          <p:cNvPr id="27" name="Straight Arrow Connector 26"/>
          <p:cNvCxnSpPr/>
          <p:nvPr/>
        </p:nvCxnSpPr>
        <p:spPr bwMode="auto">
          <a:xfrm flipV="1">
            <a:off x="561997" y="2420079"/>
            <a:ext cx="1282700" cy="63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911247" y="2235929"/>
            <a:ext cx="44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8000"/>
                </a:solidFill>
              </a:rPr>
              <a:t>Path</a:t>
            </a:r>
            <a:endParaRPr lang="en-US" sz="1000" dirty="0">
              <a:solidFill>
                <a:srgbClr val="008000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 bwMode="auto">
          <a:xfrm flipV="1">
            <a:off x="2238397" y="2420079"/>
            <a:ext cx="1282700" cy="63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2587647" y="2235929"/>
            <a:ext cx="44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8000"/>
                </a:solidFill>
              </a:rPr>
              <a:t>Path</a:t>
            </a:r>
            <a:endParaRPr lang="en-US" sz="1000" dirty="0">
              <a:solidFill>
                <a:srgbClr val="008000"/>
              </a:solidFill>
            </a:endParaRPr>
          </a:p>
        </p:txBody>
      </p:sp>
      <p:cxnSp>
        <p:nvCxnSpPr>
          <p:cNvPr id="37" name="Straight Arrow Connector 36"/>
          <p:cNvCxnSpPr/>
          <p:nvPr/>
        </p:nvCxnSpPr>
        <p:spPr bwMode="auto">
          <a:xfrm flipV="1">
            <a:off x="7292997" y="2420079"/>
            <a:ext cx="1282700" cy="63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7642247" y="2235929"/>
            <a:ext cx="44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8000"/>
                </a:solidFill>
              </a:rPr>
              <a:t>Path</a:t>
            </a:r>
            <a:endParaRPr lang="en-US" sz="1000" dirty="0">
              <a:solidFill>
                <a:srgbClr val="008000"/>
              </a:solidFill>
            </a:endParaRPr>
          </a:p>
        </p:txBody>
      </p:sp>
      <p:cxnSp>
        <p:nvCxnSpPr>
          <p:cNvPr id="41" name="Straight Arrow Connector 40"/>
          <p:cNvCxnSpPr/>
          <p:nvPr/>
        </p:nvCxnSpPr>
        <p:spPr bwMode="auto">
          <a:xfrm rot="10800000">
            <a:off x="561997" y="2585179"/>
            <a:ext cx="1295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1063647" y="2388329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cxnSp>
        <p:nvCxnSpPr>
          <p:cNvPr id="64" name="Straight Arrow Connector 63"/>
          <p:cNvCxnSpPr/>
          <p:nvPr/>
        </p:nvCxnSpPr>
        <p:spPr bwMode="auto">
          <a:xfrm rot="10800000">
            <a:off x="7267597" y="2585179"/>
            <a:ext cx="1295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5" name="TextBox 64"/>
          <p:cNvSpPr txBox="1"/>
          <p:nvPr/>
        </p:nvSpPr>
        <p:spPr>
          <a:xfrm>
            <a:off x="7769247" y="2388329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cxnSp>
        <p:nvCxnSpPr>
          <p:cNvPr id="101" name="Straight Connector 100"/>
          <p:cNvCxnSpPr/>
          <p:nvPr/>
        </p:nvCxnSpPr>
        <p:spPr bwMode="auto">
          <a:xfrm flipV="1">
            <a:off x="4300030" y="2085645"/>
            <a:ext cx="520700" cy="2945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4" name="Straight Connector 103"/>
          <p:cNvCxnSpPr/>
          <p:nvPr/>
        </p:nvCxnSpPr>
        <p:spPr bwMode="auto">
          <a:xfrm rot="10800000">
            <a:off x="4300035" y="2085650"/>
            <a:ext cx="524928" cy="30691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0" name="TextBox 109"/>
          <p:cNvSpPr txBox="1"/>
          <p:nvPr/>
        </p:nvSpPr>
        <p:spPr>
          <a:xfrm>
            <a:off x="5153047" y="1137379"/>
            <a:ext cx="44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8000"/>
                </a:solidFill>
              </a:rPr>
              <a:t>Path</a:t>
            </a:r>
            <a:endParaRPr lang="en-US" sz="1000" dirty="0">
              <a:solidFill>
                <a:srgbClr val="008000"/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5191147" y="1200879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cxnSp>
        <p:nvCxnSpPr>
          <p:cNvPr id="124" name="Shape 123"/>
          <p:cNvCxnSpPr>
            <a:endCxn id="122" idx="3"/>
          </p:cNvCxnSpPr>
          <p:nvPr/>
        </p:nvCxnSpPr>
        <p:spPr bwMode="auto">
          <a:xfrm rot="16200000" flipV="1">
            <a:off x="5997337" y="997419"/>
            <a:ext cx="784939" cy="1438082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5" name="Shape 124"/>
          <p:cNvCxnSpPr>
            <a:stCxn id="122" idx="1"/>
          </p:cNvCxnSpPr>
          <p:nvPr/>
        </p:nvCxnSpPr>
        <p:spPr bwMode="auto">
          <a:xfrm rot="10800000" flipV="1">
            <a:off x="3756047" y="1323989"/>
            <a:ext cx="1435100" cy="784939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4" name="Shape 133"/>
          <p:cNvCxnSpPr>
            <a:stCxn id="18" idx="0"/>
            <a:endCxn id="110" idx="1"/>
          </p:cNvCxnSpPr>
          <p:nvPr/>
        </p:nvCxnSpPr>
        <p:spPr bwMode="auto">
          <a:xfrm rot="5400000" flipH="1" flipV="1">
            <a:off x="4046203" y="938585"/>
            <a:ext cx="784939" cy="1428750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7" name="Shape 136"/>
          <p:cNvCxnSpPr>
            <a:stCxn id="110" idx="3"/>
            <a:endCxn id="22" idx="0"/>
          </p:cNvCxnSpPr>
          <p:nvPr/>
        </p:nvCxnSpPr>
        <p:spPr bwMode="auto">
          <a:xfrm>
            <a:off x="5601520" y="1260490"/>
            <a:ext cx="1475577" cy="784939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0" name="TextBox 139"/>
          <p:cNvSpPr txBox="1"/>
          <p:nvPr/>
        </p:nvSpPr>
        <p:spPr>
          <a:xfrm>
            <a:off x="3165497" y="2591529"/>
            <a:ext cx="12666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d</a:t>
            </a:r>
            <a:r>
              <a:rPr lang="en-US" sz="1100" dirty="0" smtClean="0"/>
              <a:t>ownstream PLR</a:t>
            </a:r>
            <a:endParaRPr lang="en-US" sz="1100" dirty="0"/>
          </a:p>
        </p:txBody>
      </p:sp>
      <p:sp>
        <p:nvSpPr>
          <p:cNvPr id="143" name="TextBox 142"/>
          <p:cNvSpPr txBox="1"/>
          <p:nvPr/>
        </p:nvSpPr>
        <p:spPr>
          <a:xfrm>
            <a:off x="3556000" y="2337529"/>
            <a:ext cx="314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C</a:t>
            </a:r>
            <a:endParaRPr lang="en-US" sz="1400" b="1" dirty="0"/>
          </a:p>
        </p:txBody>
      </p:sp>
      <p:sp>
        <p:nvSpPr>
          <p:cNvPr id="144" name="TextBox 143"/>
          <p:cNvSpPr txBox="1"/>
          <p:nvPr/>
        </p:nvSpPr>
        <p:spPr>
          <a:xfrm>
            <a:off x="5251450" y="2337529"/>
            <a:ext cx="314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D</a:t>
            </a:r>
            <a:endParaRPr lang="en-US" sz="1400" b="1" dirty="0"/>
          </a:p>
        </p:txBody>
      </p:sp>
      <p:sp>
        <p:nvSpPr>
          <p:cNvPr id="154" name="TextBox 153"/>
          <p:cNvSpPr txBox="1"/>
          <p:nvPr/>
        </p:nvSpPr>
        <p:spPr>
          <a:xfrm>
            <a:off x="4152900" y="1969229"/>
            <a:ext cx="8475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Link Failure</a:t>
            </a:r>
            <a:endParaRPr lang="en-US" sz="1000" b="1" dirty="0"/>
          </a:p>
        </p:txBody>
      </p:sp>
      <p:sp>
        <p:nvSpPr>
          <p:cNvPr id="156" name="TextBox 155"/>
          <p:cNvSpPr txBox="1"/>
          <p:nvPr/>
        </p:nvSpPr>
        <p:spPr>
          <a:xfrm>
            <a:off x="2211431" y="2869211"/>
            <a:ext cx="464614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FRR active state – Re-</a:t>
            </a:r>
            <a:r>
              <a:rPr lang="en-US" sz="2000" dirty="0" err="1" smtClean="0"/>
              <a:t>coroute</a:t>
            </a:r>
            <a:r>
              <a:rPr lang="en-US" sz="2000" dirty="0" smtClean="0"/>
              <a:t> Phase</a:t>
            </a:r>
            <a:endParaRPr lang="en-US" sz="2000" dirty="0"/>
          </a:p>
        </p:txBody>
      </p:sp>
      <p:sp>
        <p:nvSpPr>
          <p:cNvPr id="106" name="TextBox 105"/>
          <p:cNvSpPr txBox="1"/>
          <p:nvPr/>
        </p:nvSpPr>
        <p:spPr>
          <a:xfrm>
            <a:off x="6934200" y="2331179"/>
            <a:ext cx="3044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E</a:t>
            </a:r>
            <a:endParaRPr lang="en-US" sz="1400" b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1879600" y="2350229"/>
            <a:ext cx="314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B</a:t>
            </a:r>
            <a:endParaRPr lang="en-US" sz="1400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177800" y="2356579"/>
            <a:ext cx="307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A</a:t>
            </a:r>
            <a:endParaRPr lang="en-US" sz="1400" b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8616950" y="2350229"/>
            <a:ext cx="2943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F</a:t>
            </a:r>
            <a:endParaRPr lang="en-US" sz="1400" b="1" dirty="0"/>
          </a:p>
        </p:txBody>
      </p:sp>
      <p:sp>
        <p:nvSpPr>
          <p:cNvPr id="117" name="Rectangle 3"/>
          <p:cNvSpPr txBox="1">
            <a:spLocks noChangeArrowheads="1"/>
          </p:cNvSpPr>
          <p:nvPr/>
        </p:nvSpPr>
        <p:spPr bwMode="auto">
          <a:xfrm>
            <a:off x="154238" y="3386655"/>
            <a:ext cx="8807810" cy="2864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124" tIns="41061" rIns="82124" bIns="41061" numCol="1" anchor="t" anchorCtr="0" compatLnSpc="1">
            <a:prstTxWarp prst="textNoShape">
              <a:avLst/>
            </a:prstTxWarp>
          </a:bodyPr>
          <a:lstStyle>
            <a:lvl1pPr marL="236538" indent="-236538" algn="l" defTabSz="814388" rtl="0" eaLnBrk="0" fontAlgn="base" hangingPunct="0">
              <a:lnSpc>
                <a:spcPct val="95000"/>
              </a:lnSpc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100000"/>
              <a:buFont typeface="Wingdings" charset="2"/>
              <a:buChar char="§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574675" indent="-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914400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254125" indent="117475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1604963" indent="223838" algn="l" defTabSz="814388" rtl="0" eaLnBrk="0" fontAlgn="base" hangingPunct="0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0621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6pPr>
            <a:lvl7pPr marL="25193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7pPr>
            <a:lvl8pPr marL="29765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8pPr>
            <a:lvl9pPr marL="3433763" algn="l" defTabSz="814388" rtl="0" eaLnBrk="1" fontAlgn="base" hangingPunct="1">
              <a:lnSpc>
                <a:spcPct val="95000"/>
              </a:lnSpc>
              <a:spcBef>
                <a:spcPct val="35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75000"/>
              </a:lnSpc>
            </a:pPr>
            <a:r>
              <a:rPr lang="en-US" sz="2200" dirty="0" smtClean="0"/>
              <a:t>Once the traffic is protected (fast FRR switched), now need a way to get the primary LSP symmetrical in both directions. </a:t>
            </a:r>
          </a:p>
          <a:p>
            <a:pPr eaLnBrk="1" hangingPunct="1">
              <a:lnSpc>
                <a:spcPct val="75000"/>
              </a:lnSpc>
            </a:pPr>
            <a:r>
              <a:rPr lang="en-US" sz="2200" dirty="0"/>
              <a:t>Node E assumes the role of Point of Remote Repair (PRR). </a:t>
            </a:r>
          </a:p>
          <a:p>
            <a:pPr eaLnBrk="1" hangingPunct="1">
              <a:lnSpc>
                <a:spcPct val="75000"/>
              </a:lnSpc>
            </a:pPr>
            <a:r>
              <a:rPr lang="en-US" sz="2200" dirty="0" smtClean="0"/>
              <a:t>Finds or provisions a reverse tunnels (</a:t>
            </a:r>
            <a:r>
              <a:rPr lang="en-US" sz="2200" dirty="0" err="1" smtClean="0"/>
              <a:t>Te</a:t>
            </a:r>
            <a:r>
              <a:rPr lang="en-US" sz="2200" dirty="0" smtClean="0"/>
              <a:t>) that terminates on downstream PLR, C. </a:t>
            </a:r>
          </a:p>
          <a:p>
            <a:pPr eaLnBrk="1" hangingPunct="1">
              <a:lnSpc>
                <a:spcPct val="75000"/>
              </a:lnSpc>
            </a:pPr>
            <a:r>
              <a:rPr lang="en-US" sz="2200" dirty="0" smtClean="0"/>
              <a:t>Moves the traffic in reverse direction to </a:t>
            </a:r>
            <a:r>
              <a:rPr lang="en-US" sz="2200" dirty="0" err="1" smtClean="0"/>
              <a:t>Te</a:t>
            </a:r>
            <a:r>
              <a:rPr lang="en-US" sz="2200" dirty="0" smtClean="0"/>
              <a:t>. </a:t>
            </a:r>
          </a:p>
          <a:p>
            <a:pPr eaLnBrk="1" hangingPunct="1">
              <a:lnSpc>
                <a:spcPct val="75000"/>
              </a:lnSpc>
            </a:pPr>
            <a:r>
              <a:rPr lang="en-US" sz="2200" dirty="0" smtClean="0"/>
              <a:t>Node D is now completely out of the LSP path (bypassed)</a:t>
            </a:r>
          </a:p>
        </p:txBody>
      </p:sp>
      <p:cxnSp>
        <p:nvCxnSpPr>
          <p:cNvPr id="118" name="Straight Arrow Connector 117"/>
          <p:cNvCxnSpPr/>
          <p:nvPr/>
        </p:nvCxnSpPr>
        <p:spPr bwMode="auto">
          <a:xfrm rot="10800000">
            <a:off x="2212997" y="2597879"/>
            <a:ext cx="1295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9" name="TextBox 118"/>
          <p:cNvSpPr txBox="1"/>
          <p:nvPr/>
        </p:nvSpPr>
        <p:spPr>
          <a:xfrm>
            <a:off x="2714647" y="2401029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972050" y="953229"/>
            <a:ext cx="76675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Bypass </a:t>
            </a:r>
            <a:r>
              <a:rPr lang="en-US" sz="1000" dirty="0" err="1" smtClean="0"/>
              <a:t>Tc</a:t>
            </a:r>
            <a:endParaRPr lang="en-US" sz="1000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4997450" y="1423129"/>
            <a:ext cx="76675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Bypass </a:t>
            </a:r>
            <a:r>
              <a:rPr lang="en-US" sz="1000" dirty="0" err="1" smtClean="0"/>
              <a:t>Te</a:t>
            </a:r>
            <a:endParaRPr lang="en-US" sz="10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6810397" y="2591529"/>
            <a:ext cx="12246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PRR</a:t>
            </a:r>
          </a:p>
          <a:p>
            <a:r>
              <a:rPr lang="en-US" sz="1100" dirty="0" smtClean="0"/>
              <a:t>downstream MP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96946064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0"/>
            <a:ext cx="8763000" cy="745067"/>
          </a:xfrm>
        </p:spPr>
        <p:txBody>
          <a:bodyPr>
            <a:noAutofit/>
          </a:bodyPr>
          <a:lstStyle/>
          <a:p>
            <a:r>
              <a:rPr lang="en-US" sz="3200" dirty="0" smtClean="0"/>
              <a:t>Outline</a:t>
            </a:r>
            <a:endParaRPr lang="en-US" sz="3200" dirty="0"/>
          </a:p>
        </p:txBody>
      </p:sp>
      <p:sp>
        <p:nvSpPr>
          <p:cNvPr id="30" name="Content Placeholder 29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40386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0000"/>
                </a:solidFill>
              </a:rPr>
              <a:t>Requirements and Scope</a:t>
            </a:r>
          </a:p>
          <a:p>
            <a:r>
              <a:rPr lang="en-US" sz="3600" dirty="0" smtClean="0"/>
              <a:t>Problem Statement</a:t>
            </a:r>
            <a:endParaRPr lang="en-US" sz="3600" dirty="0"/>
          </a:p>
          <a:p>
            <a:r>
              <a:rPr lang="en-US" sz="3600" dirty="0" smtClean="0"/>
              <a:t>Solution</a:t>
            </a:r>
          </a:p>
          <a:p>
            <a:r>
              <a:rPr lang="en-US" sz="3600" dirty="0" smtClean="0">
                <a:solidFill>
                  <a:srgbClr val="6365CE"/>
                </a:solidFill>
              </a:rPr>
              <a:t>Next Steps</a:t>
            </a:r>
          </a:p>
          <a:p>
            <a:pPr marL="457200" indent="-457200">
              <a:buFont typeface="+mj-lt"/>
              <a:buAutoNum type="arabicPeriod"/>
            </a:pPr>
            <a:endParaRPr lang="en-US" sz="2800" dirty="0" smtClean="0"/>
          </a:p>
          <a:p>
            <a:pPr marL="457200" indent="-457200">
              <a:buFont typeface="+mj-lt"/>
              <a:buAutoNum type="arabicPeriod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359756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0850" y="-165100"/>
            <a:ext cx="8145463" cy="838200"/>
          </a:xfrm>
        </p:spPr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Next Steps</a:t>
            </a:r>
          </a:p>
        </p:txBody>
      </p:sp>
      <p:sp>
        <p:nvSpPr>
          <p:cNvPr id="11267" name="Content Placeholder 3"/>
          <p:cNvSpPr>
            <a:spLocks noGrp="1"/>
          </p:cNvSpPr>
          <p:nvPr>
            <p:ph idx="1"/>
          </p:nvPr>
        </p:nvSpPr>
        <p:spPr>
          <a:xfrm>
            <a:off x="268288" y="1890713"/>
            <a:ext cx="8142287" cy="3573880"/>
          </a:xfrm>
        </p:spPr>
        <p:txBody>
          <a:bodyPr/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would like to make this draft a WG Document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3"/>
          <p:cNvSpPr>
            <a:spLocks noGrp="1"/>
          </p:cNvSpPr>
          <p:nvPr>
            <p:ph idx="1"/>
          </p:nvPr>
        </p:nvSpPr>
        <p:spPr>
          <a:xfrm>
            <a:off x="1509713" y="1890713"/>
            <a:ext cx="6208712" cy="3005137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Thank You.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0"/>
            <a:ext cx="8763000" cy="745067"/>
          </a:xfrm>
        </p:spPr>
        <p:txBody>
          <a:bodyPr>
            <a:noAutofit/>
          </a:bodyPr>
          <a:lstStyle/>
          <a:p>
            <a:r>
              <a:rPr lang="en-US" sz="3200" dirty="0" smtClean="0"/>
              <a:t>Outline</a:t>
            </a:r>
            <a:endParaRPr lang="en-US" sz="3200" dirty="0"/>
          </a:p>
        </p:txBody>
      </p:sp>
      <p:sp>
        <p:nvSpPr>
          <p:cNvPr id="30" name="Content Placeholder 29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40386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6365CE"/>
                </a:solidFill>
              </a:rPr>
              <a:t>Requirements and Scope</a:t>
            </a:r>
          </a:p>
          <a:p>
            <a:r>
              <a:rPr lang="en-US" sz="3600" dirty="0" smtClean="0"/>
              <a:t>Problem Statement</a:t>
            </a:r>
            <a:endParaRPr lang="en-US" sz="3600" dirty="0"/>
          </a:p>
          <a:p>
            <a:r>
              <a:rPr lang="en-US" sz="3600" dirty="0" smtClean="0"/>
              <a:t>Solution</a:t>
            </a:r>
          </a:p>
          <a:p>
            <a:r>
              <a:rPr lang="en-US" sz="3600" dirty="0" smtClean="0"/>
              <a:t>Next Steps</a:t>
            </a:r>
          </a:p>
          <a:p>
            <a:pPr marL="457200" indent="-457200">
              <a:buFont typeface="+mj-lt"/>
              <a:buAutoNum type="arabicPeriod"/>
            </a:pPr>
            <a:endParaRPr lang="en-US" sz="2800" dirty="0" smtClean="0"/>
          </a:p>
          <a:p>
            <a:pPr marL="457200" indent="-457200">
              <a:buFont typeface="+mj-lt"/>
              <a:buAutoNum type="arabicPeriod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627058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5" y="-157502"/>
            <a:ext cx="8145463" cy="838200"/>
          </a:xfrm>
        </p:spPr>
        <p:txBody>
          <a:bodyPr/>
          <a:lstStyle/>
          <a:p>
            <a:r>
              <a:rPr lang="en-US" dirty="0" smtClean="0"/>
              <a:t>Requirements and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64" y="877720"/>
            <a:ext cx="8951562" cy="5846419"/>
          </a:xfrm>
        </p:spPr>
        <p:txBody>
          <a:bodyPr/>
          <a:lstStyle/>
          <a:p>
            <a:r>
              <a:rPr lang="en-US" dirty="0" smtClean="0"/>
              <a:t>Scope of Protected LSP: 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  </a:t>
            </a:r>
            <a:r>
              <a:rPr lang="en-US" dirty="0"/>
              <a:t>Bidirectional </a:t>
            </a:r>
            <a:endParaRPr lang="en-US" dirty="0" smtClean="0"/>
          </a:p>
          <a:p>
            <a:pPr lvl="1">
              <a:buFont typeface="Wingdings" charset="2"/>
              <a:buChar char="§"/>
            </a:pPr>
            <a:r>
              <a:rPr lang="en-US" dirty="0" smtClean="0"/>
              <a:t>  Co</a:t>
            </a:r>
            <a:r>
              <a:rPr lang="en-US" dirty="0"/>
              <a:t>-routed </a:t>
            </a:r>
            <a:endParaRPr lang="en-US" dirty="0" smtClean="0"/>
          </a:p>
          <a:p>
            <a:pPr lvl="1">
              <a:buFont typeface="Wingdings" charset="2"/>
              <a:buChar char="§"/>
            </a:pPr>
            <a:r>
              <a:rPr lang="en-US" dirty="0"/>
              <a:t> </a:t>
            </a:r>
            <a:r>
              <a:rPr lang="en-US" dirty="0" smtClean="0"/>
              <a:t> Packet Switch Capable (PSC) </a:t>
            </a:r>
          </a:p>
          <a:p>
            <a:pPr lvl="1">
              <a:buFont typeface="Wingdings" charset="2"/>
              <a:buChar char="§"/>
            </a:pPr>
            <a:r>
              <a:rPr lang="en-US" dirty="0"/>
              <a:t> </a:t>
            </a:r>
            <a:r>
              <a:rPr lang="en-US" dirty="0" smtClean="0"/>
              <a:t>Signaled </a:t>
            </a:r>
            <a:r>
              <a:rPr lang="en-US" dirty="0"/>
              <a:t>using GMPLS </a:t>
            </a:r>
            <a:r>
              <a:rPr lang="en-US" dirty="0" smtClean="0"/>
              <a:t>signaling [RFC3471], [RFC3473].</a:t>
            </a:r>
          </a:p>
          <a:p>
            <a:pPr marL="236538" lvl="1" indent="-236538">
              <a:lnSpc>
                <a:spcPct val="110000"/>
              </a:lnSpc>
              <a:spcBef>
                <a:spcPct val="30000"/>
              </a:spcBef>
              <a:buClr>
                <a:schemeClr val="accent1"/>
              </a:buClr>
              <a:buSzPct val="100000"/>
              <a:buFont typeface="Arial" charset="0"/>
              <a:buChar char="•"/>
            </a:pPr>
            <a:r>
              <a:rPr lang="en-US" sz="2400" dirty="0" smtClean="0"/>
              <a:t>Requirements: </a:t>
            </a:r>
          </a:p>
          <a:p>
            <a:pPr marL="677862" lvl="2" indent="-338137"/>
            <a:r>
              <a:rPr lang="en-US" dirty="0" smtClean="0"/>
              <a:t>Service </a:t>
            </a:r>
            <a:r>
              <a:rPr lang="en-US" dirty="0"/>
              <a:t>Providers should be able to share </a:t>
            </a:r>
            <a:r>
              <a:rPr lang="en-US" dirty="0" smtClean="0"/>
              <a:t>bypass tunnels </a:t>
            </a:r>
            <a:r>
              <a:rPr lang="en-US" dirty="0"/>
              <a:t>for various types of services, including </a:t>
            </a:r>
            <a:r>
              <a:rPr lang="en-US" dirty="0" smtClean="0"/>
              <a:t>unidirectional </a:t>
            </a:r>
            <a:r>
              <a:rPr lang="en-US" dirty="0"/>
              <a:t>and </a:t>
            </a:r>
            <a:r>
              <a:rPr lang="en-US" dirty="0" smtClean="0"/>
              <a:t>bidirectional </a:t>
            </a:r>
            <a:r>
              <a:rPr lang="en-US" dirty="0"/>
              <a:t>(G)MPLS </a:t>
            </a:r>
            <a:r>
              <a:rPr lang="en-US" dirty="0" smtClean="0"/>
              <a:t>tunnels. </a:t>
            </a:r>
          </a:p>
          <a:p>
            <a:pPr marL="677862" lvl="2" indent="-338137"/>
            <a:r>
              <a:rPr lang="en-US" dirty="0" smtClean="0"/>
              <a:t>Bypass tunnels can be unidirectional or bidirectional. </a:t>
            </a:r>
          </a:p>
          <a:p>
            <a:pPr marL="677862" lvl="2" indent="-338137"/>
            <a:r>
              <a:rPr lang="en-US" dirty="0" smtClean="0"/>
              <a:t>Bidirectional bypass tunnels may be signaled using GMPLS signaling or using associated signaling procedures.  </a:t>
            </a:r>
          </a:p>
          <a:p>
            <a:pPr marL="677862" lvl="2" indent="-338137"/>
            <a:r>
              <a:rPr lang="en-US" dirty="0" smtClean="0"/>
              <a:t>Bidirectional bypass tunnels may be co-routed or non-corouted.</a:t>
            </a:r>
          </a:p>
          <a:p>
            <a:pPr marL="677862" lvl="2" indent="-338137"/>
            <a:r>
              <a:rPr lang="en-US" sz="1800" dirty="0" smtClean="0"/>
              <a:t>PLR should be able to use any (existing) mechanism for failure detection. </a:t>
            </a:r>
          </a:p>
        </p:txBody>
      </p:sp>
    </p:spTree>
    <p:extLst>
      <p:ext uri="{BB962C8B-B14F-4D97-AF65-F5344CB8AC3E}">
        <p14:creationId xmlns:p14="http://schemas.microsoft.com/office/powerpoint/2010/main" val="4164293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0"/>
            <a:ext cx="8763000" cy="745067"/>
          </a:xfrm>
        </p:spPr>
        <p:txBody>
          <a:bodyPr>
            <a:noAutofit/>
          </a:bodyPr>
          <a:lstStyle/>
          <a:p>
            <a:r>
              <a:rPr lang="en-US" sz="3200" dirty="0" smtClean="0"/>
              <a:t>Outline</a:t>
            </a:r>
            <a:endParaRPr lang="en-US" sz="3200" dirty="0"/>
          </a:p>
        </p:txBody>
      </p:sp>
      <p:sp>
        <p:nvSpPr>
          <p:cNvPr id="30" name="Content Placeholder 29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4038600"/>
          </a:xfrm>
        </p:spPr>
        <p:txBody>
          <a:bodyPr>
            <a:noAutofit/>
          </a:bodyPr>
          <a:lstStyle/>
          <a:p>
            <a:r>
              <a:rPr lang="en-US" sz="3600" dirty="0" smtClean="0"/>
              <a:t>Requirements and Scope</a:t>
            </a:r>
          </a:p>
          <a:p>
            <a:r>
              <a:rPr lang="en-US" sz="3600" dirty="0" smtClean="0">
                <a:solidFill>
                  <a:srgbClr val="6365CE"/>
                </a:solidFill>
              </a:rPr>
              <a:t>Problem Statement</a:t>
            </a:r>
            <a:endParaRPr lang="en-US" sz="3600" dirty="0">
              <a:solidFill>
                <a:srgbClr val="6365CE"/>
              </a:solidFill>
            </a:endParaRPr>
          </a:p>
          <a:p>
            <a:r>
              <a:rPr lang="en-US" sz="3600" dirty="0" smtClean="0"/>
              <a:t>Solution</a:t>
            </a:r>
          </a:p>
          <a:p>
            <a:r>
              <a:rPr lang="en-US" sz="3600" dirty="0" smtClean="0"/>
              <a:t>Next Steps</a:t>
            </a:r>
          </a:p>
          <a:p>
            <a:pPr marL="457200" indent="-457200">
              <a:buFont typeface="+mj-lt"/>
              <a:buAutoNum type="arabicPeriod"/>
            </a:pPr>
            <a:endParaRPr lang="en-US" sz="2800" dirty="0" smtClean="0"/>
          </a:p>
          <a:p>
            <a:pPr marL="457200" indent="-457200">
              <a:buFont typeface="+mj-lt"/>
              <a:buAutoNum type="arabicPeriod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931415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722" y="3602693"/>
            <a:ext cx="8636429" cy="2349358"/>
          </a:xfrm>
        </p:spPr>
        <p:txBody>
          <a:bodyPr/>
          <a:lstStyle/>
          <a:p>
            <a:r>
              <a:rPr lang="en-US" sz="2000" dirty="0" smtClean="0"/>
              <a:t>Upstream PLR: It detects </a:t>
            </a:r>
            <a:r>
              <a:rPr lang="en-US" sz="2000" dirty="0"/>
              <a:t>local failure in upstream direction, and re-routes traffic/</a:t>
            </a:r>
            <a:r>
              <a:rPr lang="en-US" sz="2000" dirty="0" smtClean="0"/>
              <a:t>RESV when FRR becomes active, e.g., node E. </a:t>
            </a:r>
          </a:p>
          <a:p>
            <a:r>
              <a:rPr lang="en-US" sz="2000" dirty="0" smtClean="0"/>
              <a:t>Downstream </a:t>
            </a:r>
            <a:r>
              <a:rPr lang="en-US" sz="2000" dirty="0"/>
              <a:t>PLR: It detects local failure in </a:t>
            </a:r>
            <a:r>
              <a:rPr lang="en-US" sz="2000" dirty="0" smtClean="0"/>
              <a:t>downstream </a:t>
            </a:r>
            <a:r>
              <a:rPr lang="en-US" sz="2000" dirty="0"/>
              <a:t>direction, and re-routes traffic</a:t>
            </a:r>
            <a:r>
              <a:rPr lang="en-US" sz="2000" dirty="0" smtClean="0"/>
              <a:t>/PATH when </a:t>
            </a:r>
            <a:r>
              <a:rPr lang="en-US" sz="2000" dirty="0"/>
              <a:t>FRR becomes active, e.g., node </a:t>
            </a:r>
            <a:r>
              <a:rPr lang="en-US" sz="2000" dirty="0" smtClean="0"/>
              <a:t>C. </a:t>
            </a:r>
            <a:endParaRPr lang="en-US" sz="2000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0" y="1060137"/>
            <a:ext cx="9144000" cy="228600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2124" tIns="41061" rIns="82124" bIns="41061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814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5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180997" y="213343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1857397" y="213343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>
            <a:stCxn id="5" idx="3"/>
            <a:endCxn id="6" idx="1"/>
          </p:cNvCxnSpPr>
          <p:nvPr/>
        </p:nvCxnSpPr>
        <p:spPr bwMode="auto">
          <a:xfrm>
            <a:off x="561997" y="232393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8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3533797" y="213343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>
            <a:endCxn id="8" idx="1"/>
          </p:cNvCxnSpPr>
          <p:nvPr/>
        </p:nvCxnSpPr>
        <p:spPr bwMode="auto">
          <a:xfrm>
            <a:off x="2238397" y="232393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0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5210197" y="213343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Straight Connector 10"/>
          <p:cNvCxnSpPr>
            <a:endCxn id="10" idx="1"/>
          </p:cNvCxnSpPr>
          <p:nvPr/>
        </p:nvCxnSpPr>
        <p:spPr bwMode="auto">
          <a:xfrm>
            <a:off x="3914797" y="232393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6886597" y="213343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Straight Connector 12"/>
          <p:cNvCxnSpPr>
            <a:endCxn id="12" idx="1"/>
          </p:cNvCxnSpPr>
          <p:nvPr/>
        </p:nvCxnSpPr>
        <p:spPr bwMode="auto">
          <a:xfrm>
            <a:off x="5591197" y="232393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Curved Connector 14"/>
          <p:cNvCxnSpPr>
            <a:stCxn id="8" idx="0"/>
            <a:endCxn id="12" idx="0"/>
          </p:cNvCxnSpPr>
          <p:nvPr/>
        </p:nvCxnSpPr>
        <p:spPr bwMode="auto">
          <a:xfrm rot="5400000" flipH="1" flipV="1">
            <a:off x="5400697" y="457035"/>
            <a:ext cx="1588" cy="3352800"/>
          </a:xfrm>
          <a:prstGeom prst="curvedConnector3">
            <a:avLst>
              <a:gd name="adj1" fmla="val 40387280"/>
            </a:avLst>
          </a:prstGeom>
          <a:solidFill>
            <a:schemeClr val="accent1"/>
          </a:solidFill>
          <a:ln w="15875" cap="flat" cmpd="sng" algn="ctr">
            <a:solidFill>
              <a:schemeClr val="tx2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pic>
        <p:nvPicPr>
          <p:cNvPr id="16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8562997" y="212708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Connector 16"/>
          <p:cNvCxnSpPr/>
          <p:nvPr/>
        </p:nvCxnSpPr>
        <p:spPr bwMode="auto">
          <a:xfrm>
            <a:off x="7267597" y="232393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28597" y="1790535"/>
            <a:ext cx="9580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Active/Head</a:t>
            </a:r>
            <a:endParaRPr lang="en-US" sz="1100" dirty="0"/>
          </a:p>
        </p:txBody>
      </p:sp>
      <p:sp>
        <p:nvSpPr>
          <p:cNvPr id="19" name="TextBox 18"/>
          <p:cNvSpPr txBox="1"/>
          <p:nvPr/>
        </p:nvSpPr>
        <p:spPr>
          <a:xfrm>
            <a:off x="8214545" y="1866735"/>
            <a:ext cx="9294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Passive/Tail</a:t>
            </a:r>
            <a:endParaRPr lang="en-US" sz="1100" dirty="0"/>
          </a:p>
        </p:txBody>
      </p:sp>
      <p:cxnSp>
        <p:nvCxnSpPr>
          <p:cNvPr id="20" name="Straight Arrow Connector 19"/>
          <p:cNvCxnSpPr/>
          <p:nvPr/>
        </p:nvCxnSpPr>
        <p:spPr bwMode="auto">
          <a:xfrm flipV="1">
            <a:off x="561997" y="2508085"/>
            <a:ext cx="1282700" cy="63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911247" y="2323935"/>
            <a:ext cx="44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8000"/>
                </a:solidFill>
              </a:rPr>
              <a:t>Path</a:t>
            </a:r>
            <a:endParaRPr lang="en-US" sz="1000" dirty="0">
              <a:solidFill>
                <a:srgbClr val="008000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 bwMode="auto">
          <a:xfrm flipV="1">
            <a:off x="2238397" y="2508085"/>
            <a:ext cx="1282700" cy="63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2587647" y="2323935"/>
            <a:ext cx="44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8000"/>
                </a:solidFill>
              </a:rPr>
              <a:t>Path</a:t>
            </a:r>
            <a:endParaRPr lang="en-US" sz="1000" dirty="0">
              <a:solidFill>
                <a:srgbClr val="00800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 flipV="1">
            <a:off x="7292997" y="2508085"/>
            <a:ext cx="1282700" cy="63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642247" y="2323935"/>
            <a:ext cx="44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8000"/>
                </a:solidFill>
              </a:rPr>
              <a:t>Path</a:t>
            </a:r>
            <a:endParaRPr lang="en-US" sz="1000" dirty="0">
              <a:solidFill>
                <a:srgbClr val="008000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 rot="10800000">
            <a:off x="561997" y="2673185"/>
            <a:ext cx="1295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063647" y="2476335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0800000">
            <a:off x="7267597" y="2673185"/>
            <a:ext cx="1295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7769247" y="2476335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948026" y="2738179"/>
            <a:ext cx="144162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downstream PLR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3556000" y="2425535"/>
            <a:ext cx="314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C</a:t>
            </a:r>
            <a:endParaRPr lang="en-US" sz="1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5251450" y="2425535"/>
            <a:ext cx="314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D</a:t>
            </a:r>
            <a:endParaRPr lang="en-US" sz="1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570299" y="2731829"/>
            <a:ext cx="12279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u</a:t>
            </a:r>
            <a:r>
              <a:rPr lang="en-US" sz="1200" dirty="0" smtClean="0"/>
              <a:t>pstream PLR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6934200" y="2419185"/>
            <a:ext cx="3044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E</a:t>
            </a:r>
            <a:endParaRPr lang="en-US" sz="1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1879600" y="2438235"/>
            <a:ext cx="314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B</a:t>
            </a:r>
            <a:endParaRPr lang="en-US" sz="1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177800" y="2444585"/>
            <a:ext cx="307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A</a:t>
            </a:r>
            <a:endParaRPr lang="en-US" sz="14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8616950" y="2438235"/>
            <a:ext cx="2943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F</a:t>
            </a:r>
            <a:endParaRPr lang="en-US" sz="1400" b="1" dirty="0"/>
          </a:p>
        </p:txBody>
      </p:sp>
      <p:cxnSp>
        <p:nvCxnSpPr>
          <p:cNvPr id="39" name="Straight Arrow Connector 38"/>
          <p:cNvCxnSpPr/>
          <p:nvPr/>
        </p:nvCxnSpPr>
        <p:spPr bwMode="auto">
          <a:xfrm rot="10800000">
            <a:off x="2238397" y="2673185"/>
            <a:ext cx="1295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2740047" y="2476335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972050" y="1447635"/>
            <a:ext cx="887983" cy="2333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Bypass </a:t>
            </a:r>
            <a:r>
              <a:rPr lang="en-US" sz="1000" dirty="0" err="1" smtClean="0"/>
              <a:t>Tce</a:t>
            </a:r>
            <a:endParaRPr lang="en-US" sz="1000" b="1" dirty="0"/>
          </a:p>
        </p:txBody>
      </p:sp>
      <p:grpSp>
        <p:nvGrpSpPr>
          <p:cNvPr id="43" name="Group 42"/>
          <p:cNvGrpSpPr/>
          <p:nvPr/>
        </p:nvGrpSpPr>
        <p:grpSpPr>
          <a:xfrm>
            <a:off x="3909385" y="2290839"/>
            <a:ext cx="1407345" cy="455697"/>
            <a:chOff x="5536254" y="3346739"/>
            <a:chExt cx="1407345" cy="455697"/>
          </a:xfrm>
        </p:grpSpPr>
        <p:cxnSp>
          <p:nvCxnSpPr>
            <p:cNvPr id="44" name="Straight Arrow Connector 43"/>
            <p:cNvCxnSpPr/>
            <p:nvPr/>
          </p:nvCxnSpPr>
          <p:spPr bwMode="auto">
            <a:xfrm flipV="1">
              <a:off x="5561654" y="3587965"/>
              <a:ext cx="1282700" cy="635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5" name="Straight Arrow Connector 44"/>
            <p:cNvCxnSpPr/>
            <p:nvPr/>
          </p:nvCxnSpPr>
          <p:spPr bwMode="auto">
            <a:xfrm rot="10800000">
              <a:off x="5536254" y="3753065"/>
              <a:ext cx="12954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6" name="TextBox 45"/>
            <p:cNvSpPr txBox="1"/>
            <p:nvPr/>
          </p:nvSpPr>
          <p:spPr>
            <a:xfrm>
              <a:off x="6037904" y="3556215"/>
              <a:ext cx="479618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solidFill>
                    <a:srgbClr val="FF6600"/>
                  </a:solidFill>
                </a:rPr>
                <a:t>Resv</a:t>
              </a:r>
              <a:endParaRPr lang="en-US" sz="1000" dirty="0">
                <a:solidFill>
                  <a:srgbClr val="FF6600"/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053612" y="3346739"/>
              <a:ext cx="889987" cy="2475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rgbClr val="008000"/>
                  </a:solidFill>
                </a:rPr>
                <a:t>Path (</a:t>
              </a:r>
              <a:r>
                <a:rPr lang="en-US" sz="1100" dirty="0" smtClean="0">
                  <a:solidFill>
                    <a:srgbClr val="008000"/>
                  </a:solidFill>
                </a:rPr>
                <a:t>DBA</a:t>
              </a:r>
              <a:r>
                <a:rPr lang="en-US" sz="1000" dirty="0" smtClean="0">
                  <a:solidFill>
                    <a:srgbClr val="008000"/>
                  </a:solidFill>
                </a:rPr>
                <a:t>)</a:t>
              </a:r>
              <a:endParaRPr lang="en-US" sz="1000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603028" y="2300549"/>
            <a:ext cx="1434249" cy="455697"/>
            <a:chOff x="5536254" y="3346739"/>
            <a:chExt cx="1434249" cy="455697"/>
          </a:xfrm>
        </p:grpSpPr>
        <p:cxnSp>
          <p:nvCxnSpPr>
            <p:cNvPr id="49" name="Straight Arrow Connector 48"/>
            <p:cNvCxnSpPr/>
            <p:nvPr/>
          </p:nvCxnSpPr>
          <p:spPr bwMode="auto">
            <a:xfrm flipV="1">
              <a:off x="5561654" y="3587965"/>
              <a:ext cx="1282700" cy="635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0" name="Straight Arrow Connector 49"/>
            <p:cNvCxnSpPr/>
            <p:nvPr/>
          </p:nvCxnSpPr>
          <p:spPr bwMode="auto">
            <a:xfrm rot="10800000">
              <a:off x="5536254" y="3753065"/>
              <a:ext cx="12954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1" name="TextBox 50"/>
            <p:cNvSpPr txBox="1"/>
            <p:nvPr/>
          </p:nvSpPr>
          <p:spPr>
            <a:xfrm>
              <a:off x="6037904" y="3556215"/>
              <a:ext cx="479618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solidFill>
                    <a:srgbClr val="FF6600"/>
                  </a:solidFill>
                </a:rPr>
                <a:t>Resv</a:t>
              </a:r>
              <a:endParaRPr lang="en-US" sz="1000" dirty="0">
                <a:solidFill>
                  <a:srgbClr val="FF6600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010799" y="3346739"/>
              <a:ext cx="95970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rgbClr val="008000"/>
                  </a:solidFill>
                </a:rPr>
                <a:t>Path (</a:t>
              </a:r>
              <a:r>
                <a:rPr lang="en-US" sz="1200" dirty="0" smtClean="0">
                  <a:solidFill>
                    <a:srgbClr val="008000"/>
                  </a:solidFill>
                </a:rPr>
                <a:t>DBA</a:t>
              </a:r>
              <a:r>
                <a:rPr lang="en-US" sz="1000" dirty="0" smtClean="0">
                  <a:solidFill>
                    <a:srgbClr val="008000"/>
                  </a:solidFill>
                </a:rPr>
                <a:t>)</a:t>
              </a:r>
              <a:endParaRPr lang="en-US" sz="1000" dirty="0">
                <a:solidFill>
                  <a:srgbClr val="008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9950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038" y="-120869"/>
            <a:ext cx="8145463" cy="838200"/>
          </a:xfrm>
        </p:spPr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857" y="1334080"/>
            <a:ext cx="8137257" cy="514390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The </a:t>
            </a:r>
            <a:r>
              <a:rPr lang="en-US" sz="2000" dirty="0" smtClean="0"/>
              <a:t>upstream and downstream </a:t>
            </a:r>
            <a:r>
              <a:rPr lang="en-US" sz="2000" dirty="0"/>
              <a:t>PLRs may independently assign different bypass tunnels in the forward and reverse </a:t>
            </a:r>
            <a:r>
              <a:rPr lang="en-US" sz="2000" dirty="0" smtClean="0"/>
              <a:t>direction</a:t>
            </a:r>
          </a:p>
          <a:p>
            <a:pPr lvl="1"/>
            <a:r>
              <a:rPr lang="en-US" sz="1800" dirty="0" smtClean="0"/>
              <a:t> Need </a:t>
            </a:r>
            <a:r>
              <a:rPr lang="en-US" sz="1800" dirty="0"/>
              <a:t>means to coordinate the bypass tunnel selection between downstream and upstream </a:t>
            </a:r>
            <a:r>
              <a:rPr lang="en-US" sz="1800" dirty="0" smtClean="0"/>
              <a:t>PLRs</a:t>
            </a:r>
            <a:endParaRPr lang="en-US" sz="18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A</a:t>
            </a:r>
            <a:r>
              <a:rPr lang="en-US" sz="2000" dirty="0" smtClean="0"/>
              <a:t>fter FRR activation </a:t>
            </a:r>
            <a:r>
              <a:rPr lang="en-US" sz="2000" dirty="0"/>
              <a:t>data </a:t>
            </a:r>
            <a:r>
              <a:rPr lang="en-US" sz="2000" dirty="0" smtClean="0"/>
              <a:t>traffic and </a:t>
            </a:r>
            <a:r>
              <a:rPr lang="en-US" sz="2000" dirty="0"/>
              <a:t>signaling may flow over asymmetric paths in the forward and reverse </a:t>
            </a:r>
            <a:r>
              <a:rPr lang="en-US" sz="2000" dirty="0" smtClean="0"/>
              <a:t>direction in the following use cases:</a:t>
            </a:r>
          </a:p>
          <a:p>
            <a:pPr lvl="1"/>
            <a:r>
              <a:rPr lang="en-US" sz="1800" dirty="0" smtClean="0"/>
              <a:t> If upstream and downstream PLRs assign different bypass tunnels.  </a:t>
            </a:r>
          </a:p>
          <a:p>
            <a:pPr lvl="1"/>
            <a:r>
              <a:rPr lang="en-US" sz="1800" dirty="0" smtClean="0"/>
              <a:t> Even if we have upstream and downstream PLRs assign same (</a:t>
            </a:r>
            <a:r>
              <a:rPr lang="en-US" sz="1800" dirty="0" err="1" smtClean="0"/>
              <a:t>bidir</a:t>
            </a:r>
            <a:r>
              <a:rPr lang="en-US" sz="1800" dirty="0" smtClean="0"/>
              <a:t>) bypass tunnel, in case of NNHOP bypass and link failure. </a:t>
            </a:r>
            <a:endParaRPr lang="en-US" sz="1800" dirty="0"/>
          </a:p>
          <a:p>
            <a:pPr marL="338137" lvl="1" indent="0">
              <a:buNone/>
            </a:pPr>
            <a:r>
              <a:rPr lang="en-US" dirty="0"/>
              <a:t>For in-band </a:t>
            </a:r>
            <a:r>
              <a:rPr lang="en-US" dirty="0" smtClean="0"/>
              <a:t>signaling this </a:t>
            </a:r>
            <a:r>
              <a:rPr lang="en-US" dirty="0"/>
              <a:t>may cause RSVP soft-state </a:t>
            </a:r>
            <a:r>
              <a:rPr lang="en-US" dirty="0" smtClean="0"/>
              <a:t>timeout</a:t>
            </a:r>
          </a:p>
          <a:p>
            <a:pPr lvl="1"/>
            <a:r>
              <a:rPr lang="en-US" sz="1800" dirty="0" smtClean="0"/>
              <a:t>  Need mechanism to “re</a:t>
            </a:r>
            <a:r>
              <a:rPr lang="en-US" sz="1800" dirty="0"/>
              <a:t>-</a:t>
            </a:r>
            <a:r>
              <a:rPr lang="en-US" sz="1800" dirty="0" err="1" smtClean="0"/>
              <a:t>coroute</a:t>
            </a:r>
            <a:r>
              <a:rPr lang="en-US" sz="1800" dirty="0" smtClean="0"/>
              <a:t>” LSPs after FRR activation.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06972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0"/>
            <a:ext cx="8763000" cy="745067"/>
          </a:xfrm>
        </p:spPr>
        <p:txBody>
          <a:bodyPr>
            <a:noAutofit/>
          </a:bodyPr>
          <a:lstStyle/>
          <a:p>
            <a:r>
              <a:rPr lang="en-US" sz="3200" dirty="0" smtClean="0"/>
              <a:t>Outline</a:t>
            </a:r>
            <a:endParaRPr lang="en-US" sz="3200" dirty="0"/>
          </a:p>
        </p:txBody>
      </p:sp>
      <p:sp>
        <p:nvSpPr>
          <p:cNvPr id="30" name="Content Placeholder 29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40386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0000"/>
                </a:solidFill>
              </a:rPr>
              <a:t>Requirements and Scope</a:t>
            </a:r>
          </a:p>
          <a:p>
            <a:r>
              <a:rPr lang="en-US" sz="3600" dirty="0" smtClean="0"/>
              <a:t>Problem Statement</a:t>
            </a:r>
            <a:endParaRPr lang="en-US" sz="3600" dirty="0"/>
          </a:p>
          <a:p>
            <a:r>
              <a:rPr lang="en-US" sz="3600" dirty="0" smtClean="0">
                <a:solidFill>
                  <a:srgbClr val="6365CE"/>
                </a:solidFill>
              </a:rPr>
              <a:t>Solution</a:t>
            </a:r>
          </a:p>
          <a:p>
            <a:r>
              <a:rPr lang="en-US" sz="3600" dirty="0" smtClean="0"/>
              <a:t>Next Steps</a:t>
            </a:r>
          </a:p>
          <a:p>
            <a:pPr marL="457200" indent="-457200">
              <a:buFont typeface="+mj-lt"/>
              <a:buAutoNum type="arabicPeriod"/>
            </a:pPr>
            <a:endParaRPr lang="en-US" sz="2800" dirty="0" smtClean="0"/>
          </a:p>
          <a:p>
            <a:pPr marL="457200" indent="-457200">
              <a:buFont typeface="+mj-lt"/>
              <a:buAutoNum type="arabicPeriod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931415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Upstream PLRs and MP Label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722" y="3410272"/>
            <a:ext cx="8636429" cy="2996473"/>
          </a:xfrm>
        </p:spPr>
        <p:txBody>
          <a:bodyPr/>
          <a:lstStyle/>
          <a:p>
            <a:r>
              <a:rPr lang="en-US" sz="2000" dirty="0" smtClean="0"/>
              <a:t>Upstream </a:t>
            </a:r>
            <a:r>
              <a:rPr lang="en-US" sz="2000" dirty="0"/>
              <a:t>PLR obtains the upstream MP label from the recorded label in the RRO of the received RSVP Path </a:t>
            </a:r>
            <a:r>
              <a:rPr lang="en-US" sz="2000" dirty="0" smtClean="0"/>
              <a:t>message</a:t>
            </a:r>
          </a:p>
          <a:p>
            <a:r>
              <a:rPr lang="en-US" sz="2000" dirty="0" smtClean="0"/>
              <a:t>Downstream PLR obtains </a:t>
            </a:r>
            <a:r>
              <a:rPr lang="en-US" sz="2000" dirty="0"/>
              <a:t>the </a:t>
            </a:r>
            <a:r>
              <a:rPr lang="en-US" sz="2000" dirty="0" smtClean="0"/>
              <a:t>downstream </a:t>
            </a:r>
            <a:r>
              <a:rPr lang="en-US" sz="2000" dirty="0"/>
              <a:t>MP label from the recorded label in the RRO of the received RSVP </a:t>
            </a:r>
            <a:r>
              <a:rPr lang="en-US" sz="2000" dirty="0" smtClean="0"/>
              <a:t>Resv message [RFC4090]</a:t>
            </a:r>
            <a:endParaRPr lang="en-US" sz="2000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0" y="1060137"/>
            <a:ext cx="9144000" cy="228600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2124" tIns="41061" rIns="82124" bIns="41061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814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5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180997" y="213343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1857397" y="213343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>
            <a:stCxn id="5" idx="3"/>
            <a:endCxn id="6" idx="1"/>
          </p:cNvCxnSpPr>
          <p:nvPr/>
        </p:nvCxnSpPr>
        <p:spPr bwMode="auto">
          <a:xfrm>
            <a:off x="561997" y="232393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8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3533797" y="213343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>
            <a:endCxn id="8" idx="1"/>
          </p:cNvCxnSpPr>
          <p:nvPr/>
        </p:nvCxnSpPr>
        <p:spPr bwMode="auto">
          <a:xfrm>
            <a:off x="2238397" y="232393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0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5210197" y="213343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Straight Connector 10"/>
          <p:cNvCxnSpPr>
            <a:endCxn id="10" idx="1"/>
          </p:cNvCxnSpPr>
          <p:nvPr/>
        </p:nvCxnSpPr>
        <p:spPr bwMode="auto">
          <a:xfrm>
            <a:off x="3914797" y="232393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6886597" y="213343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Straight Connector 12"/>
          <p:cNvCxnSpPr>
            <a:endCxn id="12" idx="1"/>
          </p:cNvCxnSpPr>
          <p:nvPr/>
        </p:nvCxnSpPr>
        <p:spPr bwMode="auto">
          <a:xfrm>
            <a:off x="5591197" y="232393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Curved Connector 14"/>
          <p:cNvCxnSpPr>
            <a:stCxn id="8" idx="0"/>
            <a:endCxn id="12" idx="0"/>
          </p:cNvCxnSpPr>
          <p:nvPr/>
        </p:nvCxnSpPr>
        <p:spPr bwMode="auto">
          <a:xfrm rot="5400000" flipH="1" flipV="1">
            <a:off x="5400697" y="457035"/>
            <a:ext cx="1588" cy="3352800"/>
          </a:xfrm>
          <a:prstGeom prst="curvedConnector3">
            <a:avLst>
              <a:gd name="adj1" fmla="val 40387280"/>
            </a:avLst>
          </a:prstGeom>
          <a:solidFill>
            <a:schemeClr val="accent1"/>
          </a:solidFill>
          <a:ln w="15875" cap="flat" cmpd="sng" algn="ctr">
            <a:solidFill>
              <a:schemeClr val="tx2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pic>
        <p:nvPicPr>
          <p:cNvPr id="16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8562997" y="212708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Connector 16"/>
          <p:cNvCxnSpPr/>
          <p:nvPr/>
        </p:nvCxnSpPr>
        <p:spPr bwMode="auto">
          <a:xfrm>
            <a:off x="7267597" y="232393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28597" y="1790535"/>
            <a:ext cx="9580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Active/Head</a:t>
            </a:r>
            <a:endParaRPr lang="en-US" sz="1100" dirty="0"/>
          </a:p>
        </p:txBody>
      </p:sp>
      <p:sp>
        <p:nvSpPr>
          <p:cNvPr id="19" name="TextBox 18"/>
          <p:cNvSpPr txBox="1"/>
          <p:nvPr/>
        </p:nvSpPr>
        <p:spPr>
          <a:xfrm>
            <a:off x="8214545" y="1866735"/>
            <a:ext cx="9294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Passive/Tail</a:t>
            </a:r>
            <a:endParaRPr lang="en-US" sz="1100" dirty="0"/>
          </a:p>
        </p:txBody>
      </p:sp>
      <p:cxnSp>
        <p:nvCxnSpPr>
          <p:cNvPr id="20" name="Straight Arrow Connector 19"/>
          <p:cNvCxnSpPr/>
          <p:nvPr/>
        </p:nvCxnSpPr>
        <p:spPr bwMode="auto">
          <a:xfrm flipV="1">
            <a:off x="561997" y="2508085"/>
            <a:ext cx="1282700" cy="63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911247" y="2323935"/>
            <a:ext cx="44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8000"/>
                </a:solidFill>
              </a:rPr>
              <a:t>Path</a:t>
            </a:r>
            <a:endParaRPr lang="en-US" sz="1000" dirty="0">
              <a:solidFill>
                <a:srgbClr val="008000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 bwMode="auto">
          <a:xfrm flipV="1">
            <a:off x="2238397" y="2508085"/>
            <a:ext cx="1282700" cy="63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2587647" y="2323935"/>
            <a:ext cx="44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8000"/>
                </a:solidFill>
              </a:rPr>
              <a:t>Path</a:t>
            </a:r>
            <a:endParaRPr lang="en-US" sz="1000" dirty="0">
              <a:solidFill>
                <a:srgbClr val="00800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 flipV="1">
            <a:off x="7292997" y="2508085"/>
            <a:ext cx="1282700" cy="63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642247" y="2323935"/>
            <a:ext cx="44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8000"/>
                </a:solidFill>
              </a:rPr>
              <a:t>Path</a:t>
            </a:r>
            <a:endParaRPr lang="en-US" sz="1000" dirty="0">
              <a:solidFill>
                <a:srgbClr val="008000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 rot="10800000">
            <a:off x="561997" y="2673185"/>
            <a:ext cx="1295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063647" y="2476335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0800000">
            <a:off x="7267597" y="2673185"/>
            <a:ext cx="1295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7769247" y="2476335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948026" y="2738179"/>
            <a:ext cx="144162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downstream PLR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3556000" y="2425535"/>
            <a:ext cx="314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C</a:t>
            </a:r>
            <a:endParaRPr lang="en-US" sz="1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5251450" y="2425535"/>
            <a:ext cx="314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D</a:t>
            </a:r>
            <a:endParaRPr lang="en-US" sz="1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570299" y="2731829"/>
            <a:ext cx="12279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u</a:t>
            </a:r>
            <a:r>
              <a:rPr lang="en-US" sz="1200" dirty="0" smtClean="0"/>
              <a:t>pstream PLR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6934200" y="2419185"/>
            <a:ext cx="3044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E</a:t>
            </a:r>
            <a:endParaRPr lang="en-US" sz="1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1879600" y="2438235"/>
            <a:ext cx="314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B</a:t>
            </a:r>
            <a:endParaRPr lang="en-US" sz="1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177800" y="2444585"/>
            <a:ext cx="307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A</a:t>
            </a:r>
            <a:endParaRPr lang="en-US" sz="14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8616950" y="2438235"/>
            <a:ext cx="2943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F</a:t>
            </a:r>
            <a:endParaRPr lang="en-US" sz="1400" b="1" dirty="0"/>
          </a:p>
        </p:txBody>
      </p:sp>
      <p:cxnSp>
        <p:nvCxnSpPr>
          <p:cNvPr id="39" name="Straight Arrow Connector 38"/>
          <p:cNvCxnSpPr/>
          <p:nvPr/>
        </p:nvCxnSpPr>
        <p:spPr bwMode="auto">
          <a:xfrm rot="10800000">
            <a:off x="2238397" y="2673185"/>
            <a:ext cx="1295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2740047" y="2476335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972050" y="1447635"/>
            <a:ext cx="76675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Bypass </a:t>
            </a:r>
            <a:r>
              <a:rPr lang="en-US" sz="1000" dirty="0" err="1" smtClean="0"/>
              <a:t>Tc</a:t>
            </a:r>
            <a:endParaRPr lang="en-US" sz="1000" b="1" dirty="0"/>
          </a:p>
        </p:txBody>
      </p:sp>
      <p:grpSp>
        <p:nvGrpSpPr>
          <p:cNvPr id="43" name="Group 42"/>
          <p:cNvGrpSpPr/>
          <p:nvPr/>
        </p:nvGrpSpPr>
        <p:grpSpPr>
          <a:xfrm>
            <a:off x="3909385" y="2290839"/>
            <a:ext cx="1407345" cy="455697"/>
            <a:chOff x="5536254" y="3346739"/>
            <a:chExt cx="1407345" cy="455697"/>
          </a:xfrm>
        </p:grpSpPr>
        <p:cxnSp>
          <p:nvCxnSpPr>
            <p:cNvPr id="44" name="Straight Arrow Connector 43"/>
            <p:cNvCxnSpPr/>
            <p:nvPr/>
          </p:nvCxnSpPr>
          <p:spPr bwMode="auto">
            <a:xfrm flipV="1">
              <a:off x="5561654" y="3587965"/>
              <a:ext cx="1282700" cy="635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5" name="Straight Arrow Connector 44"/>
            <p:cNvCxnSpPr/>
            <p:nvPr/>
          </p:nvCxnSpPr>
          <p:spPr bwMode="auto">
            <a:xfrm rot="10800000">
              <a:off x="5536254" y="3753065"/>
              <a:ext cx="12954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6" name="TextBox 45"/>
            <p:cNvSpPr txBox="1"/>
            <p:nvPr/>
          </p:nvSpPr>
          <p:spPr>
            <a:xfrm>
              <a:off x="6037904" y="3556215"/>
              <a:ext cx="479618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solidFill>
                    <a:srgbClr val="FF6600"/>
                  </a:solidFill>
                </a:rPr>
                <a:t>Resv</a:t>
              </a:r>
              <a:endParaRPr lang="en-US" sz="1000" dirty="0">
                <a:solidFill>
                  <a:srgbClr val="FF6600"/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053612" y="3346739"/>
              <a:ext cx="889987" cy="2475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rgbClr val="008000"/>
                  </a:solidFill>
                </a:rPr>
                <a:t>Path (</a:t>
              </a:r>
              <a:r>
                <a:rPr lang="en-US" sz="1100" dirty="0" smtClean="0">
                  <a:solidFill>
                    <a:srgbClr val="008000"/>
                  </a:solidFill>
                </a:rPr>
                <a:t>DBA</a:t>
              </a:r>
              <a:r>
                <a:rPr lang="en-US" sz="1000" dirty="0" smtClean="0">
                  <a:solidFill>
                    <a:srgbClr val="008000"/>
                  </a:solidFill>
                </a:rPr>
                <a:t>)</a:t>
              </a:r>
              <a:endParaRPr lang="en-US" sz="1000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603028" y="2300549"/>
            <a:ext cx="1434249" cy="455697"/>
            <a:chOff x="5536254" y="3346739"/>
            <a:chExt cx="1434249" cy="455697"/>
          </a:xfrm>
        </p:grpSpPr>
        <p:cxnSp>
          <p:nvCxnSpPr>
            <p:cNvPr id="49" name="Straight Arrow Connector 48"/>
            <p:cNvCxnSpPr/>
            <p:nvPr/>
          </p:nvCxnSpPr>
          <p:spPr bwMode="auto">
            <a:xfrm flipV="1">
              <a:off x="5561654" y="3587965"/>
              <a:ext cx="1282700" cy="635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0" name="Straight Arrow Connector 49"/>
            <p:cNvCxnSpPr/>
            <p:nvPr/>
          </p:nvCxnSpPr>
          <p:spPr bwMode="auto">
            <a:xfrm rot="10800000">
              <a:off x="5536254" y="3753065"/>
              <a:ext cx="12954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1" name="TextBox 50"/>
            <p:cNvSpPr txBox="1"/>
            <p:nvPr/>
          </p:nvSpPr>
          <p:spPr>
            <a:xfrm>
              <a:off x="6037904" y="3556215"/>
              <a:ext cx="479618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solidFill>
                    <a:srgbClr val="FF6600"/>
                  </a:solidFill>
                </a:rPr>
                <a:t>Resv</a:t>
              </a:r>
              <a:endParaRPr lang="en-US" sz="1000" dirty="0">
                <a:solidFill>
                  <a:srgbClr val="FF6600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010799" y="3346739"/>
              <a:ext cx="95970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rgbClr val="008000"/>
                  </a:solidFill>
                </a:rPr>
                <a:t>Path (</a:t>
              </a:r>
              <a:r>
                <a:rPr lang="en-US" sz="1200" dirty="0" smtClean="0">
                  <a:solidFill>
                    <a:srgbClr val="008000"/>
                  </a:solidFill>
                </a:rPr>
                <a:t>DBA</a:t>
              </a:r>
              <a:r>
                <a:rPr lang="en-US" sz="1000" dirty="0" smtClean="0">
                  <a:solidFill>
                    <a:srgbClr val="008000"/>
                  </a:solidFill>
                </a:rPr>
                <a:t>)</a:t>
              </a:r>
              <a:endParaRPr lang="en-US" sz="1000" dirty="0">
                <a:solidFill>
                  <a:srgbClr val="008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5858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Bypass assignment coordination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722" y="3410272"/>
            <a:ext cx="8636429" cy="3447728"/>
          </a:xfrm>
        </p:spPr>
        <p:txBody>
          <a:bodyPr/>
          <a:lstStyle/>
          <a:p>
            <a:r>
              <a:rPr lang="en-US" sz="2000" dirty="0" smtClean="0">
                <a:latin typeface="+mj-lt"/>
              </a:rPr>
              <a:t>Define </a:t>
            </a:r>
            <a:r>
              <a:rPr lang="en-US" sz="2000" dirty="0">
                <a:latin typeface="+mj-lt"/>
              </a:rPr>
              <a:t>a new </a:t>
            </a:r>
            <a:r>
              <a:rPr lang="en-US" sz="2000" dirty="0" smtClean="0">
                <a:latin typeface="+mj-lt"/>
              </a:rPr>
              <a:t>Downstream Bypass Assignment (DBA) </a:t>
            </a:r>
            <a:r>
              <a:rPr lang="en-US" sz="2000" dirty="0">
                <a:latin typeface="+mj-lt"/>
              </a:rPr>
              <a:t>object that identifies a bidirectional bypass tunnel </a:t>
            </a:r>
            <a:r>
              <a:rPr lang="en-US" sz="2000" dirty="0" smtClean="0">
                <a:latin typeface="+mj-lt"/>
              </a:rPr>
              <a:t>assigned by </a:t>
            </a:r>
            <a:r>
              <a:rPr lang="en-US" sz="2000" dirty="0">
                <a:latin typeface="+mj-lt"/>
              </a:rPr>
              <a:t>downstream </a:t>
            </a:r>
            <a:r>
              <a:rPr lang="en-US" sz="2000" dirty="0" smtClean="0">
                <a:latin typeface="+mj-lt"/>
              </a:rPr>
              <a:t>PLR:</a:t>
            </a:r>
          </a:p>
          <a:p>
            <a:pPr marL="338137" lvl="1" indent="0">
              <a:buNone/>
            </a:pPr>
            <a:r>
              <a:rPr lang="en-US" sz="1600" dirty="0" smtClean="0">
                <a:latin typeface="+mj-lt"/>
                <a:cs typeface="Courier"/>
              </a:rPr>
              <a:t>&lt;Downstream Bypass Assignment&gt; ::=</a:t>
            </a:r>
          </a:p>
          <a:p>
            <a:pPr marL="338137" lvl="1" indent="0">
              <a:buNone/>
            </a:pPr>
            <a:r>
              <a:rPr lang="en-US" sz="1600" dirty="0" smtClean="0">
                <a:latin typeface="+mj-lt"/>
                <a:cs typeface="Courier"/>
              </a:rPr>
              <a:t>&lt;Bypass Tunnel ID&gt;&lt;Bypass Source Address&gt;&lt;Bypass Destination Address&gt;</a:t>
            </a:r>
          </a:p>
          <a:p>
            <a:r>
              <a:rPr lang="en-US" sz="2000" dirty="0" smtClean="0">
                <a:latin typeface="+mj-lt"/>
              </a:rPr>
              <a:t>DBA object is sent in the RSVP Path message every </a:t>
            </a:r>
            <a:r>
              <a:rPr lang="en-US" sz="2000" dirty="0">
                <a:latin typeface="+mj-lt"/>
              </a:rPr>
              <a:t>time the downstream PLR assigns or updates the bypass tunnel </a:t>
            </a:r>
            <a:r>
              <a:rPr lang="en-US" sz="2000" dirty="0" smtClean="0">
                <a:latin typeface="+mj-lt"/>
              </a:rPr>
              <a:t>assignment so the upstream PLR may reflect the assignment too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0" y="1060137"/>
            <a:ext cx="9144000" cy="228600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82124" tIns="41061" rIns="82124" bIns="41061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814388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5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180997" y="213343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1857397" y="213343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>
            <a:stCxn id="5" idx="3"/>
            <a:endCxn id="6" idx="1"/>
          </p:cNvCxnSpPr>
          <p:nvPr/>
        </p:nvCxnSpPr>
        <p:spPr bwMode="auto">
          <a:xfrm>
            <a:off x="561997" y="232393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8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3533797" y="213343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>
            <a:endCxn id="8" idx="1"/>
          </p:cNvCxnSpPr>
          <p:nvPr/>
        </p:nvCxnSpPr>
        <p:spPr bwMode="auto">
          <a:xfrm>
            <a:off x="2238397" y="232393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0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5210197" y="213343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Straight Connector 10"/>
          <p:cNvCxnSpPr>
            <a:endCxn id="10" idx="1"/>
          </p:cNvCxnSpPr>
          <p:nvPr/>
        </p:nvCxnSpPr>
        <p:spPr bwMode="auto">
          <a:xfrm>
            <a:off x="3914797" y="232393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2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6886597" y="213343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Straight Connector 12"/>
          <p:cNvCxnSpPr>
            <a:endCxn id="12" idx="1"/>
          </p:cNvCxnSpPr>
          <p:nvPr/>
        </p:nvCxnSpPr>
        <p:spPr bwMode="auto">
          <a:xfrm>
            <a:off x="5591197" y="232393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Curved Connector 14"/>
          <p:cNvCxnSpPr>
            <a:stCxn id="8" idx="0"/>
            <a:endCxn id="12" idx="0"/>
          </p:cNvCxnSpPr>
          <p:nvPr/>
        </p:nvCxnSpPr>
        <p:spPr bwMode="auto">
          <a:xfrm rot="5400000" flipH="1" flipV="1">
            <a:off x="5400697" y="457035"/>
            <a:ext cx="1588" cy="3352800"/>
          </a:xfrm>
          <a:prstGeom prst="curvedConnector3">
            <a:avLst>
              <a:gd name="adj1" fmla="val 40387280"/>
            </a:avLst>
          </a:prstGeom>
          <a:solidFill>
            <a:schemeClr val="accent1"/>
          </a:solidFill>
          <a:ln w="15875" cap="flat" cmpd="sng" algn="ctr">
            <a:solidFill>
              <a:schemeClr val="tx2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pic>
        <p:nvPicPr>
          <p:cNvPr id="16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8562997" y="2127085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Connector 16"/>
          <p:cNvCxnSpPr/>
          <p:nvPr/>
        </p:nvCxnSpPr>
        <p:spPr bwMode="auto">
          <a:xfrm>
            <a:off x="7267597" y="2323935"/>
            <a:ext cx="12954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28597" y="1790535"/>
            <a:ext cx="9580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Active/Head</a:t>
            </a:r>
            <a:endParaRPr lang="en-US" sz="1100" dirty="0"/>
          </a:p>
        </p:txBody>
      </p:sp>
      <p:sp>
        <p:nvSpPr>
          <p:cNvPr id="19" name="TextBox 18"/>
          <p:cNvSpPr txBox="1"/>
          <p:nvPr/>
        </p:nvSpPr>
        <p:spPr>
          <a:xfrm>
            <a:off x="8214545" y="1866735"/>
            <a:ext cx="9294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Passive/Tail</a:t>
            </a:r>
            <a:endParaRPr lang="en-US" sz="1100" dirty="0"/>
          </a:p>
        </p:txBody>
      </p:sp>
      <p:cxnSp>
        <p:nvCxnSpPr>
          <p:cNvPr id="20" name="Straight Arrow Connector 19"/>
          <p:cNvCxnSpPr/>
          <p:nvPr/>
        </p:nvCxnSpPr>
        <p:spPr bwMode="auto">
          <a:xfrm flipV="1">
            <a:off x="561997" y="2508085"/>
            <a:ext cx="1282700" cy="63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911247" y="2323935"/>
            <a:ext cx="44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8000"/>
                </a:solidFill>
              </a:rPr>
              <a:t>Path</a:t>
            </a:r>
            <a:endParaRPr lang="en-US" sz="1000" dirty="0">
              <a:solidFill>
                <a:srgbClr val="008000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 bwMode="auto">
          <a:xfrm flipV="1">
            <a:off x="2238397" y="2508085"/>
            <a:ext cx="1282700" cy="63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2587647" y="2323935"/>
            <a:ext cx="44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8000"/>
                </a:solidFill>
              </a:rPr>
              <a:t>Path</a:t>
            </a:r>
            <a:endParaRPr lang="en-US" sz="1000" dirty="0">
              <a:solidFill>
                <a:srgbClr val="00800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 flipV="1">
            <a:off x="7292997" y="2508085"/>
            <a:ext cx="1282700" cy="63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7642247" y="2323935"/>
            <a:ext cx="4484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8000"/>
                </a:solidFill>
              </a:rPr>
              <a:t>Path</a:t>
            </a:r>
            <a:endParaRPr lang="en-US" sz="1000" dirty="0">
              <a:solidFill>
                <a:srgbClr val="008000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 rot="10800000">
            <a:off x="561997" y="2673185"/>
            <a:ext cx="1295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063647" y="2476335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0800000">
            <a:off x="7267597" y="2673185"/>
            <a:ext cx="1295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7769247" y="2476335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948026" y="2738179"/>
            <a:ext cx="144162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downstream PLR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3556000" y="2425535"/>
            <a:ext cx="314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C</a:t>
            </a:r>
            <a:endParaRPr lang="en-US" sz="1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5251450" y="2425535"/>
            <a:ext cx="314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D</a:t>
            </a:r>
            <a:endParaRPr lang="en-US" sz="1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570299" y="2731829"/>
            <a:ext cx="12279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u</a:t>
            </a:r>
            <a:r>
              <a:rPr lang="en-US" sz="1200" dirty="0" smtClean="0"/>
              <a:t>pstream PLR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6934200" y="2419185"/>
            <a:ext cx="3044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E</a:t>
            </a:r>
            <a:endParaRPr lang="en-US" sz="1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1879600" y="2438235"/>
            <a:ext cx="314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B</a:t>
            </a:r>
            <a:endParaRPr lang="en-US" sz="14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177800" y="2444585"/>
            <a:ext cx="307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A</a:t>
            </a:r>
            <a:endParaRPr lang="en-US" sz="14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8616950" y="2438235"/>
            <a:ext cx="2943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F</a:t>
            </a:r>
            <a:endParaRPr lang="en-US" sz="1400" b="1" dirty="0"/>
          </a:p>
        </p:txBody>
      </p:sp>
      <p:cxnSp>
        <p:nvCxnSpPr>
          <p:cNvPr id="39" name="Straight Arrow Connector 38"/>
          <p:cNvCxnSpPr/>
          <p:nvPr/>
        </p:nvCxnSpPr>
        <p:spPr bwMode="auto">
          <a:xfrm rot="10800000">
            <a:off x="2238397" y="2673185"/>
            <a:ext cx="12954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66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2740047" y="2476335"/>
            <a:ext cx="479618" cy="24622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solidFill>
                  <a:srgbClr val="FF6600"/>
                </a:solidFill>
              </a:rPr>
              <a:t>Resv</a:t>
            </a:r>
            <a:endParaRPr lang="en-US" sz="1000" dirty="0">
              <a:solidFill>
                <a:srgbClr val="FF66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972050" y="1447635"/>
            <a:ext cx="76675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Bypass </a:t>
            </a:r>
            <a:r>
              <a:rPr lang="en-US" sz="1000" dirty="0" err="1" smtClean="0"/>
              <a:t>Tc</a:t>
            </a:r>
            <a:endParaRPr lang="en-US" sz="1000" b="1" dirty="0"/>
          </a:p>
        </p:txBody>
      </p:sp>
      <p:grpSp>
        <p:nvGrpSpPr>
          <p:cNvPr id="43" name="Group 42"/>
          <p:cNvGrpSpPr/>
          <p:nvPr/>
        </p:nvGrpSpPr>
        <p:grpSpPr>
          <a:xfrm>
            <a:off x="3909385" y="2290839"/>
            <a:ext cx="1407345" cy="455697"/>
            <a:chOff x="5536254" y="3346739"/>
            <a:chExt cx="1407345" cy="455697"/>
          </a:xfrm>
        </p:grpSpPr>
        <p:cxnSp>
          <p:nvCxnSpPr>
            <p:cNvPr id="44" name="Straight Arrow Connector 43"/>
            <p:cNvCxnSpPr/>
            <p:nvPr/>
          </p:nvCxnSpPr>
          <p:spPr bwMode="auto">
            <a:xfrm flipV="1">
              <a:off x="5561654" y="3587965"/>
              <a:ext cx="1282700" cy="635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5" name="Straight Arrow Connector 44"/>
            <p:cNvCxnSpPr/>
            <p:nvPr/>
          </p:nvCxnSpPr>
          <p:spPr bwMode="auto">
            <a:xfrm rot="10800000">
              <a:off x="5536254" y="3753065"/>
              <a:ext cx="12954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6" name="TextBox 45"/>
            <p:cNvSpPr txBox="1"/>
            <p:nvPr/>
          </p:nvSpPr>
          <p:spPr>
            <a:xfrm>
              <a:off x="6037904" y="3556215"/>
              <a:ext cx="479618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solidFill>
                    <a:srgbClr val="FF6600"/>
                  </a:solidFill>
                </a:rPr>
                <a:t>Resv</a:t>
              </a:r>
              <a:endParaRPr lang="en-US" sz="1000" dirty="0">
                <a:solidFill>
                  <a:srgbClr val="FF6600"/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053612" y="3346739"/>
              <a:ext cx="889987" cy="2475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rgbClr val="008000"/>
                  </a:solidFill>
                </a:rPr>
                <a:t>Path (</a:t>
              </a:r>
              <a:r>
                <a:rPr lang="en-US" sz="1100" dirty="0" smtClean="0">
                  <a:solidFill>
                    <a:srgbClr val="008000"/>
                  </a:solidFill>
                </a:rPr>
                <a:t>DBA</a:t>
              </a:r>
              <a:r>
                <a:rPr lang="en-US" sz="1000" dirty="0" smtClean="0">
                  <a:solidFill>
                    <a:srgbClr val="008000"/>
                  </a:solidFill>
                </a:rPr>
                <a:t>)</a:t>
              </a:r>
              <a:endParaRPr lang="en-US" sz="1000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603028" y="2300549"/>
            <a:ext cx="1434249" cy="455697"/>
            <a:chOff x="5536254" y="3346739"/>
            <a:chExt cx="1434249" cy="455697"/>
          </a:xfrm>
        </p:grpSpPr>
        <p:cxnSp>
          <p:nvCxnSpPr>
            <p:cNvPr id="49" name="Straight Arrow Connector 48"/>
            <p:cNvCxnSpPr/>
            <p:nvPr/>
          </p:nvCxnSpPr>
          <p:spPr bwMode="auto">
            <a:xfrm flipV="1">
              <a:off x="5561654" y="3587965"/>
              <a:ext cx="1282700" cy="635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0" name="Straight Arrow Connector 49"/>
            <p:cNvCxnSpPr/>
            <p:nvPr/>
          </p:nvCxnSpPr>
          <p:spPr bwMode="auto">
            <a:xfrm rot="10800000">
              <a:off x="5536254" y="3753065"/>
              <a:ext cx="1295400" cy="15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1" name="TextBox 50"/>
            <p:cNvSpPr txBox="1"/>
            <p:nvPr/>
          </p:nvSpPr>
          <p:spPr>
            <a:xfrm>
              <a:off x="6037904" y="3556215"/>
              <a:ext cx="479618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000" dirty="0" err="1" smtClean="0">
                  <a:solidFill>
                    <a:srgbClr val="FF6600"/>
                  </a:solidFill>
                </a:rPr>
                <a:t>Resv</a:t>
              </a:r>
              <a:endParaRPr lang="en-US" sz="1000" dirty="0">
                <a:solidFill>
                  <a:srgbClr val="FF6600"/>
                </a:solidFill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010799" y="3346739"/>
              <a:ext cx="95970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>
                  <a:solidFill>
                    <a:srgbClr val="008000"/>
                  </a:solidFill>
                </a:rPr>
                <a:t>Path (</a:t>
              </a:r>
              <a:r>
                <a:rPr lang="en-US" sz="1200" dirty="0" smtClean="0">
                  <a:solidFill>
                    <a:srgbClr val="008000"/>
                  </a:solidFill>
                </a:rPr>
                <a:t>DBA</a:t>
              </a:r>
              <a:r>
                <a:rPr lang="en-US" sz="1000" dirty="0" smtClean="0">
                  <a:solidFill>
                    <a:srgbClr val="008000"/>
                  </a:solidFill>
                </a:rPr>
                <a:t>)</a:t>
              </a:r>
              <a:endParaRPr lang="en-US" sz="1000" dirty="0">
                <a:solidFill>
                  <a:srgbClr val="008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26422942"/>
      </p:ext>
    </p:extLst>
  </p:cSld>
  <p:clrMapOvr>
    <a:masterClrMapping/>
  </p:clrMapOvr>
</p:sld>
</file>

<file path=ppt/theme/theme1.xml><?xml version="1.0" encoding="utf-8"?>
<a:theme xmlns:a="http://schemas.openxmlformats.org/drawingml/2006/main" name="Cisco2003_Print_LaserQ104_4">
  <a:themeElements>
    <a:clrScheme name="Cisco2003_Print_LaserQ104_4 11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339999"/>
      </a:accent1>
      <a:accent2>
        <a:srgbClr val="B92B38"/>
      </a:accent2>
      <a:accent3>
        <a:srgbClr val="FFFFFF"/>
      </a:accent3>
      <a:accent4>
        <a:srgbClr val="000000"/>
      </a:accent4>
      <a:accent5>
        <a:srgbClr val="ADCACA"/>
      </a:accent5>
      <a:accent6>
        <a:srgbClr val="A72632"/>
      </a:accent6>
      <a:hlink>
        <a:srgbClr val="9999CC"/>
      </a:hlink>
      <a:folHlink>
        <a:srgbClr val="EEB30E"/>
      </a:folHlink>
    </a:clrScheme>
    <a:fontScheme name="Cisco2003_Print_LaserQ104_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82124" tIns="41061" rIns="82124" bIns="41061" numCol="1" anchor="t" anchorCtr="0" compatLnSpc="1">
        <a:prstTxWarp prst="textNoShape">
          <a:avLst/>
        </a:prstTxWarp>
      </a:bodyPr>
      <a:lstStyle>
        <a:defPPr marL="0" marR="0" indent="0" algn="l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82124" tIns="41061" rIns="82124" bIns="41061" numCol="1" anchor="t" anchorCtr="0" compatLnSpc="1">
        <a:prstTxWarp prst="textNoShape">
          <a:avLst/>
        </a:prstTxWarp>
      </a:bodyPr>
      <a:lstStyle>
        <a:defPPr marL="0" marR="0" indent="0" algn="l" defTabSz="814388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2003_Print_LaserQ104_4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2003_Print_LaserQ104_4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8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339999"/>
        </a:accent1>
        <a:accent2>
          <a:srgbClr val="B92B38"/>
        </a:accent2>
        <a:accent3>
          <a:srgbClr val="FFFFFF"/>
        </a:accent3>
        <a:accent4>
          <a:srgbClr val="000000"/>
        </a:accent4>
        <a:accent5>
          <a:srgbClr val="ADCACA"/>
        </a:accent5>
        <a:accent6>
          <a:srgbClr val="A72632"/>
        </a:accent6>
        <a:hlink>
          <a:srgbClr val="FF99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9">
        <a:dk1>
          <a:srgbClr val="000000"/>
        </a:dk1>
        <a:lt1>
          <a:srgbClr val="FFFFFF"/>
        </a:lt1>
        <a:dk2>
          <a:srgbClr val="FFFFFF"/>
        </a:dk2>
        <a:lt2>
          <a:srgbClr val="000000"/>
        </a:lt2>
        <a:accent1>
          <a:srgbClr val="339999"/>
        </a:accent1>
        <a:accent2>
          <a:srgbClr val="B92B38"/>
        </a:accent2>
        <a:accent3>
          <a:srgbClr val="FFFFFF"/>
        </a:accent3>
        <a:accent4>
          <a:srgbClr val="000000"/>
        </a:accent4>
        <a:accent5>
          <a:srgbClr val="ADCACA"/>
        </a:accent5>
        <a:accent6>
          <a:srgbClr val="A72632"/>
        </a:accent6>
        <a:hlink>
          <a:srgbClr val="9999CC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10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339999"/>
        </a:accent1>
        <a:accent2>
          <a:srgbClr val="B92B38"/>
        </a:accent2>
        <a:accent3>
          <a:srgbClr val="FFFFFF"/>
        </a:accent3>
        <a:accent4>
          <a:srgbClr val="000000"/>
        </a:accent4>
        <a:accent5>
          <a:srgbClr val="ADCACA"/>
        </a:accent5>
        <a:accent6>
          <a:srgbClr val="A72632"/>
        </a:accent6>
        <a:hlink>
          <a:srgbClr val="9999CC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2003_Print_LaserQ104_4 11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339999"/>
        </a:accent1>
        <a:accent2>
          <a:srgbClr val="B92B38"/>
        </a:accent2>
        <a:accent3>
          <a:srgbClr val="FFFFFF"/>
        </a:accent3>
        <a:accent4>
          <a:srgbClr val="000000"/>
        </a:accent4>
        <a:accent5>
          <a:srgbClr val="ADCACA"/>
        </a:accent5>
        <a:accent6>
          <a:srgbClr val="A72632"/>
        </a:accent6>
        <a:hlink>
          <a:srgbClr val="9999CC"/>
        </a:hlink>
        <a:folHlink>
          <a:srgbClr val="EEB30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D:\Documents and Settings\dpsmith\Local Settings\Temp\Cisco2003_Print_LaserQ104_4.pot</Template>
  <TotalTime>16396</TotalTime>
  <Pages>28</Pages>
  <Words>1022</Words>
  <Application>Microsoft Macintosh PowerPoint</Application>
  <PresentationFormat>On-screen Show (4:3)</PresentationFormat>
  <Paragraphs>260</Paragraphs>
  <Slides>16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Cisco2003_Print_LaserQ104_4</vt:lpstr>
      <vt:lpstr>RSVP-TE Extensions For Fast Reroute of  Bidirectional Co-routed LSPs draft-tsaad-mpls-rsvpte-bidir-lsp-fastreroute-00.txt</vt:lpstr>
      <vt:lpstr>Outline</vt:lpstr>
      <vt:lpstr>Requirements and Scope</vt:lpstr>
      <vt:lpstr>Outline</vt:lpstr>
      <vt:lpstr>Terminology</vt:lpstr>
      <vt:lpstr>Problem Statement</vt:lpstr>
      <vt:lpstr>Outline</vt:lpstr>
      <vt:lpstr>Upstream PLRs and MP Label</vt:lpstr>
      <vt:lpstr>Bypass assignment coordination</vt:lpstr>
      <vt:lpstr>Bypass assignment coordination (Cont.)</vt:lpstr>
      <vt:lpstr>Link Failure With Node-protection Bypass Tunnels (Reroute Phase)</vt:lpstr>
      <vt:lpstr> Reroute Phase – cont.</vt:lpstr>
      <vt:lpstr>Re-coroute phase</vt:lpstr>
      <vt:lpstr>Outline</vt:lpstr>
      <vt:lpstr>Next Steps</vt:lpstr>
      <vt:lpstr>PowerPoint Presentation</vt:lpstr>
    </vt:vector>
  </TitlesOfParts>
  <Company>Cisco Systems,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TITLE/SIZE 30</dc:title>
  <dc:subject>Guide for Creating Powerpoint Presentations</dc:subject>
  <dc:creator>Cisco User</dc:creator>
  <cp:lastModifiedBy>zali</cp:lastModifiedBy>
  <cp:revision>921</cp:revision>
  <cp:lastPrinted>1999-01-27T00:54:54Z</cp:lastPrinted>
  <dcterms:created xsi:type="dcterms:W3CDTF">2013-03-06T13:54:45Z</dcterms:created>
  <dcterms:modified xsi:type="dcterms:W3CDTF">2013-03-13T15:22:49Z</dcterms:modified>
</cp:coreProperties>
</file>