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56" r:id="rId3"/>
    <p:sldId id="264" r:id="rId4"/>
    <p:sldId id="270" r:id="rId5"/>
    <p:sldId id="268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  <a:srgbClr val="00CC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88145" autoAdjust="0"/>
  </p:normalViewPr>
  <p:slideViewPr>
    <p:cSldViewPr>
      <p:cViewPr varScale="1">
        <p:scale>
          <a:sx n="83" d="100"/>
          <a:sy n="83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9D0A1F-DBEC-4BD9-AE7E-5A28059120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76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7D71C-69DC-4260-8DBF-E60734442BA0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F9860-5E30-4C7B-ACE4-1BF35298E067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44E8E6-4560-4972-8C28-BFE478EFE7B5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44E8E6-4560-4972-8C28-BFE478EFE7B5}" type="slidenum">
              <a:rPr lang="en-US"/>
              <a:pPr/>
              <a:t>4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F9860-5E30-4C7B-ACE4-1BF35298E067}" type="slidenum">
              <a:rPr lang="en-US"/>
              <a:pPr/>
              <a:t>5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EC011-4AB6-4D6C-B5DA-383D52E8E47B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EC011-4AB6-4D6C-B5DA-383D52E8E47B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33EDC-0D56-4434-A306-D5858BB3A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E7D9B-F022-4E4D-9623-A26AD739B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DD90D-9F0D-404D-8335-23CF873F6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EB0EF-BD6D-4D0C-8875-1A0AE1B32D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A1535-8FD6-4184-B60C-542EB9A5D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926C-4417-4235-8842-1DCDB17C95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9CFA3-81E5-4B81-A270-5B08620C19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BB89D-EAA3-4664-B5E8-2C4DC59EC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ADCE4-3E0D-4807-8910-139B8BB9DF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8A041-357F-4E71-871D-97EDD9C3B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20FBB-495E-423C-A53C-935F89D8B9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58659C-5DEA-4661-B3FA-F9664EEB0A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pignata@cisco.com" TargetMode="External"/><Relationship Id="rId4" Type="http://schemas.openxmlformats.org/officeDocument/2006/relationships/hyperlink" Target="mailto:loa@mail01.huawei.com" TargetMode="External"/><Relationship Id="rId5" Type="http://schemas.openxmlformats.org/officeDocument/2006/relationships/hyperlink" Target="mailto:kireeti.kompella@gmail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rfc4928" TargetMode="External"/><Relationship Id="rId4" Type="http://schemas.openxmlformats.org/officeDocument/2006/relationships/hyperlink" Target="http://tools.ietf.org/html/rfc6790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1"/>
            <a:ext cx="7772400" cy="2438400"/>
          </a:xfrm>
        </p:spPr>
        <p:txBody>
          <a:bodyPr/>
          <a:lstStyle/>
          <a:p>
            <a:r>
              <a:rPr lang="en-US" sz="3600" b="1" dirty="0" smtClean="0"/>
              <a:t>The Use of MPLS Special Purpose Labels for the Computation of Load Balancing</a:t>
            </a:r>
            <a:br>
              <a:rPr lang="en-US" sz="36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400" b="1" dirty="0"/>
              <a:t>draft-pignataro-mpls-reserved-labels-lb-</a:t>
            </a:r>
            <a:r>
              <a:rPr lang="en-US" sz="2400" b="1" dirty="0" smtClean="0"/>
              <a:t>01</a:t>
            </a:r>
            <a:endParaRPr lang="en-US" sz="2400" b="1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" y="4347627"/>
            <a:ext cx="8839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Carlos Pignataro – 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cpignata@cisco.com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290513" indent="-290513" algn="ctr">
              <a:spcBef>
                <a:spcPct val="200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Loa </a:t>
            </a:r>
            <a:r>
              <a:rPr lang="en-US" sz="2000" dirty="0" err="1" smtClean="0"/>
              <a:t>Andersson</a:t>
            </a:r>
            <a:r>
              <a:rPr lang="en-US" sz="2000" dirty="0" smtClean="0"/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dirty="0">
                <a:hlinkClick r:id="rId4"/>
              </a:rPr>
              <a:t>loa@mail01.</a:t>
            </a:r>
            <a:r>
              <a:rPr lang="en-US" sz="2000" dirty="0" smtClean="0">
                <a:hlinkClick r:id="rId4"/>
              </a:rPr>
              <a:t>huawei.com</a:t>
            </a:r>
            <a:r>
              <a:rPr lang="en-US" sz="2000" dirty="0" smtClean="0"/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90513" indent="-290513" algn="ctr">
              <a:spcBef>
                <a:spcPct val="20000"/>
              </a:spcBef>
            </a:pPr>
            <a:r>
              <a:rPr lang="en-US" sz="2000" dirty="0" err="1" smtClean="0"/>
              <a:t>Kireeti</a:t>
            </a:r>
            <a:r>
              <a:rPr lang="en-US" sz="2000" dirty="0" smtClean="0"/>
              <a:t> </a:t>
            </a:r>
            <a:r>
              <a:rPr lang="en-US" sz="2000" dirty="0" err="1" smtClean="0"/>
              <a:t>Kompella</a:t>
            </a:r>
            <a:r>
              <a:rPr lang="en-US" sz="2000" dirty="0" smtClean="0"/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5"/>
              </a:rPr>
              <a:t>kireeti.kompella</a:t>
            </a:r>
            <a:r>
              <a:rPr lang="en-US" sz="2000" dirty="0">
                <a:hlinkClick r:id="rId5"/>
              </a:rPr>
              <a:t>@</a:t>
            </a:r>
            <a:r>
              <a:rPr lang="en-US" sz="2000" dirty="0" smtClean="0">
                <a:hlinkClick r:id="rId5"/>
              </a:rPr>
              <a:t>gmail.com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579120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000" dirty="0"/>
              <a:t>IETF 86 - Orlando, FL, USA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Motivation - </a:t>
            </a:r>
            <a:r>
              <a:rPr lang="en-US" sz="3200" b="1" dirty="0" err="1"/>
              <a:t>mpls</a:t>
            </a:r>
            <a:r>
              <a:rPr lang="en-US" sz="3200" b="1" dirty="0"/>
              <a:t>-reserved-labels-</a:t>
            </a:r>
            <a:r>
              <a:rPr lang="en-US" sz="3200" b="1" dirty="0" err="1"/>
              <a:t>lb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just">
              <a:buClr>
                <a:schemeClr val="hlink"/>
              </a:buClr>
              <a:buFont typeface="Wingdings" pitchFamily="2" charset="2"/>
              <a:buChar char="§"/>
            </a:pPr>
            <a:endParaRPr lang="en-US" sz="24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Clarify the use of </a:t>
            </a:r>
            <a:r>
              <a:rPr lang="en-US" sz="2800" u="sng" dirty="0" smtClean="0"/>
              <a:t>MPLS </a:t>
            </a:r>
            <a:r>
              <a:rPr lang="en-US" sz="2800" u="sng" dirty="0"/>
              <a:t>special purpose labels</a:t>
            </a:r>
            <a:r>
              <a:rPr lang="en-US" sz="2800" dirty="0"/>
              <a:t> </a:t>
            </a:r>
            <a:r>
              <a:rPr lang="en-US" sz="2800" dirty="0" smtClean="0"/>
              <a:t>as input for </a:t>
            </a:r>
            <a:r>
              <a:rPr lang="en-US" sz="2800" dirty="0"/>
              <a:t>computation of </a:t>
            </a:r>
            <a:r>
              <a:rPr lang="en-US" sz="2800" u="sng" dirty="0"/>
              <a:t>load </a:t>
            </a:r>
            <a:r>
              <a:rPr lang="en-US" sz="2800" u="sng" dirty="0" smtClean="0"/>
              <a:t>balancing</a:t>
            </a:r>
            <a:r>
              <a:rPr lang="en-US" sz="2800" dirty="0" smtClean="0"/>
              <a:t>.</a:t>
            </a: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Conflict between </a:t>
            </a:r>
            <a:r>
              <a:rPr lang="en-US" sz="2800" dirty="0" smtClean="0">
                <a:hlinkClick r:id="rId3"/>
              </a:rPr>
              <a:t>RFC 4928 / BCP128</a:t>
            </a:r>
            <a:r>
              <a:rPr lang="en-US" sz="2800" dirty="0" smtClean="0"/>
              <a:t> </a:t>
            </a:r>
            <a:r>
              <a:rPr lang="en-US" sz="2800" dirty="0"/>
              <a:t>and </a:t>
            </a:r>
            <a:r>
              <a:rPr lang="en-US" sz="2800" dirty="0">
                <a:hlinkClick r:id="rId4"/>
              </a:rPr>
              <a:t>RFC </a:t>
            </a:r>
            <a:r>
              <a:rPr lang="en-US" sz="2800" dirty="0" smtClean="0">
                <a:hlinkClick r:id="rId4"/>
              </a:rPr>
              <a:t>6790</a:t>
            </a:r>
            <a:r>
              <a:rPr lang="en-US" sz="2800" dirty="0" smtClean="0"/>
              <a:t> (</a:t>
            </a:r>
            <a:r>
              <a:rPr lang="en-US" sz="2800" dirty="0"/>
              <a:t>and </a:t>
            </a:r>
            <a:r>
              <a:rPr lang="en-US" sz="2800" dirty="0" smtClean="0"/>
              <a:t>S5.1.2 of RFC </a:t>
            </a:r>
            <a:r>
              <a:rPr lang="en-US" sz="2800" dirty="0"/>
              <a:t>5085, </a:t>
            </a:r>
            <a:r>
              <a:rPr lang="en-US" sz="2800" dirty="0" smtClean="0"/>
              <a:t>and …?)</a:t>
            </a:r>
            <a:endParaRPr lang="en-US" sz="1400" dirty="0" smtClean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 smtClean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RFC 4928 vs. RFC 6790 inconsistency</a:t>
            </a:r>
            <a:endParaRPr lang="en-US" sz="3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RFC 4928 / BCP 128 says:</a:t>
            </a:r>
            <a:endParaRPr lang="en-US" sz="2000" dirty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 smtClean="0"/>
          </a:p>
          <a:p>
            <a:pPr lvl="1" algn="l">
              <a:buClr>
                <a:schemeClr val="hlink"/>
              </a:buClr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Any 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reserved label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no matter where it is located in the stack, 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may be </a:t>
            </a:r>
            <a:r>
              <a:rPr lang="en-US" sz="1800" b="1" u="sng" dirty="0" smtClean="0">
                <a:latin typeface="Courier New" pitchFamily="49" charset="0"/>
                <a:cs typeface="Courier New" pitchFamily="49" charset="0"/>
              </a:rPr>
              <a:t>included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in the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computation for load balancing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l">
              <a:buClr>
                <a:schemeClr val="hlink"/>
              </a:buClr>
            </a:pP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RFC 6790 says</a:t>
            </a:r>
            <a:r>
              <a:rPr lang="en-US" sz="2000" dirty="0"/>
              <a:t>:</a:t>
            </a: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/>
          </a:p>
          <a:p>
            <a:pPr lvl="1" algn="l">
              <a:buClr>
                <a:schemeClr val="hlink"/>
              </a:buClr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In any case, 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reserved labels MUST NOT be used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as keys for the load-balancing function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The problem</a:t>
            </a:r>
            <a:endParaRPr lang="en-US" sz="3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algn="l">
              <a:buClr>
                <a:schemeClr val="hlink"/>
              </a:buClr>
            </a:pP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285750" indent="-285750" algn="l">
              <a:buClr>
                <a:srgbClr val="009999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</a:rPr>
              <a:t>RFC 6790 defines </a:t>
            </a:r>
            <a:r>
              <a:rPr lang="en-US" sz="2000" dirty="0">
                <a:solidFill>
                  <a:srgbClr val="000000"/>
                </a:solidFill>
              </a:rPr>
              <a:t>“Use of Entropy Labels in </a:t>
            </a:r>
            <a:r>
              <a:rPr lang="en-US" sz="2000" dirty="0" smtClean="0">
                <a:solidFill>
                  <a:srgbClr val="000000"/>
                </a:solidFill>
              </a:rPr>
              <a:t>MPLS Forwarding” but includes this “MUST NOT” without updating RFC 4928. Consequently:</a:t>
            </a:r>
          </a:p>
          <a:p>
            <a:pPr marL="742950" lvl="1" indent="-285750" algn="l">
              <a:buClr>
                <a:srgbClr val="009999"/>
              </a:buClr>
              <a:buFont typeface="Wingdings" pitchFamily="2" charset="2"/>
              <a:buChar char="§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742950" lvl="1" indent="-285750" algn="l">
              <a:buClr>
                <a:srgbClr val="009999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</a:rPr>
              <a:t>Does an LSR not implementing Entropy Labels need to follow this “MUST NOT”? Or does it apply broadly?</a:t>
            </a:r>
          </a:p>
          <a:p>
            <a:pPr marL="742950" lvl="1" indent="-285750" algn="l">
              <a:buClr>
                <a:srgbClr val="009999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</a:rPr>
              <a:t>Are existing LSRs that include reserved labels for LB suddenly </a:t>
            </a:r>
            <a:r>
              <a:rPr lang="en-US" sz="2000" dirty="0" err="1" smtClean="0">
                <a:solidFill>
                  <a:srgbClr val="000000"/>
                </a:solidFill>
              </a:rPr>
              <a:t>uncompliant</a:t>
            </a:r>
            <a:r>
              <a:rPr lang="en-US" sz="2000" dirty="0" smtClean="0">
                <a:solidFill>
                  <a:srgbClr val="000000"/>
                </a:solidFill>
              </a:rPr>
              <a:t>?</a:t>
            </a:r>
          </a:p>
          <a:p>
            <a:pPr marL="742950" lvl="1" indent="-285750" algn="l">
              <a:buClr>
                <a:srgbClr val="009999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</a:rPr>
              <a:t>There is no explicit explanation – what is the rationale for this “MUST NOT”, when RFC 6790 does not mention GAL (main reason for the restriction)?</a:t>
            </a: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76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The question – way forward?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just">
              <a:buClr>
                <a:schemeClr val="hlink"/>
              </a:buClr>
              <a:buFont typeface="Wingdings" pitchFamily="2" charset="2"/>
              <a:buChar char="§"/>
            </a:pPr>
            <a:endParaRPr lang="en-US" sz="24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Proposal</a:t>
            </a:r>
            <a:endParaRPr lang="en-US" sz="1000" dirty="0"/>
          </a:p>
          <a:p>
            <a:pPr marL="742950" lvl="1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400" dirty="0" smtClean="0"/>
              <a:t>Documenting </a:t>
            </a:r>
            <a:r>
              <a:rPr lang="en-US" sz="2400" u="sng" dirty="0" smtClean="0"/>
              <a:t>the reason</a:t>
            </a:r>
            <a:r>
              <a:rPr lang="en-US" sz="2400" dirty="0" smtClean="0"/>
              <a:t> for the restriction </a:t>
            </a:r>
            <a:r>
              <a:rPr lang="en-US" sz="2400" dirty="0" smtClean="0">
                <a:sym typeface="Wingdings"/>
              </a:rPr>
              <a:t> OAM</a:t>
            </a:r>
            <a:endParaRPr lang="en-US" sz="2400" dirty="0" smtClean="0"/>
          </a:p>
          <a:p>
            <a:pPr marL="742950" lvl="1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400" dirty="0" smtClean="0"/>
              <a:t>Documenting </a:t>
            </a:r>
            <a:r>
              <a:rPr lang="en-US" sz="2400" u="sng" dirty="0" smtClean="0"/>
              <a:t>Requirement</a:t>
            </a:r>
            <a:r>
              <a:rPr lang="en-US" sz="2400" dirty="0" smtClean="0"/>
              <a:t>:</a:t>
            </a:r>
          </a:p>
          <a:p>
            <a:pPr marL="1200150" lvl="2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FF0000"/>
                </a:solidFill>
              </a:rPr>
              <a:t>Differentiating new vs. existing implementations?</a:t>
            </a:r>
          </a:p>
          <a:p>
            <a:pPr marL="1200150" lvl="2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FF0000"/>
                </a:solidFill>
              </a:rPr>
              <a:t>MUST NOT? SHOULD NOT? Other?</a:t>
            </a:r>
          </a:p>
          <a:p>
            <a:pPr marL="742950" lvl="1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400" u="sng" dirty="0" smtClean="0"/>
              <a:t>Requiring</a:t>
            </a:r>
            <a:r>
              <a:rPr lang="en-US" sz="2400" dirty="0" smtClean="0"/>
              <a:t> that implementations document the behavior.</a:t>
            </a: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Other option: </a:t>
            </a:r>
            <a:r>
              <a:rPr lang="en-US" dirty="0" err="1" smtClean="0"/>
              <a:t>do_nothing</a:t>
            </a:r>
            <a:r>
              <a:rPr lang="en-US" dirty="0" smtClean="0"/>
              <a:t>()? Meaning current specs are OK.</a:t>
            </a:r>
            <a:endParaRPr lang="en-US" dirty="0" smtClean="0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752600"/>
            <a:ext cx="8839200" cy="4800600"/>
          </a:xfrm>
        </p:spPr>
        <p:txBody>
          <a:bodyPr/>
          <a:lstStyle/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/>
              <a:t>Looking forward to the </a:t>
            </a:r>
            <a:r>
              <a:rPr lang="en-US" u="sng" dirty="0"/>
              <a:t>WG </a:t>
            </a:r>
            <a:r>
              <a:rPr lang="en-US" u="sng" dirty="0" smtClean="0"/>
              <a:t>feedback and discussion</a:t>
            </a:r>
            <a:r>
              <a:rPr lang="en-US" dirty="0" smtClean="0"/>
              <a:t>, on the questions on the previous slide.</a:t>
            </a:r>
            <a:endParaRPr lang="en-US" dirty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We request the document becomes an </a:t>
            </a:r>
            <a:r>
              <a:rPr lang="en-US" u="sng" dirty="0" smtClean="0"/>
              <a:t>MPLS WG item</a:t>
            </a:r>
            <a:r>
              <a:rPr lang="en-US" dirty="0" smtClean="0"/>
              <a:t>, the discrepancy needs a solution.</a:t>
            </a:r>
            <a:endParaRPr lang="en-US" u="sng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Documents Status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85800" y="1260475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752600"/>
            <a:ext cx="8839200" cy="4800600"/>
          </a:xfrm>
        </p:spPr>
        <p:txBody>
          <a:bodyPr/>
          <a:lstStyle/>
          <a:p>
            <a:pPr marL="166688" indent="-166688">
              <a:buClr>
                <a:schemeClr val="hlink"/>
              </a:buClr>
            </a:pPr>
            <a:r>
              <a:rPr lang="en-US" sz="6000" dirty="0" smtClean="0"/>
              <a:t>Thank You !</a:t>
            </a:r>
            <a:endParaRPr lang="en-US" sz="48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3581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800" dirty="0" smtClean="0"/>
              <a:t>{Carlos; Loa; </a:t>
            </a:r>
            <a:r>
              <a:rPr lang="en-US" sz="2800" dirty="0" err="1" smtClean="0"/>
              <a:t>Kireeti</a:t>
            </a:r>
            <a:r>
              <a:rPr lang="en-US" sz="2800" dirty="0" smtClean="0"/>
              <a:t>}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346</Words>
  <Application>Microsoft Macintosh PowerPoint</Application>
  <PresentationFormat>On-screen Show (4:3)</PresentationFormat>
  <Paragraphs>50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The Use of MPLS Special Purpose Labels for the Computation of Load Balancing  draft-pignataro-mpls-reserved-labels-lb-01</vt:lpstr>
      <vt:lpstr>Motivation - mpls-reserved-labels-lb</vt:lpstr>
      <vt:lpstr>RFC 4928 vs. RFC 6790 inconsistency</vt:lpstr>
      <vt:lpstr>The problem</vt:lpstr>
      <vt:lpstr>The question – way forward?</vt:lpstr>
      <vt:lpstr>PowerPoint Presentation</vt:lpstr>
      <vt:lpstr>PowerPoint Presentation</vt:lpstr>
    </vt:vector>
  </TitlesOfParts>
  <Manager/>
  <Company>Cisco Systems,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MPLS Special Purpose Labels and Load Balancing</dc:title>
  <dc:subject/>
  <dc:creator>Carlos Pignataro</dc:creator>
  <cp:keywords/>
  <dc:description/>
  <cp:lastModifiedBy>Carlos Pignataro</cp:lastModifiedBy>
  <cp:revision>68</cp:revision>
  <dcterms:created xsi:type="dcterms:W3CDTF">2008-07-09T18:12:00Z</dcterms:created>
  <dcterms:modified xsi:type="dcterms:W3CDTF">2013-03-08T14:51:28Z</dcterms:modified>
  <cp:category/>
</cp:coreProperties>
</file>