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5" r:id="rId3"/>
    <p:sldId id="258" r:id="rId4"/>
    <p:sldId id="294" r:id="rId5"/>
    <p:sldId id="286" r:id="rId6"/>
    <p:sldId id="296" r:id="rId7"/>
    <p:sldId id="289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FFCFD"/>
    <a:srgbClr val="FF0066"/>
    <a:srgbClr val="FF66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73934" autoAdjust="0"/>
  </p:normalViewPr>
  <p:slideViewPr>
    <p:cSldViewPr>
      <p:cViewPr varScale="1">
        <p:scale>
          <a:sx n="55" d="100"/>
          <a:sy n="55" d="100"/>
        </p:scale>
        <p:origin x="-15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8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8035F51E-EC98-407F-A25F-86ADD35A49F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2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sz="12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A93D4-318B-46DF-82E1-1B73CCC3DA0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79A99-19AD-4460-A504-C4EB2BEC6C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A0D5-1C19-47AC-A48E-1EDCD3A4A50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E2160-75FA-4820-9967-1834F8A4F5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8F81E-A6E4-4619-A55F-5AD014A528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0F737-63C1-437F-8AF0-5E0F237579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F6F8F-C095-4094-A68B-53E8FF5D8B9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E61B-AC2E-418C-ACEF-18646B1FF2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0B58-0DDA-46B1-AC11-D99B114369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A7304-97BA-423A-A4EF-D001B91DDE2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1CFA9-379F-4391-BB66-837F61B2BF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68DF606F-B091-484C-841E-9378CAE7782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宋体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宋体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194BD-07C5-4FE9-86B7-EAD80E784034}" type="slidenum">
              <a:rPr lang="en-US" altLang="zh-CN" smtClean="0"/>
              <a:pPr/>
              <a:t>1</a:t>
            </a:fld>
            <a:endParaRPr lang="en-US" altLang="zh-CN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1600200"/>
            <a:ext cx="8458200" cy="1470025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chemeClr val="accent2"/>
                </a:solidFill>
              </a:rPr>
              <a:t>LSP Ping TLV and sub-TLV Registry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724400"/>
            <a:ext cx="7315200" cy="1600200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Mach Chen (mach.chen@huawei.com)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Tom Petch (tomSecurity@network-engineer.co.uk )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Loa </a:t>
            </a:r>
            <a:r>
              <a:rPr lang="en-US" altLang="zh-CN" sz="1800" b="1" i="1" dirty="0" err="1" smtClean="0"/>
              <a:t>Andersson</a:t>
            </a:r>
            <a:r>
              <a:rPr lang="en-US" altLang="zh-CN" sz="1800" b="1" i="1" dirty="0" smtClean="0"/>
              <a:t> (loa@mail01.huawei.com)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600" dirty="0" smtClean="0"/>
              <a:t>IETF86   MPLS   Mar. 2013   Orlando</a:t>
            </a:r>
          </a:p>
        </p:txBody>
      </p:sp>
      <p:sp>
        <p:nvSpPr>
          <p:cNvPr id="2053" name="DtsShapeName" descr="EURE5B@8B21252E6@C1@C385740G@E1808:5;E8:5;DE74001!!!!!!BIHO@]e74001!!!1@7G1B70110830C38797QMS!Edrhfo`uhno!ho!SRWQ,UD!GSS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j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31242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400" b="0" dirty="0" smtClean="0"/>
              <a:t>draft-pac-mpls-lsp-ping-tlv-sub-tlv-registry-00</a:t>
            </a:r>
            <a:endParaRPr lang="en-US" altLang="zh-CN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2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1143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Current allocation policy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All TLVs and sub-TLVs have the same allocation policies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Problem Statement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9995" y="2362200"/>
            <a:ext cx="7845405" cy="394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圆角矩形标注 6"/>
          <p:cNvSpPr/>
          <p:nvPr/>
        </p:nvSpPr>
        <p:spPr bwMode="auto">
          <a:xfrm>
            <a:off x="0" y="32766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1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8" name="圆角矩形标注 7"/>
          <p:cNvSpPr/>
          <p:nvPr/>
        </p:nvSpPr>
        <p:spPr bwMode="auto">
          <a:xfrm>
            <a:off x="0" y="39624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2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9" name="圆角矩形标注 8"/>
          <p:cNvSpPr/>
          <p:nvPr/>
        </p:nvSpPr>
        <p:spPr bwMode="auto">
          <a:xfrm>
            <a:off x="0" y="43434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3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0" name="圆角矩形标注 9"/>
          <p:cNvSpPr/>
          <p:nvPr/>
        </p:nvSpPr>
        <p:spPr bwMode="auto">
          <a:xfrm>
            <a:off x="0" y="49530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4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1" name="圆角矩形标注 10"/>
          <p:cNvSpPr/>
          <p:nvPr/>
        </p:nvSpPr>
        <p:spPr bwMode="auto">
          <a:xfrm>
            <a:off x="0" y="54864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5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2" name="圆角矩形标注 11"/>
          <p:cNvSpPr/>
          <p:nvPr/>
        </p:nvSpPr>
        <p:spPr bwMode="auto">
          <a:xfrm>
            <a:off x="0" y="5867400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6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26" y="3941852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10326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91326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32174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096" y="5803726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010422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直接连接符 22"/>
          <p:cNvCxnSpPr/>
          <p:nvPr/>
        </p:nvCxnSpPr>
        <p:spPr bwMode="auto">
          <a:xfrm>
            <a:off x="1091852" y="2856978"/>
            <a:ext cx="9526" cy="34137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84726"/>
            <a:ext cx="1076326" cy="96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圆角矩形标注 27"/>
          <p:cNvSpPr/>
          <p:nvPr/>
        </p:nvSpPr>
        <p:spPr bwMode="auto">
          <a:xfrm>
            <a:off x="-62630" y="2693096"/>
            <a:ext cx="1066800" cy="381000"/>
          </a:xfrm>
          <a:prstGeom prst="wedgeRoundRectCallout">
            <a:avLst>
              <a:gd name="adj1" fmla="val -12614"/>
              <a:gd name="adj2" fmla="val 26336"/>
              <a:gd name="adj3" fmla="val 16667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宋体" pitchFamily="2" charset="-122"/>
              </a:rPr>
              <a:t>Block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3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Current allocation model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All TLVs and sub-TLVs are found in a single table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Sub-TLVs are scoped by the TLVs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Problem Statement (cont.)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550582"/>
            <a:ext cx="8001000" cy="392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椭圆 18"/>
          <p:cNvSpPr/>
          <p:nvPr/>
        </p:nvSpPr>
        <p:spPr bwMode="auto">
          <a:xfrm>
            <a:off x="5181600" y="3657600"/>
            <a:ext cx="2743200" cy="10668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4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With an increasing number of TLVs, and with some sub-TLVs shared across TLVs, it has become increasingly difficult to understand how the allocation policies interact. </a:t>
            </a:r>
          </a:p>
          <a:p>
            <a:pPr eaLnBrk="1" hangingPunct="1">
              <a:lnSpc>
                <a:spcPct val="140000"/>
              </a:lnSpc>
            </a:pPr>
            <a:endParaRPr lang="en-US" altLang="zh-CN" sz="2200" dirty="0" smtClean="0"/>
          </a:p>
          <a:p>
            <a:pPr eaLnBrk="1" hangingPunct="1">
              <a:lnSpc>
                <a:spcPct val="140000"/>
              </a:lnSpc>
            </a:pPr>
            <a:endParaRPr lang="en-US" altLang="zh-CN" sz="2200" dirty="0" smtClean="0"/>
          </a:p>
          <a:p>
            <a:pPr eaLnBrk="1" hangingPunct="1">
              <a:lnSpc>
                <a:spcPct val="140000"/>
              </a:lnSpc>
            </a:pPr>
            <a:endParaRPr lang="en-US" altLang="zh-CN" sz="2200" dirty="0" smtClean="0"/>
          </a:p>
          <a:p>
            <a:pPr eaLnBrk="1" hangingPunct="1">
              <a:lnSpc>
                <a:spcPct val="140000"/>
              </a:lnSpc>
            </a:pPr>
            <a:endParaRPr lang="en-US" altLang="zh-CN" sz="2200" dirty="0" smtClean="0"/>
          </a:p>
          <a:p>
            <a:pPr eaLnBrk="1" hangingPunct="1">
              <a:lnSpc>
                <a:spcPct val="140000"/>
              </a:lnSpc>
            </a:pPr>
            <a:endParaRPr lang="en-US" altLang="zh-CN" sz="1800" dirty="0" smtClean="0"/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Type16 and 21 TLV share the sub-TLVs defined for Type 1 TLV.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Type 21 TLV also has its own dedicated sub-TLVs.</a:t>
            </a:r>
            <a:endParaRPr lang="en-US" altLang="zh-CN" sz="24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Problem Statement (cont.)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685800" y="3733800"/>
            <a:ext cx="1828800" cy="1066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dirty="0" smtClean="0">
                <a:solidFill>
                  <a:srgbClr val="C00000"/>
                </a:solidFill>
                <a:latin typeface="Arial" charset="0"/>
              </a:rPr>
              <a:t>Sub-TLVs</a:t>
            </a:r>
            <a:endParaRPr kumimoji="0" lang="zh-CN" alt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8" name="椭圆 17"/>
          <p:cNvSpPr/>
          <p:nvPr/>
        </p:nvSpPr>
        <p:spPr bwMode="auto">
          <a:xfrm>
            <a:off x="3048000" y="3657600"/>
            <a:ext cx="1828800" cy="1066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400" dirty="0" smtClean="0">
                <a:solidFill>
                  <a:srgbClr val="C00000"/>
                </a:solidFill>
                <a:latin typeface="Arial" charset="0"/>
              </a:rPr>
              <a:t>Shared with TLV 1</a:t>
            </a:r>
            <a:endParaRPr lang="zh-CN" altLang="en-US" sz="1400" dirty="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0" name="椭圆 19"/>
          <p:cNvSpPr/>
          <p:nvPr/>
        </p:nvSpPr>
        <p:spPr bwMode="auto">
          <a:xfrm>
            <a:off x="5181600" y="3657600"/>
            <a:ext cx="1828800" cy="1066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1400" dirty="0" smtClean="0">
                <a:solidFill>
                  <a:srgbClr val="C00000"/>
                </a:solidFill>
                <a:latin typeface="Arial" charset="0"/>
              </a:rPr>
              <a:t>Shared with TLV 1</a:t>
            </a:r>
            <a:endParaRPr lang="zh-CN" altLang="en-US" sz="1400" dirty="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19466" y="3011269"/>
            <a:ext cx="222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>
                <a:solidFill>
                  <a:srgbClr val="C00000"/>
                </a:solidFill>
                <a:latin typeface="Arial" charset="0"/>
              </a:rPr>
              <a:t>Target FEC Stack TLV (1)</a:t>
            </a:r>
            <a:endParaRPr lang="zh-CN" altLang="en-US" dirty="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711149" y="2971800"/>
            <a:ext cx="2699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>
                <a:solidFill>
                  <a:srgbClr val="C00000"/>
                </a:solidFill>
                <a:latin typeface="Arial" charset="0"/>
              </a:rPr>
              <a:t>Reverse-path Target FEC Stack TLV (16)</a:t>
            </a:r>
            <a:endParaRPr lang="zh-CN" altLang="en-US" dirty="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5533316" y="3200400"/>
            <a:ext cx="2334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smtClean="0">
                <a:solidFill>
                  <a:srgbClr val="C00000"/>
                </a:solidFill>
                <a:latin typeface="Arial" charset="0"/>
              </a:rPr>
              <a:t>Reply Path TLV (21)</a:t>
            </a:r>
            <a:endParaRPr lang="zh-CN" altLang="en-US" dirty="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934200" y="3886200"/>
            <a:ext cx="10923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1400" dirty="0" smtClean="0">
                <a:solidFill>
                  <a:srgbClr val="C00000"/>
                </a:solidFill>
                <a:latin typeface="Arial" charset="0"/>
              </a:rPr>
              <a:t>Dedicated sub-TLVs</a:t>
            </a:r>
            <a:endParaRPr lang="zh-CN" altLang="en-US" sz="1400" dirty="0" smtClean="0">
              <a:solidFill>
                <a:srgbClr val="C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内容占位符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334000"/>
          </a:xfrm>
        </p:spPr>
        <p:txBody>
          <a:bodyPr/>
          <a:lstStyle/>
          <a:p>
            <a:pPr eaLnBrk="1" hangingPunct="1"/>
            <a:r>
              <a:rPr lang="en-US" altLang="zh-CN" sz="2400" dirty="0" smtClean="0"/>
              <a:t>The name space of sub-TLVs is very large</a:t>
            </a:r>
          </a:p>
          <a:p>
            <a:pPr lvl="1" eaLnBrk="1" hangingPunct="1"/>
            <a:r>
              <a:rPr lang="en-US" altLang="zh-CN" sz="2000" dirty="0" smtClean="0"/>
              <a:t>65 535 potential TLVs times 65 535 sub-TLVs per TLV, gives a maximum of 4 294 836 335 sub- TLVs.</a:t>
            </a:r>
          </a:p>
          <a:p>
            <a:pPr lvl="1" eaLnBrk="1" hangingPunct="1"/>
            <a:endParaRPr lang="en-US" altLang="zh-CN" sz="1600" dirty="0" smtClean="0"/>
          </a:p>
          <a:p>
            <a:pPr eaLnBrk="1" hangingPunct="1"/>
            <a:r>
              <a:rPr lang="en-US" altLang="zh-CN" sz="2400" dirty="0" smtClean="0"/>
              <a:t>65 535 sub-TLVs shared among all TLVs seems to be more than sufficient.</a:t>
            </a:r>
          </a:p>
          <a:p>
            <a:pPr eaLnBrk="1" hangingPunct="1"/>
            <a:endParaRPr lang="en-US" altLang="zh-CN" sz="1400" dirty="0" smtClean="0"/>
          </a:p>
          <a:p>
            <a:pPr eaLnBrk="1" hangingPunct="1"/>
            <a:r>
              <a:rPr lang="en-US" altLang="zh-CN" sz="2400" dirty="0" smtClean="0"/>
              <a:t>If the IANA registries had been set up with one registry for TLVs and another for sub-TLVs</a:t>
            </a:r>
          </a:p>
          <a:p>
            <a:pPr lvl="1" eaLnBrk="1" hangingPunct="1"/>
            <a:r>
              <a:rPr lang="en-US" altLang="zh-CN" sz="2000" dirty="0" smtClean="0"/>
              <a:t>The registries and allocation policies would be much easier to understand and comprehend.</a:t>
            </a:r>
          </a:p>
          <a:p>
            <a:pPr lvl="1" eaLnBrk="1" hangingPunct="1"/>
            <a:endParaRPr lang="en-US" altLang="zh-CN" sz="1200" dirty="0" smtClean="0"/>
          </a:p>
          <a:p>
            <a:pPr eaLnBrk="1" hangingPunct="1"/>
            <a:r>
              <a:rPr lang="en-US" altLang="zh-CN" sz="2400" dirty="0" smtClean="0"/>
              <a:t>But it is now impossible to create a single registry for sub-TLVs which encompasses all existing sub-TLVs. </a:t>
            </a:r>
          </a:p>
          <a:p>
            <a:pPr eaLnBrk="1" hangingPunct="1">
              <a:buNone/>
            </a:pPr>
            <a:endParaRPr lang="en-US" altLang="zh-CN" sz="2400" dirty="0" smtClean="0"/>
          </a:p>
        </p:txBody>
      </p:sp>
      <p:sp>
        <p:nvSpPr>
          <p:cNvPr id="6147" name="灯片编号占位符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2741F6-D803-4DF5-A3EE-38CC7792C2F6}" type="slidenum">
              <a:rPr lang="en-US" altLang="zh-CN" smtClean="0"/>
              <a:pPr/>
              <a:t>5</a:t>
            </a:fld>
            <a:endParaRPr lang="en-US" altLang="zh-CN" dirty="0" smtClean="0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Problem Statement (cont.)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609600" y="2667000"/>
            <a:ext cx="6858000" cy="3962400"/>
            <a:chOff x="381000" y="2667000"/>
            <a:chExt cx="6858000" cy="3962400"/>
          </a:xfrm>
        </p:grpSpPr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2667000"/>
              <a:ext cx="6858000" cy="396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矩形 18"/>
            <p:cNvSpPr/>
            <p:nvPr/>
          </p:nvSpPr>
          <p:spPr bwMode="auto">
            <a:xfrm>
              <a:off x="457200" y="2871156"/>
              <a:ext cx="6324600" cy="533400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0" name="矩形 19"/>
            <p:cNvSpPr/>
            <p:nvPr/>
          </p:nvSpPr>
          <p:spPr bwMode="auto">
            <a:xfrm>
              <a:off x="457200" y="3505200"/>
              <a:ext cx="6324600" cy="3048000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6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54864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000" b="1" dirty="0" smtClean="0"/>
              <a:t>A single, common sub-TLV namespace for all the TLVs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No changes to any existing allocations of sub-TLVs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The policy for the allocation of TLVs is unchanged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600" dirty="0" smtClean="0"/>
              <a:t>Backward compatible with the existing registries</a:t>
            </a:r>
            <a:endParaRPr lang="en-US" altLang="zh-CN" sz="1200" b="1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Solutions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  <p:sp>
        <p:nvSpPr>
          <p:cNvPr id="17" name="圆角矩形标注 16"/>
          <p:cNvSpPr/>
          <p:nvPr/>
        </p:nvSpPr>
        <p:spPr bwMode="auto">
          <a:xfrm>
            <a:off x="7315200" y="4648200"/>
            <a:ext cx="1676400" cy="609600"/>
          </a:xfrm>
          <a:prstGeom prst="wedgeRoundRectCallout">
            <a:avLst>
              <a:gd name="adj1" fmla="val -64774"/>
              <a:gd name="adj2" fmla="val 19575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1200" dirty="0" smtClean="0"/>
              <a:t>Future allocations of sub-TLVs</a:t>
            </a:r>
            <a:endParaRPr kumimoji="0" lang="zh-CN" alt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18" name="圆角矩形标注 17"/>
          <p:cNvSpPr/>
          <p:nvPr/>
        </p:nvSpPr>
        <p:spPr bwMode="auto">
          <a:xfrm>
            <a:off x="7162800" y="2895600"/>
            <a:ext cx="1905000" cy="609600"/>
          </a:xfrm>
          <a:prstGeom prst="wedgeRoundRectCallout">
            <a:avLst>
              <a:gd name="adj1" fmla="val -57076"/>
              <a:gd name="adj2" fmla="val 22406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1200" dirty="0" smtClean="0"/>
              <a:t>Backward compatible with the existing registries</a:t>
            </a:r>
            <a:endParaRPr kumimoji="0" lang="zh-CN" alt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2FF461-3F13-4E93-A830-A0ADD2628D7B}" type="slidenum">
              <a:rPr lang="en-US" altLang="zh-CN" smtClean="0"/>
              <a:pPr/>
              <a:t>7</a:t>
            </a:fld>
            <a:endParaRPr lang="en-US" altLang="zh-CN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678363"/>
          </a:xfrm>
          <a:noFill/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400" dirty="0" smtClean="0"/>
              <a:t>Solicit comments and opinions of the WG and refine the document.</a:t>
            </a:r>
          </a:p>
          <a:p>
            <a:pPr eaLnBrk="1" hangingPunct="1">
              <a:lnSpc>
                <a:spcPct val="140000"/>
              </a:lnSpc>
            </a:pPr>
            <a:endParaRPr lang="en-US" altLang="zh-CN" sz="2400" dirty="0" smtClean="0"/>
          </a:p>
          <a:p>
            <a:pPr eaLnBrk="1" hangingPunct="1">
              <a:lnSpc>
                <a:spcPct val="140000"/>
              </a:lnSpc>
            </a:pPr>
            <a:r>
              <a:rPr lang="en-US" altLang="zh-CN" sz="2400" dirty="0" smtClean="0"/>
              <a:t>The authors would like to request to adopt this document as a WG document.</a:t>
            </a:r>
            <a:endParaRPr lang="en-US" altLang="zh-CN" sz="2800" dirty="0" smtClean="0"/>
          </a:p>
          <a:p>
            <a:pPr eaLnBrk="1" hangingPunct="1">
              <a:lnSpc>
                <a:spcPct val="140000"/>
              </a:lnSpc>
            </a:pPr>
            <a:endParaRPr lang="en-US" altLang="zh-CN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>
                <a:solidFill>
                  <a:schemeClr val="accent2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30567</TotalTime>
  <Words>345</Words>
  <Application>Microsoft Office PowerPoint</Application>
  <PresentationFormat>全屏显示(4:3)</PresentationFormat>
  <Paragraphs>70</Paragraphs>
  <Slides>7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默认设计模板</vt:lpstr>
      <vt:lpstr>LSP Ping TLV and sub-TLV Registry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Jie Dong</dc:creator>
  <cp:lastModifiedBy>m55527</cp:lastModifiedBy>
  <cp:revision>1362</cp:revision>
  <cp:lastPrinted>1601-01-01T00:00:00Z</cp:lastPrinted>
  <dcterms:created xsi:type="dcterms:W3CDTF">1601-01-01T00:00:00Z</dcterms:created>
  <dcterms:modified xsi:type="dcterms:W3CDTF">2013-03-10T11:55:35Z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_ms_pID_725343">
    <vt:lpwstr>(2)7c6ycUIQ+28UNeYkAxOIyYZLK9Zb+T92pCSIMqaii8VTkl1XKQRe2FqxP8c7vZnFDws7kC8T_x000d_
KFynBsw9ZV/oPsvRnDVw2ScpUi6ORt84+6xp0vBYudRBod7r9ZM32ZTt18V7MDVu7+im4Ae2_x000d_
dg9Ycj9S3amsFCMia4F0lTVo3Z0YPVxzKHB+kN12ahW1TO7P88g2I2AAwN9+GpUdZvy/38Nz_x000d_
FlVoQWnFbJybrESxhq</vt:lpwstr>
  </property>
  <property fmtid="{D5CDD505-2E9C-101B-9397-08002B2CF9AE}" pid="4" name="_ms_pID_7253431">
    <vt:lpwstr>jBwBmLCnFyc3oHUrDbnX3kTKBOOJVWqEoP6yt2OotOGfaJoJmA4kjP_x000d_
zk/dzwiuyL4=</vt:lpwstr>
  </property>
  <property fmtid="{D5CDD505-2E9C-101B-9397-08002B2CF9AE}" pid="5" name="sflag">
    <vt:lpwstr>1362915642</vt:lpwstr>
  </property>
</Properties>
</file>