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80" d="100"/>
          <a:sy n="80" d="100"/>
        </p:scale>
        <p:origin x="-1272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E677B-4898-4F37-9418-CDB3DA6BC615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FBCD8-C386-417C-AC3D-A462D2649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FBCD8-C386-417C-AC3D-A462D2649BA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B56-82DC-4782-9BA9-DD384C055874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DAC17-9255-4C4B-87FA-AACCF5DC97C5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757F-6A6F-434F-9BF3-3926282E1C14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F5AD-7B8E-46A6-B2FE-B6CD34F6FE74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B5B5A-D404-463E-9357-2AE1C87CB41F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6BC-69F7-4CEB-8A25-16B8B28E482F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A948-935F-4510-A372-E03C7E6FA2D7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1619-460D-4A39-B3AB-75B3576685CE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1893-AA23-4638-B08F-51ADC2CDD7E8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C4C-7290-470C-8099-BBD30E6EFD68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47A-AE31-4B0D-A579-C83E8856379C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B0436-3F49-4C50-9F15-67E8AA1A71F1}" type="datetime1">
              <a:rPr lang="en-US" smtClean="0"/>
              <a:pPr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5A473-038D-6F42-B0F7-451162307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290637"/>
          </a:xfrm>
        </p:spPr>
        <p:txBody>
          <a:bodyPr>
            <a:noAutofit/>
          </a:bodyPr>
          <a:lstStyle/>
          <a:p>
            <a:r>
              <a:rPr lang="en-US" sz="2200" dirty="0" smtClean="0"/>
              <a:t>Ravi Singh (ravis@juniper.net)</a:t>
            </a:r>
            <a:br>
              <a:rPr lang="en-US" sz="2200" dirty="0" smtClean="0"/>
            </a:br>
            <a:r>
              <a:rPr lang="en-US" sz="2200" dirty="0" smtClean="0"/>
              <a:t>Yimin Shen (yshen@juniper.net)</a:t>
            </a:r>
            <a:br>
              <a:rPr lang="en-US" sz="2200" dirty="0" smtClean="0"/>
            </a:br>
            <a:r>
              <a:rPr lang="en-US" sz="2200" dirty="0" smtClean="0"/>
              <a:t>John Drake (jdrake@juniper.net)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52900"/>
            <a:ext cx="6400800" cy="990600"/>
          </a:xfrm>
        </p:spPr>
        <p:txBody>
          <a:bodyPr>
            <a:noAutofit/>
          </a:bodyPr>
          <a:lstStyle/>
          <a:p>
            <a:r>
              <a:rPr lang="en-US" sz="2200" dirty="0" smtClean="0"/>
              <a:t>IETF-86 (Orlando)</a:t>
            </a:r>
          </a:p>
          <a:p>
            <a:r>
              <a:rPr lang="en-US" sz="2200" dirty="0" smtClean="0"/>
              <a:t>speaker: Ravi Singh</a:t>
            </a:r>
            <a:endParaRPr lang="en-US" sz="2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660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 smtClean="0">
                <a:latin typeface="+mj-lt"/>
                <a:ea typeface="+mj-ea"/>
                <a:cs typeface="+mj-cs"/>
              </a:rPr>
              <a:t>draft-ravisingh-mpls-el-for-seamless-mpls-00</a:t>
            </a:r>
          </a:p>
          <a:p>
            <a:pPr lvl="0" algn="ctr">
              <a:spcBef>
                <a:spcPct val="0"/>
              </a:spcBef>
            </a:pPr>
            <a:endParaRPr lang="en-US" sz="2800" b="1" dirty="0" smtClean="0"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en-US" sz="2800" b="1" dirty="0" smtClean="0"/>
              <a:t>Entropy Label for Seamless MPLS</a:t>
            </a: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stitching: New abstractions                       		1/3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Additional router roles</a:t>
            </a:r>
            <a:r>
              <a:rPr lang="en-US" sz="2000" dirty="0" smtClean="0">
                <a:latin typeface="Arial" charset="0"/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ingress: the segment ingress that is inserting (ELI+EL). Could be different from e2e LSP ingress.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egress: the segment </a:t>
            </a:r>
            <a:r>
              <a:rPr lang="en-US" sz="2000" dirty="0" smtClean="0">
                <a:latin typeface="Arial" charset="0"/>
              </a:rPr>
              <a:t>e</a:t>
            </a:r>
            <a:r>
              <a:rPr lang="en-US" sz="2000" dirty="0" smtClean="0">
                <a:latin typeface="Arial" charset="0"/>
              </a:rPr>
              <a:t>gress </a:t>
            </a:r>
            <a:r>
              <a:rPr lang="en-US" sz="2000" dirty="0" smtClean="0">
                <a:latin typeface="Arial" charset="0"/>
              </a:rPr>
              <a:t>that is </a:t>
            </a:r>
            <a:r>
              <a:rPr lang="en-US" sz="2000" dirty="0" err="1" smtClean="0">
                <a:latin typeface="Arial" charset="0"/>
              </a:rPr>
              <a:t>POPing</a:t>
            </a:r>
            <a:r>
              <a:rPr lang="en-US" sz="2000" dirty="0" smtClean="0">
                <a:latin typeface="Arial" charset="0"/>
              </a:rPr>
              <a:t> (ELI+EL). Could be different from e2e LSP egress.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Possibility </a:t>
            </a:r>
            <a:r>
              <a:rPr lang="en-US" sz="2000" dirty="0" smtClean="0">
                <a:latin typeface="Arial" charset="0"/>
              </a:rPr>
              <a:t>of multiple </a:t>
            </a:r>
            <a:r>
              <a:rPr lang="en-US" sz="2000" dirty="0" smtClean="0">
                <a:latin typeface="Arial" charset="0"/>
              </a:rPr>
              <a:t>notional ingresses and notional egresses on an e2e LSP.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1 notional ingress per notional </a:t>
            </a:r>
            <a:r>
              <a:rPr lang="en-US" sz="2000" dirty="0" smtClean="0">
                <a:latin typeface="Arial" charset="0"/>
              </a:rPr>
              <a:t>egress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ingress and notional egress alternate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EL lifetime on a packet: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Between a notional ingress and a notional egress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stitching: New abstractions                       		2/3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n-US" sz="2000" b="1" u="sng" dirty="0" smtClean="0">
                <a:latin typeface="Arial" charset="0"/>
              </a:rPr>
              <a:t>SIGNALING:</a:t>
            </a:r>
            <a:r>
              <a:rPr lang="en-US" sz="2000" dirty="0" smtClean="0">
                <a:latin typeface="Arial" charset="0"/>
              </a:rPr>
              <a:t> ELC translation rules at stitching point: translating ELC from Lo to Li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As s</a:t>
            </a:r>
            <a:r>
              <a:rPr lang="en-US" sz="2000" dirty="0" smtClean="0">
                <a:latin typeface="Arial" charset="0"/>
              </a:rPr>
              <a:t>egment egress…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signals ELC…</a:t>
            </a:r>
            <a:endParaRPr lang="en-US" sz="2000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when </a:t>
            </a:r>
            <a:r>
              <a:rPr lang="en-US" dirty="0" smtClean="0">
                <a:latin typeface="Arial" charset="0"/>
              </a:rPr>
              <a:t>this egress segment is intrinsically </a:t>
            </a:r>
            <a:r>
              <a:rPr lang="en-US" dirty="0" smtClean="0">
                <a:latin typeface="Arial" charset="0"/>
              </a:rPr>
              <a:t>ELC for Li, </a:t>
            </a:r>
            <a:r>
              <a:rPr lang="en-US" u="sng" dirty="0" smtClean="0">
                <a:latin typeface="Arial" charset="0"/>
              </a:rPr>
              <a:t>or</a:t>
            </a:r>
            <a:endParaRPr lang="en-US" u="sng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when segment Li is </a:t>
            </a:r>
            <a:r>
              <a:rPr lang="en-US" dirty="0" smtClean="0">
                <a:latin typeface="Arial" charset="0"/>
              </a:rPr>
              <a:t>not intrinsically ELC, </a:t>
            </a:r>
            <a:r>
              <a:rPr lang="en-US" dirty="0" smtClean="0">
                <a:latin typeface="Arial" charset="0"/>
              </a:rPr>
              <a:t>but segment </a:t>
            </a:r>
            <a:r>
              <a:rPr lang="en-US" dirty="0" smtClean="0">
                <a:latin typeface="Arial" charset="0"/>
              </a:rPr>
              <a:t>egress for </a:t>
            </a:r>
            <a:r>
              <a:rPr lang="en-US" dirty="0" smtClean="0">
                <a:latin typeface="Arial" charset="0"/>
              </a:rPr>
              <a:t>segment Lo is </a:t>
            </a:r>
            <a:r>
              <a:rPr lang="en-US" dirty="0" smtClean="0">
                <a:latin typeface="Arial" charset="0"/>
              </a:rPr>
              <a:t>ELC.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MUST NOT signal ELC </a:t>
            </a:r>
            <a:r>
              <a:rPr lang="en-US" sz="2000" dirty="0" smtClean="0">
                <a:latin typeface="Arial" charset="0"/>
              </a:rPr>
              <a:t>when…</a:t>
            </a:r>
            <a:endParaRPr lang="en-US" sz="2000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Lo’s segment egress is not signaling ELC, </a:t>
            </a:r>
            <a:r>
              <a:rPr lang="en-US" u="sng" dirty="0" smtClean="0">
                <a:latin typeface="Arial" charset="0"/>
              </a:rPr>
              <a:t>and</a:t>
            </a:r>
            <a:endParaRPr lang="en-US" u="sng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this </a:t>
            </a:r>
            <a:r>
              <a:rPr lang="en-US" dirty="0" smtClean="0">
                <a:latin typeface="Arial" charset="0"/>
              </a:rPr>
              <a:t>router does not have ability to POP (ELI+EL</a:t>
            </a:r>
            <a:r>
              <a:rPr lang="en-US" dirty="0" smtClean="0">
                <a:latin typeface="Arial" charset="0"/>
              </a:rPr>
              <a:t>) on Li.</a:t>
            </a:r>
            <a:endParaRPr lang="en-US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smtClean="0">
                <a:latin typeface="Arial" charset="0"/>
              </a:rPr>
              <a:t>As segment </a:t>
            </a:r>
            <a:r>
              <a:rPr lang="en-US" sz="2000" dirty="0" smtClean="0">
                <a:latin typeface="Arial" charset="0"/>
              </a:rPr>
              <a:t>ingress: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err="1" smtClean="0">
                <a:latin typeface="Arial" charset="0"/>
              </a:rPr>
              <a:t>Bidir</a:t>
            </a:r>
            <a:r>
              <a:rPr lang="en-US" sz="2000" dirty="0" smtClean="0">
                <a:latin typeface="Arial" charset="0"/>
              </a:rPr>
              <a:t> LSPs</a:t>
            </a:r>
            <a:r>
              <a:rPr lang="en-US" sz="2000" dirty="0" smtClean="0">
                <a:latin typeface="Arial" charset="0"/>
              </a:rPr>
              <a:t>: When this router is signaling ELC </a:t>
            </a:r>
            <a:r>
              <a:rPr lang="en-US" sz="2000" dirty="0" smtClean="0">
                <a:latin typeface="Arial" charset="0"/>
              </a:rPr>
              <a:t>on Li, </a:t>
            </a:r>
            <a:r>
              <a:rPr lang="en-US" sz="2000" dirty="0" smtClean="0">
                <a:latin typeface="Arial" charset="0"/>
              </a:rPr>
              <a:t>must also signal ELC for </a:t>
            </a:r>
            <a:r>
              <a:rPr lang="en-US" sz="2000" dirty="0" smtClean="0">
                <a:latin typeface="Arial" charset="0"/>
              </a:rPr>
              <a:t>Lo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stitching: New abstractions                       		3/3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n-US" sz="2000" b="1" u="sng" dirty="0" smtClean="0">
                <a:latin typeface="Arial" charset="0"/>
              </a:rPr>
              <a:t>FORWARDING</a:t>
            </a:r>
            <a:r>
              <a:rPr lang="en-US" sz="2000" b="1" dirty="0" smtClean="0">
                <a:latin typeface="Arial" charset="0"/>
              </a:rPr>
              <a:t>: </a:t>
            </a:r>
            <a:r>
              <a:rPr lang="en-US" sz="2000" dirty="0" smtClean="0">
                <a:latin typeface="Arial" charset="0"/>
              </a:rPr>
              <a:t>Data plane rules to be implemented: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Handling d</a:t>
            </a:r>
            <a:r>
              <a:rPr lang="en-US" sz="2000" dirty="0" smtClean="0">
                <a:latin typeface="Arial" charset="0"/>
              </a:rPr>
              <a:t>iffering </a:t>
            </a:r>
            <a:r>
              <a:rPr lang="en-US" sz="2000" dirty="0" smtClean="0">
                <a:latin typeface="Arial" charset="0"/>
              </a:rPr>
              <a:t>EL </a:t>
            </a:r>
            <a:r>
              <a:rPr lang="en-US" sz="2000" dirty="0" smtClean="0">
                <a:latin typeface="Arial" charset="0"/>
              </a:rPr>
              <a:t>dispositions at stitching point: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egress/ingress behavior: Differing (Li, Lo) ELC </a:t>
            </a:r>
            <a:r>
              <a:rPr lang="en-US" sz="2000" dirty="0" smtClean="0">
                <a:latin typeface="Arial" charset="0"/>
              </a:rPr>
              <a:t>will result </a:t>
            </a:r>
            <a:r>
              <a:rPr lang="en-US" sz="2000" dirty="0" smtClean="0">
                <a:latin typeface="Arial" charset="0"/>
              </a:rPr>
              <a:t>in insertion/removal of (ELI+EL) for traffic going into </a:t>
            </a:r>
            <a:r>
              <a:rPr lang="en-US" sz="2000" dirty="0" smtClean="0">
                <a:latin typeface="Arial" charset="0"/>
              </a:rPr>
              <a:t>Lo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for following (Li</a:t>
            </a:r>
            <a:r>
              <a:rPr lang="en-US" sz="2000" dirty="0" smtClean="0">
                <a:latin typeface="Arial" charset="0"/>
              </a:rPr>
              <a:t>, Lo) ELC </a:t>
            </a:r>
            <a:r>
              <a:rPr lang="en-US" sz="2000" dirty="0" smtClean="0">
                <a:latin typeface="Arial" charset="0"/>
              </a:rPr>
              <a:t>cases-space :</a:t>
            </a:r>
            <a:endParaRPr lang="en-US" sz="2000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{(</a:t>
            </a:r>
            <a:r>
              <a:rPr lang="en-US" dirty="0" smtClean="0">
                <a:latin typeface="Arial" charset="0"/>
              </a:rPr>
              <a:t>no-ELC, ELC</a:t>
            </a:r>
            <a:r>
              <a:rPr lang="en-US" dirty="0" smtClean="0">
                <a:latin typeface="Arial" charset="0"/>
              </a:rPr>
              <a:t>), (</a:t>
            </a:r>
            <a:r>
              <a:rPr lang="en-US" dirty="0" smtClean="0">
                <a:latin typeface="Arial" charset="0"/>
              </a:rPr>
              <a:t>ELC, no-ELC</a:t>
            </a:r>
            <a:r>
              <a:rPr lang="en-US" dirty="0" smtClean="0">
                <a:latin typeface="Arial" charset="0"/>
              </a:rPr>
              <a:t>)}</a:t>
            </a:r>
            <a:endParaRPr lang="en-US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Implicit notional ingress behavior: when (Li, Lo) ELC is (ELC, ELC), this router will insert (ELI+EL) if incoming data packet does not have (ELI+EL)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Preventing multiple (ELI+EL) on a packet: insert (ELI+EL) only if incoming packet does not already contain an (ELI+EL)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Dealing with role changes due to configuration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“Notional </a:t>
            </a:r>
            <a:r>
              <a:rPr lang="en-US" sz="2000" dirty="0" smtClean="0">
                <a:latin typeface="Arial" charset="0"/>
              </a:rPr>
              <a:t>ingress -&gt; Not a </a:t>
            </a:r>
            <a:r>
              <a:rPr lang="en-US" sz="2000" dirty="0" smtClean="0">
                <a:latin typeface="Arial" charset="0"/>
              </a:rPr>
              <a:t>notional-ingress”, </a:t>
            </a:r>
            <a:r>
              <a:rPr lang="en-US" sz="2000" dirty="0" smtClean="0">
                <a:latin typeface="Arial" charset="0"/>
              </a:rPr>
              <a:t>or vice versa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“Notional </a:t>
            </a:r>
            <a:r>
              <a:rPr lang="en-US" sz="2000" dirty="0" smtClean="0">
                <a:latin typeface="Arial" charset="0"/>
              </a:rPr>
              <a:t>egress -&gt; Not a notional </a:t>
            </a:r>
            <a:r>
              <a:rPr lang="en-US" sz="2000" dirty="0" smtClean="0">
                <a:latin typeface="Arial" charset="0"/>
              </a:rPr>
              <a:t>egress”, </a:t>
            </a:r>
            <a:r>
              <a:rPr lang="en-US" sz="2000" dirty="0" smtClean="0">
                <a:latin typeface="Arial" charset="0"/>
              </a:rPr>
              <a:t>or vice versa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Hierarchy: New abstractions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n-US" sz="2000" u="sng" dirty="0" smtClean="0">
                <a:latin typeface="Arial" charset="0"/>
              </a:rPr>
              <a:t>Ensuring EL stays usable for load-balancing: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Management plane triggered data plane changes: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Allow disabling insertion </a:t>
            </a:r>
            <a:r>
              <a:rPr lang="en-US" sz="2000" dirty="0" smtClean="0">
                <a:latin typeface="Arial" charset="0"/>
              </a:rPr>
              <a:t>of (ELI+EL) on a per LSP </a:t>
            </a:r>
            <a:r>
              <a:rPr lang="en-US" sz="2000" dirty="0" smtClean="0">
                <a:latin typeface="Arial" charset="0"/>
              </a:rPr>
              <a:t>basis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Allow tweaking </a:t>
            </a:r>
            <a:r>
              <a:rPr lang="en-US" sz="2000" dirty="0" smtClean="0">
                <a:latin typeface="Arial" charset="0"/>
              </a:rPr>
              <a:t>of the LSP in the hierarchy that ends up with an (ELI+EL) </a:t>
            </a:r>
            <a:r>
              <a:rPr lang="en-US" sz="2000" dirty="0" smtClean="0">
                <a:latin typeface="Arial" charset="0"/>
              </a:rPr>
              <a:t>inserted</a:t>
            </a:r>
            <a:endParaRPr lang="en-US" sz="2000" dirty="0" smtClean="0">
              <a:latin typeface="Arial" charset="0"/>
            </a:endParaRPr>
          </a:p>
          <a:p>
            <a:pPr lvl="2"/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None/>
            </a:pPr>
            <a:r>
              <a:rPr lang="en-US" sz="2000" u="sng" dirty="0" smtClean="0">
                <a:latin typeface="Arial" charset="0"/>
              </a:rPr>
              <a:t>Preventing </a:t>
            </a:r>
            <a:r>
              <a:rPr lang="en-US" sz="2000" u="sng" dirty="0" smtClean="0">
                <a:latin typeface="Arial" charset="0"/>
              </a:rPr>
              <a:t>multiple ELs getting imposed on a data packet: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 router MUST NOT insert an (ELI+EL) on a data packet that already contains an </a:t>
            </a:r>
            <a:r>
              <a:rPr lang="en-US" sz="2000" dirty="0" smtClean="0">
                <a:latin typeface="Arial" charset="0"/>
              </a:rPr>
              <a:t>ELI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Next steps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Discussion on </a:t>
            </a:r>
            <a:r>
              <a:rPr lang="en-US" sz="2000" dirty="0" smtClean="0">
                <a:latin typeface="Arial" charset="0"/>
              </a:rPr>
              <a:t>the MPLS WG mailing list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Moving </a:t>
            </a:r>
            <a:r>
              <a:rPr lang="en-US" sz="2000" dirty="0" smtClean="0">
                <a:latin typeface="Arial" charset="0"/>
              </a:rPr>
              <a:t>the draft </a:t>
            </a:r>
            <a:r>
              <a:rPr lang="en-US" sz="2000" dirty="0" smtClean="0">
                <a:latin typeface="Arial" charset="0"/>
              </a:rPr>
              <a:t>towards acceptance as </a:t>
            </a:r>
            <a:r>
              <a:rPr lang="en-US" sz="2000" dirty="0" smtClean="0">
                <a:latin typeface="Arial" charset="0"/>
              </a:rPr>
              <a:t>a WG document</a:t>
            </a:r>
          </a:p>
          <a:p>
            <a:pPr lvl="1">
              <a:buFontTx/>
              <a:buChar char="-"/>
            </a:pPr>
            <a:endParaRPr lang="en-US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Entropy label: Summary (from RFC-6790)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RFC-6790 defines EL usage for 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Single-segment LSPs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Router roles: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Ingress LER: </a:t>
            </a:r>
            <a:r>
              <a:rPr lang="en-US" sz="2000" dirty="0" smtClean="0">
                <a:latin typeface="Arial" charset="0"/>
              </a:rPr>
              <a:t>label-inserting-router computes </a:t>
            </a:r>
            <a:r>
              <a:rPr lang="en-US" sz="2000" dirty="0" smtClean="0">
                <a:latin typeface="Arial" charset="0"/>
              </a:rPr>
              <a:t>and </a:t>
            </a:r>
            <a:r>
              <a:rPr lang="en-US" sz="2000" dirty="0" err="1" smtClean="0">
                <a:latin typeface="Arial" charset="0"/>
              </a:rPr>
              <a:t>PUSHes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the (ELI+EL) before </a:t>
            </a:r>
            <a:r>
              <a:rPr lang="en-US" sz="2000" dirty="0" err="1" smtClean="0">
                <a:latin typeface="Arial" charset="0"/>
              </a:rPr>
              <a:t>PUSHing</a:t>
            </a:r>
            <a:r>
              <a:rPr lang="en-US" sz="2000" dirty="0" smtClean="0">
                <a:latin typeface="Arial" charset="0"/>
              </a:rPr>
              <a:t> the </a:t>
            </a:r>
            <a:r>
              <a:rPr lang="en-US" sz="2000" dirty="0" smtClean="0">
                <a:latin typeface="Arial" charset="0"/>
              </a:rPr>
              <a:t>transport-LSP label</a:t>
            </a:r>
            <a:endParaRPr lang="en-US" sz="2000" dirty="0" smtClean="0">
              <a:latin typeface="Arial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Based on egress signaling its ability to </a:t>
            </a:r>
            <a:r>
              <a:rPr lang="en-US" dirty="0" smtClean="0">
                <a:latin typeface="Arial" charset="0"/>
              </a:rPr>
              <a:t>POP (ELI+EL</a:t>
            </a:r>
            <a:r>
              <a:rPr lang="en-US" dirty="0" smtClean="0">
                <a:latin typeface="Arial" charset="0"/>
              </a:rPr>
              <a:t>)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(Egress LER)/PHR: removes the (ELI+EL) after </a:t>
            </a:r>
            <a:r>
              <a:rPr lang="en-US" sz="2000" dirty="0" err="1" smtClean="0">
                <a:latin typeface="Arial" charset="0"/>
              </a:rPr>
              <a:t>POPing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transport-LSP label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Transit router: utilizes presence of the ELI to hash solely on the EL/label-stack to pick outgoing link of ECMP/LAG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Use of (ELI+EL) reduces maximum-payload of the LSP by 8 bytes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Entropy Label for Seamless MPLS               IETF-86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Terminology: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Intrinsically-EL capable/capability </a:t>
            </a:r>
            <a:r>
              <a:rPr lang="en-US" sz="2000" dirty="0" smtClean="0">
                <a:latin typeface="Arial" charset="0"/>
              </a:rPr>
              <a:t>(ELC</a:t>
            </a:r>
            <a:r>
              <a:rPr lang="en-US" sz="2000" dirty="0" smtClean="0">
                <a:latin typeface="Arial" charset="0"/>
              </a:rPr>
              <a:t>): An LSP (segment or e2e) is  (or has) ELC</a:t>
            </a:r>
            <a:r>
              <a:rPr lang="en-US" sz="2000" dirty="0" smtClean="0">
                <a:latin typeface="Arial" charset="0"/>
              </a:rPr>
              <a:t>: when…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ingress LER </a:t>
            </a:r>
            <a:r>
              <a:rPr lang="en-US" sz="2000" dirty="0" smtClean="0">
                <a:latin typeface="Arial" charset="0"/>
              </a:rPr>
              <a:t>of (segment or e2e</a:t>
            </a:r>
            <a:r>
              <a:rPr lang="en-US" sz="2000" dirty="0" smtClean="0">
                <a:latin typeface="Arial" charset="0"/>
              </a:rPr>
              <a:t>) LSP: </a:t>
            </a:r>
            <a:r>
              <a:rPr lang="en-US" sz="2000" dirty="0" smtClean="0">
                <a:latin typeface="Arial" charset="0"/>
              </a:rPr>
              <a:t>has ability </a:t>
            </a:r>
            <a:r>
              <a:rPr lang="en-US" sz="2000" dirty="0" smtClean="0">
                <a:latin typeface="Arial" charset="0"/>
              </a:rPr>
              <a:t>as specified by RFC-6790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egress/PHR </a:t>
            </a:r>
            <a:r>
              <a:rPr lang="en-US" sz="2000" dirty="0" smtClean="0">
                <a:latin typeface="Arial" charset="0"/>
              </a:rPr>
              <a:t>of the </a:t>
            </a:r>
            <a:r>
              <a:rPr lang="en-US" sz="2000" dirty="0" smtClean="0">
                <a:latin typeface="Arial" charset="0"/>
              </a:rPr>
              <a:t>(segment or e2e</a:t>
            </a:r>
            <a:r>
              <a:rPr lang="en-US" sz="2000" dirty="0" smtClean="0">
                <a:latin typeface="Arial" charset="0"/>
              </a:rPr>
              <a:t>) LSP: </a:t>
            </a:r>
            <a:r>
              <a:rPr lang="en-US" sz="2000" dirty="0" smtClean="0">
                <a:latin typeface="Arial" charset="0"/>
              </a:rPr>
              <a:t>has ability as specified </a:t>
            </a:r>
            <a:r>
              <a:rPr lang="en-US" sz="2000" dirty="0" smtClean="0">
                <a:latin typeface="Arial" charset="0"/>
              </a:rPr>
              <a:t>by </a:t>
            </a:r>
            <a:r>
              <a:rPr lang="en-US" sz="2000" dirty="0" smtClean="0">
                <a:latin typeface="Arial" charset="0"/>
              </a:rPr>
              <a:t>RFC-6790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ingress/egress LER: </a:t>
            </a:r>
            <a:r>
              <a:rPr lang="en-US" sz="2000" dirty="0" smtClean="0">
                <a:latin typeface="Arial" charset="0"/>
              </a:rPr>
              <a:t>Ingress/egress </a:t>
            </a:r>
            <a:r>
              <a:rPr lang="en-US" sz="2000" dirty="0" smtClean="0">
                <a:latin typeface="Arial" charset="0"/>
              </a:rPr>
              <a:t>LER </a:t>
            </a:r>
            <a:r>
              <a:rPr lang="en-US" sz="2000" dirty="0" smtClean="0">
                <a:latin typeface="Arial" charset="0"/>
              </a:rPr>
              <a:t>(usually </a:t>
            </a:r>
            <a:r>
              <a:rPr lang="en-US" sz="2000" dirty="0" smtClean="0">
                <a:latin typeface="Arial" charset="0"/>
              </a:rPr>
              <a:t>a stitching </a:t>
            </a:r>
            <a:r>
              <a:rPr lang="en-US" sz="2000" dirty="0" smtClean="0">
                <a:latin typeface="Arial" charset="0"/>
              </a:rPr>
              <a:t>point) for </a:t>
            </a:r>
            <a:r>
              <a:rPr lang="en-US" sz="2000" dirty="0" smtClean="0">
                <a:latin typeface="Arial" charset="0"/>
              </a:rPr>
              <a:t>an LSP </a:t>
            </a:r>
            <a:r>
              <a:rPr lang="en-US" sz="2000" dirty="0" smtClean="0">
                <a:latin typeface="Arial" charset="0"/>
              </a:rPr>
              <a:t>segment that </a:t>
            </a:r>
            <a:r>
              <a:rPr lang="en-US" sz="2000" dirty="0" smtClean="0">
                <a:latin typeface="Arial" charset="0"/>
              </a:rPr>
              <a:t>is </a:t>
            </a:r>
            <a:r>
              <a:rPr lang="en-US" sz="2000" dirty="0" smtClean="0">
                <a:latin typeface="Arial" charset="0"/>
              </a:rPr>
              <a:t>respectively </a:t>
            </a:r>
            <a:r>
              <a:rPr lang="en-US" sz="2000" dirty="0" err="1" smtClean="0">
                <a:latin typeface="Arial" charset="0"/>
              </a:rPr>
              <a:t>PUSHing</a:t>
            </a:r>
            <a:r>
              <a:rPr lang="en-US" sz="2000" dirty="0" smtClean="0">
                <a:latin typeface="Arial" charset="0"/>
              </a:rPr>
              <a:t>/</a:t>
            </a:r>
            <a:r>
              <a:rPr lang="en-US" sz="2000" dirty="0" err="1" smtClean="0">
                <a:latin typeface="Arial" charset="0"/>
              </a:rPr>
              <a:t>POPing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the (ELI+EL) on </a:t>
            </a:r>
            <a:r>
              <a:rPr lang="en-US" sz="2000" dirty="0" smtClean="0">
                <a:latin typeface="Arial" charset="0"/>
              </a:rPr>
              <a:t>traffic </a:t>
            </a:r>
            <a:r>
              <a:rPr lang="en-US" sz="2000" dirty="0" smtClean="0">
                <a:latin typeface="Arial" charset="0"/>
              </a:rPr>
              <a:t>going over an e2e LSP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Notional LSP segment: </a:t>
            </a:r>
            <a:r>
              <a:rPr lang="en-US" sz="2000" dirty="0" smtClean="0">
                <a:latin typeface="Arial" charset="0"/>
              </a:rPr>
              <a:t>portion of the e2e LSP between a  consecutive notional ingress and notional egress LER. An e2e LSP might have more than 1 such.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Entropy </a:t>
            </a:r>
            <a:r>
              <a:rPr lang="en-US" sz="2800" b="1" dirty="0" smtClean="0"/>
              <a:t>label </a:t>
            </a:r>
            <a:r>
              <a:rPr lang="en-US" sz="2800" b="1" dirty="0" smtClean="0"/>
              <a:t>&amp; Seamless MPLS:                     		1/2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Seamless MPLS: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Deploy MPLS in </a:t>
            </a:r>
            <a:r>
              <a:rPr lang="en-US" sz="2000" dirty="0" smtClean="0">
                <a:latin typeface="Arial" charset="0"/>
              </a:rPr>
              <a:t>access/aggregation networks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By setting </a:t>
            </a:r>
            <a:r>
              <a:rPr lang="en-US" sz="2000" dirty="0" smtClean="0">
                <a:latin typeface="Arial" charset="0"/>
              </a:rPr>
              <a:t>up e2e LSPs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E2e </a:t>
            </a:r>
            <a:r>
              <a:rPr lang="en-US" sz="2000" dirty="0" smtClean="0">
                <a:latin typeface="Arial" charset="0"/>
              </a:rPr>
              <a:t>LSPs rely on</a:t>
            </a:r>
            <a:r>
              <a:rPr lang="en-US" sz="2000" dirty="0" smtClean="0">
                <a:latin typeface="Arial" charset="0"/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LSP stitching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LSP hierarchy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On an e2e LSP: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LAG/ECMP might appear anywhere between the ultimate ingress and ultimate egress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Routers on path from ultimate ingress to ultimate egress will have varying hash computation capabilities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Entropy </a:t>
            </a:r>
            <a:r>
              <a:rPr lang="en-US" sz="2800" b="1" dirty="0" smtClean="0"/>
              <a:t>label </a:t>
            </a:r>
            <a:r>
              <a:rPr lang="en-US" sz="2800" b="1" dirty="0" smtClean="0"/>
              <a:t>&amp; Seamless MPLS:                     		2/2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Aim: Get load-balancing benefits of EL wherever possible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How to get load-balancing </a:t>
            </a:r>
            <a:r>
              <a:rPr lang="en-US" sz="2000" dirty="0" smtClean="0">
                <a:latin typeface="Arial" charset="0"/>
              </a:rPr>
              <a:t>benefits…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when the e2e LSPs may not be intrinsically ELC?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when a transit router’s forwarding ASICs not able to include an EL (past a certain depth in the label stack) </a:t>
            </a:r>
            <a:r>
              <a:rPr lang="en-US" sz="2000" dirty="0" smtClean="0">
                <a:latin typeface="Arial" charset="0"/>
              </a:rPr>
              <a:t>for hashing</a:t>
            </a:r>
            <a:r>
              <a:rPr lang="en-US" sz="2000" dirty="0" smtClean="0">
                <a:latin typeface="Arial" charset="0"/>
              </a:rPr>
              <a:t>?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without unnecessarily reducing the payload capacity of the e2e LSP?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u="sng" dirty="0" smtClean="0">
                <a:latin typeface="Arial" charset="0"/>
              </a:rPr>
              <a:t>This draft</a:t>
            </a:r>
            <a:r>
              <a:rPr lang="en-US" sz="2000" dirty="0" smtClean="0">
                <a:latin typeface="Arial" charset="0"/>
              </a:rPr>
              <a:t>: extends/optimizes EL definition for </a:t>
            </a:r>
            <a:r>
              <a:rPr lang="en-US" sz="2000" dirty="0" smtClean="0">
                <a:latin typeface="Arial" charset="0"/>
              </a:rPr>
              <a:t>LSP </a:t>
            </a:r>
            <a:r>
              <a:rPr lang="en-US" sz="2000" dirty="0" smtClean="0">
                <a:latin typeface="Arial" charset="0"/>
              </a:rPr>
              <a:t>stitching and LSP hierarchies. </a:t>
            </a:r>
            <a:r>
              <a:rPr lang="en-US" sz="2000" dirty="0" smtClean="0">
                <a:latin typeface="Arial" charset="0"/>
              </a:rPr>
              <a:t>Specifies…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rules of ELC propagation at stitching points;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data-plane guidelines at the stitching point; and 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the data/mgt-plane guidelines for LSP hierarchies for inserting (ELI+EL) at ingress </a:t>
            </a:r>
            <a:r>
              <a:rPr lang="en-US" sz="2000" dirty="0" smtClean="0">
                <a:latin typeface="Arial" charset="0"/>
              </a:rPr>
              <a:t>LER.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stitching: Problems / requirements         		1/2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LSP stitching point involves: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Incoming LSP segment: Li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Outgoing LSP segment: Lo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A s</a:t>
            </a:r>
            <a:r>
              <a:rPr lang="en-US" sz="2000" dirty="0" smtClean="0">
                <a:latin typeface="Arial" charset="0"/>
              </a:rPr>
              <a:t>titching </a:t>
            </a:r>
            <a:r>
              <a:rPr lang="en-US" sz="2000" dirty="0" smtClean="0">
                <a:latin typeface="Arial" charset="0"/>
              </a:rPr>
              <a:t>point router that is connecting Li and Lo 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285750" y="3098800"/>
            <a:ext cx="8394700" cy="26019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9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0188" y="4084638"/>
            <a:ext cx="646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9100" y="3975100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7163" y="4084638"/>
            <a:ext cx="646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1625" y="4037013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1950" y="4024313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Flowchart: Direct Access Storage 73"/>
          <p:cNvSpPr/>
          <p:nvPr/>
        </p:nvSpPr>
        <p:spPr>
          <a:xfrm>
            <a:off x="3443288" y="4333875"/>
            <a:ext cx="688975" cy="142875"/>
          </a:xfrm>
          <a:prstGeom prst="flowChartMagneticDrum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Flowchart: Direct Access Storage 74"/>
          <p:cNvSpPr/>
          <p:nvPr/>
        </p:nvSpPr>
        <p:spPr>
          <a:xfrm>
            <a:off x="4735513" y="4284663"/>
            <a:ext cx="688975" cy="142875"/>
          </a:xfrm>
          <a:prstGeom prst="flowChartMagneticDrum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Flowchart: Direct Access Storage 75"/>
          <p:cNvSpPr/>
          <p:nvPr/>
        </p:nvSpPr>
        <p:spPr>
          <a:xfrm>
            <a:off x="6078538" y="4260850"/>
            <a:ext cx="688975" cy="142875"/>
          </a:xfrm>
          <a:prstGeom prst="flowChartMagneticDrum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CC0099"/>
              </a:solidFill>
            </a:endParaRPr>
          </a:p>
        </p:txBody>
      </p:sp>
      <p:sp>
        <p:nvSpPr>
          <p:cNvPr id="77" name="Flowchart: Direct Access Storage 76"/>
          <p:cNvSpPr/>
          <p:nvPr/>
        </p:nvSpPr>
        <p:spPr>
          <a:xfrm>
            <a:off x="2076450" y="4344988"/>
            <a:ext cx="688975" cy="141287"/>
          </a:xfrm>
          <a:prstGeom prst="flowChartMagneticDru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8" name="TextBox 66"/>
          <p:cNvSpPr txBox="1">
            <a:spLocks noChangeArrowheads="1"/>
          </p:cNvSpPr>
          <p:nvPr/>
        </p:nvSpPr>
        <p:spPr bwMode="auto">
          <a:xfrm>
            <a:off x="1539875" y="3708400"/>
            <a:ext cx="2873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79" name="TextBox 66"/>
          <p:cNvSpPr txBox="1">
            <a:spLocks noChangeArrowheads="1"/>
          </p:cNvSpPr>
          <p:nvPr/>
        </p:nvSpPr>
        <p:spPr bwMode="auto">
          <a:xfrm>
            <a:off x="2941638" y="3684588"/>
            <a:ext cx="2873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80" name="TextBox 66"/>
          <p:cNvSpPr txBox="1">
            <a:spLocks noChangeArrowheads="1"/>
          </p:cNvSpPr>
          <p:nvPr/>
        </p:nvSpPr>
        <p:spPr bwMode="auto">
          <a:xfrm>
            <a:off x="4283075" y="3660775"/>
            <a:ext cx="2873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81" name="TextBox 66"/>
          <p:cNvSpPr txBox="1">
            <a:spLocks noChangeArrowheads="1"/>
          </p:cNvSpPr>
          <p:nvPr/>
        </p:nvSpPr>
        <p:spPr bwMode="auto">
          <a:xfrm>
            <a:off x="5621338" y="3673475"/>
            <a:ext cx="295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82" name="TextBox 66"/>
          <p:cNvSpPr txBox="1">
            <a:spLocks noChangeArrowheads="1"/>
          </p:cNvSpPr>
          <p:nvPr/>
        </p:nvSpPr>
        <p:spPr bwMode="auto">
          <a:xfrm>
            <a:off x="6916738" y="3660775"/>
            <a:ext cx="2952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83" name="TextBox 66"/>
          <p:cNvSpPr txBox="1">
            <a:spLocks noChangeArrowheads="1"/>
          </p:cNvSpPr>
          <p:nvPr/>
        </p:nvSpPr>
        <p:spPr bwMode="auto">
          <a:xfrm>
            <a:off x="2170113" y="3943350"/>
            <a:ext cx="3540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L1</a:t>
            </a:r>
          </a:p>
        </p:txBody>
      </p:sp>
      <p:sp>
        <p:nvSpPr>
          <p:cNvPr id="84" name="TextBox 66"/>
          <p:cNvSpPr txBox="1">
            <a:spLocks noChangeArrowheads="1"/>
          </p:cNvSpPr>
          <p:nvPr/>
        </p:nvSpPr>
        <p:spPr bwMode="auto">
          <a:xfrm>
            <a:off x="4889500" y="3908425"/>
            <a:ext cx="3540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L3</a:t>
            </a:r>
          </a:p>
        </p:txBody>
      </p:sp>
      <p:sp>
        <p:nvSpPr>
          <p:cNvPr id="85" name="TextBox 66"/>
          <p:cNvSpPr txBox="1">
            <a:spLocks noChangeArrowheads="1"/>
          </p:cNvSpPr>
          <p:nvPr/>
        </p:nvSpPr>
        <p:spPr bwMode="auto">
          <a:xfrm>
            <a:off x="6230938" y="3932238"/>
            <a:ext cx="35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L4</a:t>
            </a:r>
          </a:p>
        </p:txBody>
      </p:sp>
      <p:sp>
        <p:nvSpPr>
          <p:cNvPr id="86" name="Flowchart: Direct Access Storage 85"/>
          <p:cNvSpPr/>
          <p:nvPr/>
        </p:nvSpPr>
        <p:spPr>
          <a:xfrm>
            <a:off x="1757363" y="4940300"/>
            <a:ext cx="5414962" cy="47625"/>
          </a:xfrm>
          <a:prstGeom prst="flowChartMagneticDrum">
            <a:avLst/>
          </a:prstGeom>
          <a:solidFill>
            <a:srgbClr val="292929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TextBox 66"/>
          <p:cNvSpPr txBox="1">
            <a:spLocks noChangeArrowheads="1"/>
          </p:cNvSpPr>
          <p:nvPr/>
        </p:nvSpPr>
        <p:spPr bwMode="auto">
          <a:xfrm>
            <a:off x="2492375" y="5108575"/>
            <a:ext cx="38433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e2e LSP is made of LSP segments L1, L2, L3 and L4.</a:t>
            </a:r>
          </a:p>
        </p:txBody>
      </p:sp>
      <p:cxnSp>
        <p:nvCxnSpPr>
          <p:cNvPr id="88" name="Straight Connector 87"/>
          <p:cNvCxnSpPr>
            <a:stCxn id="77" idx="4"/>
            <a:endCxn id="74" idx="1"/>
          </p:cNvCxnSpPr>
          <p:nvPr/>
        </p:nvCxnSpPr>
        <p:spPr>
          <a:xfrm flipV="1">
            <a:off x="2765425" y="4405313"/>
            <a:ext cx="677863" cy="1111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4117975" y="4344988"/>
            <a:ext cx="677863" cy="20637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411788" y="4332288"/>
            <a:ext cx="677862" cy="22225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stitching: Problems / requirements         		2/2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Problem</a:t>
            </a:r>
            <a:r>
              <a:rPr lang="en-US" sz="2000" dirty="0" smtClean="0">
                <a:latin typeface="Arial" charset="0"/>
              </a:rPr>
              <a:t>: How to…</a:t>
            </a:r>
            <a:endParaRPr lang="en-US" sz="20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get </a:t>
            </a:r>
            <a:r>
              <a:rPr lang="en-US" sz="2000" dirty="0" smtClean="0">
                <a:latin typeface="Arial" charset="0"/>
              </a:rPr>
              <a:t>load-balancing benefits even though </a:t>
            </a:r>
            <a:r>
              <a:rPr lang="en-US" sz="2000" dirty="0" smtClean="0">
                <a:latin typeface="Arial" charset="0"/>
              </a:rPr>
              <a:t>an e2e LSP </a:t>
            </a:r>
            <a:r>
              <a:rPr lang="en-US" sz="2000" dirty="0" smtClean="0">
                <a:latin typeface="Arial" charset="0"/>
              </a:rPr>
              <a:t>may not </a:t>
            </a:r>
            <a:r>
              <a:rPr lang="en-US" sz="2000" dirty="0" smtClean="0">
                <a:latin typeface="Arial" charset="0"/>
              </a:rPr>
              <a:t>be intrinsically </a:t>
            </a:r>
            <a:r>
              <a:rPr lang="en-US" sz="2000" dirty="0" smtClean="0">
                <a:latin typeface="Arial" charset="0"/>
              </a:rPr>
              <a:t>ELC?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</a:rPr>
              <a:t>How to </a:t>
            </a:r>
            <a:r>
              <a:rPr lang="en-US" dirty="0" smtClean="0">
                <a:latin typeface="Arial" charset="0"/>
              </a:rPr>
              <a:t>get </a:t>
            </a:r>
            <a:r>
              <a:rPr lang="en-US" dirty="0" smtClean="0">
                <a:latin typeface="Arial" charset="0"/>
              </a:rPr>
              <a:t>EL benefits even though the e2e LSP may not support ELC from end to </a:t>
            </a:r>
            <a:r>
              <a:rPr lang="en-US" dirty="0" smtClean="0">
                <a:latin typeface="Arial" charset="0"/>
              </a:rPr>
              <a:t>end?</a:t>
            </a:r>
            <a:endParaRPr lang="en-US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not </a:t>
            </a:r>
            <a:r>
              <a:rPr lang="en-US" sz="2000" dirty="0" smtClean="0">
                <a:latin typeface="Arial" charset="0"/>
              </a:rPr>
              <a:t>run into data plane issues due to EL </a:t>
            </a:r>
            <a:r>
              <a:rPr lang="en-US" sz="2000" dirty="0" smtClean="0">
                <a:latin typeface="Arial" charset="0"/>
              </a:rPr>
              <a:t>insertion?</a:t>
            </a:r>
            <a:endParaRPr lang="en-US" sz="2000" dirty="0" smtClean="0">
              <a:latin typeface="Arial" charset="0"/>
            </a:endParaRPr>
          </a:p>
          <a:p>
            <a:pPr lvl="1">
              <a:buNone/>
            </a:pPr>
            <a:endParaRPr lang="en-US" sz="2000" dirty="0" smtClean="0">
              <a:latin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Requirements: Modes to be supported: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Per-segment ELC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ELC </a:t>
            </a:r>
            <a:r>
              <a:rPr lang="en-US" sz="2000" dirty="0" smtClean="0">
                <a:latin typeface="Arial" charset="0"/>
              </a:rPr>
              <a:t>for </a:t>
            </a:r>
            <a:r>
              <a:rPr lang="en-US" sz="2000" dirty="0" smtClean="0">
                <a:latin typeface="Arial" charset="0"/>
              </a:rPr>
              <a:t>notional segment LSP(s)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ELC </a:t>
            </a:r>
            <a:r>
              <a:rPr lang="en-US" sz="2000" dirty="0" smtClean="0">
                <a:latin typeface="Arial" charset="0"/>
              </a:rPr>
              <a:t>for </a:t>
            </a:r>
            <a:r>
              <a:rPr lang="en-US" sz="2000" dirty="0" smtClean="0">
                <a:latin typeface="Arial" charset="0"/>
              </a:rPr>
              <a:t>e2e LSP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hierarchy: Problems / requirements       		1/2</a:t>
            </a:r>
            <a:endParaRPr 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268413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Char char="§"/>
            </a:pPr>
            <a:r>
              <a:rPr sz="2200" dirty="0" smtClean="0">
                <a:latin typeface="Arial" charset="0"/>
              </a:rPr>
              <a:t>Problems</a:t>
            </a:r>
            <a:r>
              <a:rPr sz="2200" dirty="0" smtClean="0">
                <a:latin typeface="Arial" charset="0"/>
              </a:rPr>
              <a:t>:</a:t>
            </a:r>
            <a:r>
              <a:rPr lang="en-US" sz="2200" dirty="0" smtClean="0">
                <a:latin typeface="Arial" charset="0"/>
              </a:rPr>
              <a:t> How to…</a:t>
            </a:r>
            <a:endParaRPr sz="22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>
                <a:latin typeface="Arial" charset="0"/>
              </a:rPr>
              <a:t>prevent </a:t>
            </a:r>
            <a:r>
              <a:rPr sz="2200" dirty="0" smtClean="0">
                <a:latin typeface="Arial" charset="0"/>
              </a:rPr>
              <a:t>unnecessary </a:t>
            </a:r>
            <a:r>
              <a:rPr sz="2200" dirty="0" smtClean="0">
                <a:latin typeface="Arial" charset="0"/>
              </a:rPr>
              <a:t>reduction of max-payload of the LSP by </a:t>
            </a:r>
            <a:r>
              <a:rPr sz="2200" dirty="0" smtClean="0">
                <a:latin typeface="Arial" charset="0"/>
              </a:rPr>
              <a:t>EL</a:t>
            </a:r>
            <a:r>
              <a:rPr lang="en-US" sz="2200" dirty="0" smtClean="0">
                <a:latin typeface="Arial" charset="0"/>
              </a:rPr>
              <a:t>?</a:t>
            </a:r>
            <a:endParaRPr sz="2200" dirty="0" smtClean="0">
              <a:latin typeface="Arial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>
                <a:latin typeface="Arial" charset="0"/>
              </a:rPr>
              <a:t>p</a:t>
            </a:r>
            <a:r>
              <a:rPr lang="en-US" sz="2200" dirty="0" smtClean="0">
                <a:latin typeface="Arial" charset="0"/>
              </a:rPr>
              <a:t>revent p</a:t>
            </a:r>
            <a:r>
              <a:rPr sz="2200" dirty="0" smtClean="0">
                <a:latin typeface="Arial" charset="0"/>
              </a:rPr>
              <a:t>ossibility </a:t>
            </a:r>
            <a:r>
              <a:rPr sz="2200" dirty="0" smtClean="0">
                <a:latin typeface="Arial" charset="0"/>
              </a:rPr>
              <a:t>of EL being </a:t>
            </a:r>
            <a:r>
              <a:rPr sz="2200" dirty="0" smtClean="0">
                <a:latin typeface="Arial" charset="0"/>
              </a:rPr>
              <a:t>unusabl</a:t>
            </a:r>
            <a:r>
              <a:rPr lang="en-US" sz="2200" dirty="0" smtClean="0">
                <a:latin typeface="Arial" charset="0"/>
              </a:rPr>
              <a:t>e?</a:t>
            </a:r>
            <a:endParaRPr lang="en-US" sz="2200" dirty="0" smtClean="0">
              <a:latin typeface="Arial" charset="0"/>
            </a:endParaRPr>
          </a:p>
          <a:p>
            <a:pPr lvl="2">
              <a:buNone/>
            </a:pPr>
            <a:endParaRPr lang="en-US" sz="2200" dirty="0" smtClean="0">
              <a:latin typeface="Arial" charset="0"/>
            </a:endParaRPr>
          </a:p>
        </p:txBody>
      </p:sp>
      <p:pic>
        <p:nvPicPr>
          <p:cNvPr id="6" name="Picture 7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3488" y="3794125"/>
            <a:ext cx="765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6550" y="3716338"/>
            <a:ext cx="877888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lowchart: Magnetic Disk 7"/>
          <p:cNvSpPr/>
          <p:nvPr/>
        </p:nvSpPr>
        <p:spPr>
          <a:xfrm rot="5400000">
            <a:off x="4186053" y="3259778"/>
            <a:ext cx="475010" cy="1840675"/>
          </a:xfrm>
          <a:prstGeom prst="flowChartMagneticDisk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9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2325" y="3917950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5200" y="3810000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238" y="3027363"/>
            <a:ext cx="646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8863" y="4713288"/>
            <a:ext cx="646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3125" y="3003550"/>
            <a:ext cx="646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94563" y="4725988"/>
            <a:ext cx="646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Flowchart: Direct Access Storage 14"/>
          <p:cNvSpPr/>
          <p:nvPr/>
        </p:nvSpPr>
        <p:spPr>
          <a:xfrm>
            <a:off x="2411413" y="4013200"/>
            <a:ext cx="4297362" cy="309563"/>
          </a:xfrm>
          <a:prstGeom prst="flowChartMagneticDrum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lowchart: Direct Access Storage 15"/>
          <p:cNvSpPr/>
          <p:nvPr/>
        </p:nvSpPr>
        <p:spPr>
          <a:xfrm>
            <a:off x="1804988" y="4097338"/>
            <a:ext cx="5343525" cy="58737"/>
          </a:xfrm>
          <a:prstGeom prst="flowChartMagneticDru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lowchart: Direct Access Storage 16"/>
          <p:cNvSpPr/>
          <p:nvPr/>
        </p:nvSpPr>
        <p:spPr>
          <a:xfrm rot="2593771">
            <a:off x="1263650" y="3895725"/>
            <a:ext cx="641350" cy="46038"/>
          </a:xfrm>
          <a:prstGeom prst="flowChartMagneticDru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lowchart: Direct Access Storage 17"/>
          <p:cNvSpPr/>
          <p:nvPr/>
        </p:nvSpPr>
        <p:spPr>
          <a:xfrm rot="7813940">
            <a:off x="6998494" y="3860006"/>
            <a:ext cx="641350" cy="46038"/>
          </a:xfrm>
          <a:prstGeom prst="flowChartMagneticDrum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lowchart: Direct Access Storage 18"/>
          <p:cNvSpPr/>
          <p:nvPr/>
        </p:nvSpPr>
        <p:spPr>
          <a:xfrm>
            <a:off x="1827213" y="4189413"/>
            <a:ext cx="5343525" cy="60325"/>
          </a:xfrm>
          <a:prstGeom prst="flowChartMagneticDrum">
            <a:avLst/>
          </a:prstGeom>
          <a:solidFill>
            <a:srgbClr val="292929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lowchart: Direct Access Storage 19"/>
          <p:cNvSpPr/>
          <p:nvPr/>
        </p:nvSpPr>
        <p:spPr>
          <a:xfrm rot="13758260">
            <a:off x="7019925" y="4440238"/>
            <a:ext cx="641350" cy="44450"/>
          </a:xfrm>
          <a:prstGeom prst="flowChartMagneticDrum">
            <a:avLst/>
          </a:prstGeom>
          <a:solidFill>
            <a:srgbClr val="292929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lowchart: Direct Access Storage 20"/>
          <p:cNvSpPr/>
          <p:nvPr/>
        </p:nvSpPr>
        <p:spPr>
          <a:xfrm rot="7629496">
            <a:off x="1308894" y="4441031"/>
            <a:ext cx="641350" cy="46038"/>
          </a:xfrm>
          <a:prstGeom prst="flowChartMagneticDrum">
            <a:avLst/>
          </a:prstGeom>
          <a:solidFill>
            <a:srgbClr val="292929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TextBox 66"/>
          <p:cNvSpPr txBox="1">
            <a:spLocks noChangeArrowheads="1"/>
          </p:cNvSpPr>
          <p:nvPr/>
        </p:nvSpPr>
        <p:spPr bwMode="auto">
          <a:xfrm>
            <a:off x="2122488" y="3292475"/>
            <a:ext cx="28733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3" name="TextBox 66"/>
          <p:cNvSpPr txBox="1">
            <a:spLocks noChangeArrowheads="1"/>
          </p:cNvSpPr>
          <p:nvPr/>
        </p:nvSpPr>
        <p:spPr bwMode="auto">
          <a:xfrm>
            <a:off x="3071813" y="3305175"/>
            <a:ext cx="2873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197350" y="3244850"/>
            <a:ext cx="2952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5" name="TextBox 66"/>
          <p:cNvSpPr txBox="1">
            <a:spLocks noChangeArrowheads="1"/>
          </p:cNvSpPr>
          <p:nvPr/>
        </p:nvSpPr>
        <p:spPr bwMode="auto">
          <a:xfrm>
            <a:off x="5229225" y="3305175"/>
            <a:ext cx="295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6" name="TextBox 66"/>
          <p:cNvSpPr txBox="1">
            <a:spLocks noChangeArrowheads="1"/>
          </p:cNvSpPr>
          <p:nvPr/>
        </p:nvSpPr>
        <p:spPr bwMode="auto">
          <a:xfrm>
            <a:off x="6196013" y="3316288"/>
            <a:ext cx="2873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7" name="TextBox 66"/>
          <p:cNvSpPr txBox="1">
            <a:spLocks noChangeArrowheads="1"/>
          </p:cNvSpPr>
          <p:nvPr/>
        </p:nvSpPr>
        <p:spPr bwMode="auto">
          <a:xfrm>
            <a:off x="7354157" y="2640013"/>
            <a:ext cx="3794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D1</a:t>
            </a:r>
          </a:p>
        </p:txBody>
      </p:sp>
      <p:sp>
        <p:nvSpPr>
          <p:cNvPr id="28" name="TextBox 66"/>
          <p:cNvSpPr txBox="1">
            <a:spLocks noChangeArrowheads="1"/>
          </p:cNvSpPr>
          <p:nvPr/>
        </p:nvSpPr>
        <p:spPr bwMode="auto">
          <a:xfrm>
            <a:off x="1201738" y="5489575"/>
            <a:ext cx="3714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S2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31788" y="2411413"/>
            <a:ext cx="8420100" cy="375126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TextBox 66"/>
          <p:cNvSpPr txBox="1">
            <a:spLocks noChangeArrowheads="1"/>
          </p:cNvSpPr>
          <p:nvPr/>
        </p:nvSpPr>
        <p:spPr bwMode="auto">
          <a:xfrm>
            <a:off x="2506663" y="5000625"/>
            <a:ext cx="38211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sz="1200">
                <a:solidFill>
                  <a:srgbClr val="000000"/>
                </a:solidFill>
              </a:rPr>
              <a:t>LSP1: B-&gt;D                                             (Yellow LSP)</a:t>
            </a:r>
          </a:p>
          <a:p>
            <a:pPr defTabSz="457200"/>
            <a:r>
              <a:rPr lang="en-US" sz="1200">
                <a:solidFill>
                  <a:srgbClr val="000000"/>
                </a:solidFill>
              </a:rPr>
              <a:t>LSP2: A-&gt;E, tunneled through LSP1      (Green LSP)</a:t>
            </a:r>
          </a:p>
          <a:p>
            <a:pPr defTabSz="457200"/>
            <a:r>
              <a:rPr lang="en-US" sz="1200">
                <a:solidFill>
                  <a:srgbClr val="000000"/>
                </a:solidFill>
              </a:rPr>
              <a:t>LSP3: S1&gt;D1 , tunneled through LSP2  (Red LSP)</a:t>
            </a:r>
          </a:p>
          <a:p>
            <a:pPr defTabSz="457200"/>
            <a:r>
              <a:rPr lang="en-US" sz="1200">
                <a:solidFill>
                  <a:srgbClr val="000000"/>
                </a:solidFill>
              </a:rPr>
              <a:t>LSP4: S2-&gt;D2, tunneled through LSP2  (Black LSP) </a:t>
            </a:r>
          </a:p>
          <a:p>
            <a:pPr defTabSz="457200"/>
            <a:r>
              <a:rPr lang="en-US" sz="1200">
                <a:solidFill>
                  <a:srgbClr val="000000"/>
                </a:solidFill>
              </a:rPr>
              <a:t>All of the above LSPs are ELC</a:t>
            </a:r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4" name="TextBox 66"/>
          <p:cNvSpPr txBox="1">
            <a:spLocks noChangeArrowheads="1"/>
          </p:cNvSpPr>
          <p:nvPr/>
        </p:nvSpPr>
        <p:spPr bwMode="auto">
          <a:xfrm>
            <a:off x="7419975" y="5478463"/>
            <a:ext cx="3794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D2</a:t>
            </a:r>
          </a:p>
        </p:txBody>
      </p:sp>
      <p:sp>
        <p:nvSpPr>
          <p:cNvPr id="35" name="TextBox 66"/>
          <p:cNvSpPr txBox="1">
            <a:spLocks noChangeArrowheads="1"/>
          </p:cNvSpPr>
          <p:nvPr/>
        </p:nvSpPr>
        <p:spPr bwMode="auto">
          <a:xfrm>
            <a:off x="1148378" y="2687638"/>
            <a:ext cx="37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en-US" sz="1200" dirty="0">
                <a:solidFill>
                  <a:srgbClr val="000000"/>
                </a:solidFill>
              </a:rPr>
              <a:t>S1</a:t>
            </a:r>
          </a:p>
        </p:txBody>
      </p:sp>
      <p:pic>
        <p:nvPicPr>
          <p:cNvPr id="36" name="Picture 11" descr="Generic Router 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10013" y="3692525"/>
            <a:ext cx="923925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LSP hierarchy: Problems / requirements       		2/2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Requirements: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Insert only 1 (ELI+EL) on a data packet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</a:rPr>
              <a:t>Flexibility in choice of LSP tunnel for which EL is inserted</a:t>
            </a:r>
          </a:p>
          <a:p>
            <a:pPr lvl="2"/>
            <a:endParaRPr lang="en-US" sz="2200" dirty="0" smtClean="0">
              <a:latin typeface="Arial" charset="0"/>
            </a:endParaRPr>
          </a:p>
          <a:p>
            <a:pPr lvl="1"/>
            <a:endParaRPr lang="en-US" dirty="0" smtClean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Entropy Label for Seamless MPLS               IETF-86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5A473-038D-6F42-B0F7-451162307A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1183</Words>
  <Application>Microsoft Office PowerPoint</Application>
  <PresentationFormat>On-screen Show (4:3)</PresentationFormat>
  <Paragraphs>163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Ravi Singh (ravis@juniper.net) Yimin Shen (yshen@juniper.net) John Drake (jdrake@juniper.net)</vt:lpstr>
      <vt:lpstr>Entropy label: Summary (from RFC-6790)</vt:lpstr>
      <vt:lpstr>Terminology:</vt:lpstr>
      <vt:lpstr>Entropy label &amp; Seamless MPLS:                       1/2</vt:lpstr>
      <vt:lpstr>Entropy label &amp; Seamless MPLS:                       2/2</vt:lpstr>
      <vt:lpstr>LSP stitching: Problems / requirements           1/2</vt:lpstr>
      <vt:lpstr>LSP stitching: Problems / requirements           2/2</vt:lpstr>
      <vt:lpstr>LSP hierarchy: Problems / requirements         1/2</vt:lpstr>
      <vt:lpstr>LSP hierarchy: Problems / requirements         2/2</vt:lpstr>
      <vt:lpstr>LSP stitching: New abstractions                         1/3</vt:lpstr>
      <vt:lpstr>LSP stitching: New abstractions                         2/3</vt:lpstr>
      <vt:lpstr>LSP stitching: New abstractions                         3/3</vt:lpstr>
      <vt:lpstr>LSP Hierarchy: New abstractions</vt:lpstr>
      <vt:lpstr>Next steps</vt:lpstr>
    </vt:vector>
  </TitlesOfParts>
  <Company>Juniper Networks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Label Stacks</dc:title>
  <dc:creator>Kireeti Kompella</dc:creator>
  <cp:lastModifiedBy>ravis</cp:lastModifiedBy>
  <cp:revision>78</cp:revision>
  <dcterms:created xsi:type="dcterms:W3CDTF">2012-08-02T17:02:13Z</dcterms:created>
  <dcterms:modified xsi:type="dcterms:W3CDTF">2013-03-11T01:27:30Z</dcterms:modified>
</cp:coreProperties>
</file>