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9" autoAdjust="0"/>
    <p:restoredTop sz="99499" autoAdjust="0"/>
  </p:normalViewPr>
  <p:slideViewPr>
    <p:cSldViewPr snapToGrid="0" snapToObjects="1">
      <p:cViewPr>
        <p:scale>
          <a:sx n="100" d="100"/>
          <a:sy n="100" d="100"/>
        </p:scale>
        <p:origin x="-952" y="-2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23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87713F-1349-1348-B290-179C062ABE5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CA4801-6F07-4743-97A6-503D35EF6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4247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0F491-30E1-7742-A083-CBCEFD84C9E3}" type="datetimeFigureOut">
              <a:rPr lang="en-US" smtClean="0"/>
              <a:t>3/11/13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B0CA6-0561-1C40-A292-73B46B459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432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E420-E379-4548-A0AE-9BD24E9E96FB}" type="datetime1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80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E772-B789-4540-8B6A-1DB52D36106A}" type="datetime1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9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EE242-A6B8-624E-BEBD-1E53CD0FEA69}" type="datetime1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033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899D7-C348-2046-8019-D9F64679DFC2}" type="datetime1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68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A1B4F-A3D3-1F4E-B009-C58AF8BBADA6}" type="datetime1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3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D6D15-D075-174D-ABCD-A3822F4F571E}" type="datetime1">
              <a:rPr lang="en-US" smtClean="0"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74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D83F-24B5-894F-881C-4424ADE0BC25}" type="datetime1">
              <a:rPr lang="en-US" smtClean="0"/>
              <a:t>3/11/13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84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FE600-52F5-E44E-B723-96552AD29F52}" type="datetime1">
              <a:rPr lang="en-US" smtClean="0"/>
              <a:t>3/11/13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28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8DE2-62FE-3F4C-A997-D986B56E59F4}" type="datetime1">
              <a:rPr lang="en-US" smtClean="0"/>
              <a:t>3/11/13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31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0C9C9-DC13-6048-BDBC-B99E3B0FEF00}" type="datetime1">
              <a:rPr lang="en-US" smtClean="0"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556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06100-2729-3148-986E-DB24B23D4A43}" type="datetime1">
              <a:rPr lang="en-US" smtClean="0"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7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968D4-F6C8-CE46-A129-35CD0E849A41}" type="datetime1">
              <a:rPr lang="en-US" smtClean="0"/>
              <a:t>3/11/13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976FB-A37F-3E49-8780-D8E250BD9E7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Conditional Enablement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draft-kwatsen-conditional-enablement-00</a:t>
            </a:r>
          </a:p>
        </p:txBody>
      </p:sp>
    </p:spTree>
    <p:extLst>
      <p:ext uri="{BB962C8B-B14F-4D97-AF65-F5344CB8AC3E}">
        <p14:creationId xmlns:p14="http://schemas.microsoft.com/office/powerpoint/2010/main" val="216820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pPr marL="0" indent="0">
              <a:buNone/>
            </a:pPr>
            <a:r>
              <a:rPr lang="en-US" sz="2800" dirty="0" smtClean="0"/>
              <a:t>This </a:t>
            </a:r>
            <a:r>
              <a:rPr lang="en-US" sz="2800" dirty="0" err="1" smtClean="0"/>
              <a:t>preso</a:t>
            </a:r>
            <a:r>
              <a:rPr lang="en-US" sz="2800" dirty="0" smtClean="0"/>
              <a:t> now goes past </a:t>
            </a:r>
            <a:r>
              <a:rPr lang="en-US" sz="2800" b="1" i="1" dirty="0" smtClean="0"/>
              <a:t>enablement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It’s now includes </a:t>
            </a:r>
            <a:r>
              <a:rPr lang="en-US" sz="2800" b="1" i="1" dirty="0" smtClean="0"/>
              <a:t>assignment</a:t>
            </a:r>
            <a:r>
              <a:rPr lang="en-US" sz="2800" dirty="0" smtClean="0"/>
              <a:t> and </a:t>
            </a:r>
            <a:r>
              <a:rPr lang="en-US" sz="2800" b="1" i="1" dirty="0" smtClean="0"/>
              <a:t>triggers</a:t>
            </a:r>
            <a:r>
              <a:rPr lang="en-US" sz="2800" dirty="0" smtClean="0"/>
              <a:t> too</a:t>
            </a:r>
            <a:r>
              <a:rPr lang="en-US" sz="2800" i="1" dirty="0" smtClean="0"/>
              <a:t>…</a:t>
            </a: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46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000" dirty="0" smtClean="0"/>
              <a:t>Ad-hoc nodes defined in various drafts</a:t>
            </a:r>
          </a:p>
          <a:p>
            <a:pPr lvl="1"/>
            <a:r>
              <a:rPr lang="en-US" sz="2000" dirty="0" smtClean="0"/>
              <a:t>Static Disablement</a:t>
            </a:r>
          </a:p>
          <a:p>
            <a:pPr lvl="2"/>
            <a:r>
              <a:rPr lang="en-US" sz="1600" dirty="0" smtClean="0"/>
              <a:t>enabled, use-</a:t>
            </a:r>
            <a:r>
              <a:rPr lang="en-US" sz="1600" dirty="0" err="1" smtClean="0"/>
              <a:t>ntp</a:t>
            </a:r>
            <a:r>
              <a:rPr lang="en-US" sz="1600" dirty="0" smtClean="0"/>
              <a:t>, enable-</a:t>
            </a:r>
            <a:r>
              <a:rPr lang="en-US" sz="1600" dirty="0" err="1" smtClean="0"/>
              <a:t>nacm</a:t>
            </a:r>
            <a:r>
              <a:rPr lang="en-US" sz="1600" dirty="0" smtClean="0"/>
              <a:t>, etc.</a:t>
            </a:r>
          </a:p>
          <a:p>
            <a:pPr lvl="2"/>
            <a:endParaRPr lang="en-US" sz="1600" dirty="0" smtClean="0"/>
          </a:p>
          <a:p>
            <a:r>
              <a:rPr lang="en-US" sz="3000" dirty="0" smtClean="0"/>
              <a:t>Use in JUNOS and Tail-F’s products</a:t>
            </a:r>
          </a:p>
          <a:p>
            <a:pPr lvl="1"/>
            <a:r>
              <a:rPr lang="en-US" sz="2000" dirty="0" smtClean="0"/>
              <a:t>Static Disablement</a:t>
            </a:r>
            <a:endParaRPr lang="en-US" sz="2000" dirty="0"/>
          </a:p>
          <a:p>
            <a:pPr lvl="2"/>
            <a:r>
              <a:rPr lang="en-US" sz="1600" dirty="0" smtClean="0"/>
              <a:t>XML Attribute “</a:t>
            </a:r>
            <a:r>
              <a:rPr lang="en-US" sz="1600" dirty="0"/>
              <a:t>inactive</a:t>
            </a:r>
            <a:r>
              <a:rPr lang="en-US" sz="1600" dirty="0" smtClean="0"/>
              <a:t>”</a:t>
            </a:r>
          </a:p>
          <a:p>
            <a:pPr lvl="1"/>
            <a:r>
              <a:rPr lang="en-US" sz="2000" dirty="0" smtClean="0"/>
              <a:t>Temporal Configuration</a:t>
            </a:r>
          </a:p>
          <a:p>
            <a:pPr lvl="2"/>
            <a:r>
              <a:rPr lang="en-US" sz="1600" dirty="0" smtClean="0"/>
              <a:t>“when” conditions in Configuration Group definitions</a:t>
            </a:r>
          </a:p>
          <a:p>
            <a:pPr lvl="2"/>
            <a:endParaRPr lang="en-US" sz="1600" dirty="0" smtClean="0"/>
          </a:p>
          <a:p>
            <a:r>
              <a:rPr lang="en-US" sz="3000" dirty="0" smtClean="0"/>
              <a:t>I2RS Requirements</a:t>
            </a:r>
          </a:p>
          <a:p>
            <a:pPr lvl="1"/>
            <a:r>
              <a:rPr lang="en-US" sz="2000" dirty="0" smtClean="0"/>
              <a:t>Temporal Configuration</a:t>
            </a:r>
          </a:p>
          <a:p>
            <a:pPr lvl="2"/>
            <a:r>
              <a:rPr lang="en-US" sz="1700" dirty="0" smtClean="0"/>
              <a:t>Enabled at start</a:t>
            </a:r>
            <a:r>
              <a:rPr lang="en-US" sz="1700" dirty="0"/>
              <a:t>-time with optional expiration-time or </a:t>
            </a:r>
            <a:r>
              <a:rPr lang="en-US" sz="1700" dirty="0" smtClean="0"/>
              <a:t>duration</a:t>
            </a:r>
          </a:p>
          <a:p>
            <a:pPr lvl="1"/>
            <a:r>
              <a:rPr lang="en-US" sz="2100" dirty="0" smtClean="0"/>
              <a:t>Triggered Configuration</a:t>
            </a:r>
          </a:p>
          <a:p>
            <a:pPr lvl="2"/>
            <a:r>
              <a:rPr lang="en-US" sz="1700" dirty="0" smtClean="0"/>
              <a:t>Enabled based on asynchronous events with optional duration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29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End-user wants to </a:t>
            </a:r>
            <a:r>
              <a:rPr lang="en-US" sz="2400" b="1" i="1" dirty="0" smtClean="0"/>
              <a:t>manually</a:t>
            </a:r>
            <a:r>
              <a:rPr lang="en-US" sz="2400" dirty="0" smtClean="0"/>
              <a:t> disable a part of the configuration without losing it forever</a:t>
            </a:r>
          </a:p>
          <a:p>
            <a:endParaRPr lang="en-US" sz="2400" dirty="0" smtClean="0"/>
          </a:p>
          <a:p>
            <a:r>
              <a:rPr lang="en-US" sz="2400" dirty="0" smtClean="0"/>
              <a:t>End-user wants a part of the </a:t>
            </a:r>
            <a:r>
              <a:rPr lang="en-US" sz="2400" dirty="0"/>
              <a:t>configuration </a:t>
            </a:r>
            <a:r>
              <a:rPr lang="en-US" sz="2400" dirty="0" smtClean="0"/>
              <a:t>to automatically </a:t>
            </a:r>
            <a:r>
              <a:rPr lang="en-US" sz="2400" dirty="0"/>
              <a:t>become </a:t>
            </a:r>
            <a:r>
              <a:rPr lang="en-US" sz="2400" b="1" dirty="0"/>
              <a:t>active</a:t>
            </a:r>
            <a:r>
              <a:rPr lang="en-US" sz="2400" dirty="0"/>
              <a:t> based on </a:t>
            </a:r>
            <a:r>
              <a:rPr lang="en-US" sz="2400" dirty="0" smtClean="0"/>
              <a:t>time </a:t>
            </a:r>
            <a:r>
              <a:rPr lang="en-US" sz="2400" dirty="0"/>
              <a:t>or an </a:t>
            </a:r>
            <a:r>
              <a:rPr lang="en-US" sz="2400" dirty="0" err="1"/>
              <a:t>async</a:t>
            </a:r>
            <a:r>
              <a:rPr lang="en-US" sz="2400" dirty="0"/>
              <a:t> </a:t>
            </a:r>
            <a:r>
              <a:rPr lang="en-US" sz="2400" dirty="0" smtClean="0"/>
              <a:t>event</a:t>
            </a:r>
          </a:p>
          <a:p>
            <a:endParaRPr lang="en-US" sz="2400" dirty="0" smtClean="0"/>
          </a:p>
          <a:p>
            <a:r>
              <a:rPr lang="en-US" sz="2400" dirty="0"/>
              <a:t>End-user wants a part of the configuration to automatically become </a:t>
            </a:r>
            <a:r>
              <a:rPr lang="en-US" sz="2400" b="1" i="1" dirty="0" smtClean="0"/>
              <a:t>inactive</a:t>
            </a:r>
            <a:r>
              <a:rPr lang="en-US" sz="2400" i="1" dirty="0" smtClean="0"/>
              <a:t> </a:t>
            </a:r>
            <a:r>
              <a:rPr lang="en-US" sz="2400" dirty="0" smtClean="0"/>
              <a:t>based </a:t>
            </a:r>
            <a:r>
              <a:rPr lang="en-US" sz="2400" dirty="0"/>
              <a:t>on </a:t>
            </a:r>
            <a:r>
              <a:rPr lang="en-US" sz="2400" dirty="0" smtClean="0"/>
              <a:t>time or duration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982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Discussed on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Concern for XML </a:t>
            </a:r>
            <a:r>
              <a:rPr lang="en-US" b="1" dirty="0"/>
              <a:t>a</a:t>
            </a:r>
            <a:r>
              <a:rPr lang="en-US" b="1" dirty="0" smtClean="0"/>
              <a:t>ttributes</a:t>
            </a:r>
          </a:p>
          <a:p>
            <a:pPr lvl="1"/>
            <a:r>
              <a:rPr lang="en-US" dirty="0" smtClean="0"/>
              <a:t>YANG doesn’t model (but XSD or </a:t>
            </a:r>
            <a:r>
              <a:rPr lang="en-US" dirty="0" err="1" smtClean="0"/>
              <a:t>RelaxNG</a:t>
            </a:r>
            <a:r>
              <a:rPr lang="en-US" dirty="0" smtClean="0"/>
              <a:t> could be used)</a:t>
            </a:r>
          </a:p>
          <a:p>
            <a:pPr lvl="1"/>
            <a:r>
              <a:rPr lang="en-US" dirty="0" smtClean="0"/>
              <a:t>Not </a:t>
            </a:r>
            <a:r>
              <a:rPr lang="en-US" dirty="0" err="1" smtClean="0"/>
              <a:t>referenceable</a:t>
            </a:r>
            <a:r>
              <a:rPr lang="en-US" dirty="0" smtClean="0"/>
              <a:t> via must/when statements (really?)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b="1" dirty="0" smtClean="0"/>
              <a:t>Standardize an “enable” or “disable” leaf</a:t>
            </a:r>
          </a:p>
          <a:p>
            <a:pPr lvl="1"/>
            <a:r>
              <a:rPr lang="en-US" dirty="0" smtClean="0"/>
              <a:t>e.g. 6021bis </a:t>
            </a:r>
            <a:r>
              <a:rPr lang="en-US" dirty="0"/>
              <a:t>(</a:t>
            </a:r>
            <a:r>
              <a:rPr lang="en-US" dirty="0" err="1"/>
              <a:t>ietf</a:t>
            </a:r>
            <a:r>
              <a:rPr lang="en-US" dirty="0"/>
              <a:t>-yang-types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b="1" dirty="0" smtClean="0"/>
              <a:t>Use </a:t>
            </a:r>
            <a:r>
              <a:rPr lang="en-US" b="1" dirty="0" err="1" smtClean="0"/>
              <a:t>Xpath</a:t>
            </a:r>
            <a:r>
              <a:rPr lang="en-US" b="1" dirty="0" smtClean="0"/>
              <a:t> just for complex expressions</a:t>
            </a:r>
          </a:p>
          <a:p>
            <a:pPr lvl="1"/>
            <a:r>
              <a:rPr lang="en-US" dirty="0" smtClean="0"/>
              <a:t>Can’t do time-of-day</a:t>
            </a:r>
          </a:p>
          <a:p>
            <a:pPr lvl="1"/>
            <a:r>
              <a:rPr lang="en-US" dirty="0" smtClean="0"/>
              <a:t>Not easy for a NMS to import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Use a </a:t>
            </a:r>
            <a:r>
              <a:rPr lang="en-US" b="1" dirty="0" err="1" smtClean="0"/>
              <a:t>rulebase</a:t>
            </a:r>
            <a:r>
              <a:rPr lang="en-US" b="1" dirty="0" smtClean="0"/>
              <a:t> like NACM</a:t>
            </a:r>
          </a:p>
          <a:p>
            <a:endParaRPr lang="en-US" dirty="0" smtClean="0"/>
          </a:p>
          <a:p>
            <a:r>
              <a:rPr lang="en-US" b="1" dirty="0" smtClean="0"/>
              <a:t>Implement conditional </a:t>
            </a:r>
            <a:r>
              <a:rPr lang="en-US" b="1" dirty="0" err="1" smtClean="0"/>
              <a:t>config</a:t>
            </a:r>
            <a:r>
              <a:rPr lang="en-US" b="1" dirty="0" smtClean="0"/>
              <a:t> like a 1</a:t>
            </a:r>
            <a:r>
              <a:rPr lang="en-US" b="1" baseline="30000" dirty="0" smtClean="0"/>
              <a:t>st</a:t>
            </a:r>
            <a:r>
              <a:rPr lang="en-US" b="1" dirty="0" smtClean="0"/>
              <a:t>-class “patch” object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39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Client discretion vs. modeler’s </a:t>
            </a:r>
            <a:r>
              <a:rPr lang="en-US" dirty="0" smtClean="0"/>
              <a:t>selection</a:t>
            </a:r>
          </a:p>
          <a:p>
            <a:endParaRPr lang="en-US" dirty="0" smtClean="0"/>
          </a:p>
          <a:p>
            <a:r>
              <a:rPr lang="en-US" dirty="0"/>
              <a:t>F</a:t>
            </a:r>
            <a:r>
              <a:rPr lang="en-US" dirty="0" smtClean="0"/>
              <a:t>lags </a:t>
            </a:r>
            <a:r>
              <a:rPr lang="en-US" dirty="0"/>
              <a:t>need to be available to must/when statements </a:t>
            </a:r>
            <a:r>
              <a:rPr lang="en-US" dirty="0" smtClean="0"/>
              <a:t>and </a:t>
            </a:r>
            <a:r>
              <a:rPr lang="en-US" dirty="0" err="1" smtClean="0"/>
              <a:t>XPath</a:t>
            </a:r>
            <a:r>
              <a:rPr lang="en-US" dirty="0" smtClean="0"/>
              <a:t> </a:t>
            </a:r>
            <a:r>
              <a:rPr lang="en-US" dirty="0"/>
              <a:t>select in get </a:t>
            </a:r>
            <a:r>
              <a:rPr lang="en-US" dirty="0" smtClean="0"/>
              <a:t>operations</a:t>
            </a:r>
          </a:p>
          <a:p>
            <a:endParaRPr lang="en-US" dirty="0" smtClean="0"/>
          </a:p>
          <a:p>
            <a:pPr lvl="0"/>
            <a:r>
              <a:rPr lang="en-US" dirty="0">
                <a:solidFill>
                  <a:prstClr val="black"/>
                </a:solidFill>
              </a:rPr>
              <a:t>Access to the rule-base that controls the enable property for object X is different than access to object X </a:t>
            </a:r>
            <a:r>
              <a:rPr lang="en-US" dirty="0" smtClean="0">
                <a:solidFill>
                  <a:prstClr val="black"/>
                </a:solidFill>
              </a:rPr>
              <a:t>directly</a:t>
            </a:r>
          </a:p>
          <a:p>
            <a:pPr lvl="0"/>
            <a:endParaRPr lang="en-US" dirty="0" smtClean="0">
              <a:solidFill>
                <a:prstClr val="black"/>
              </a:solidFill>
            </a:endParaRPr>
          </a:p>
          <a:p>
            <a:r>
              <a:rPr lang="en-US" dirty="0" smtClean="0"/>
              <a:t>Validation should conceptually after disabled nodes have been filtered out</a:t>
            </a:r>
          </a:p>
          <a:p>
            <a:endParaRPr lang="en-US" dirty="0" smtClean="0"/>
          </a:p>
          <a:p>
            <a:r>
              <a:rPr lang="en-US" dirty="0" smtClean="0"/>
              <a:t>Should </a:t>
            </a:r>
            <a:r>
              <a:rPr lang="en-US" dirty="0"/>
              <a:t>running </a:t>
            </a:r>
            <a:r>
              <a:rPr lang="en-US" dirty="0" err="1"/>
              <a:t>config</a:t>
            </a:r>
            <a:r>
              <a:rPr lang="en-US" dirty="0"/>
              <a:t> include conditional policy or just its evaluation</a:t>
            </a:r>
            <a:r>
              <a:rPr lang="en-US" dirty="0" smtClean="0"/>
              <a:t>?</a:t>
            </a:r>
            <a:endParaRPr lang="en-US" dirty="0"/>
          </a:p>
          <a:p>
            <a:pPr lvl="0"/>
            <a:endParaRPr lang="en-US" dirty="0">
              <a:solidFill>
                <a:prstClr val="black"/>
              </a:solidFill>
            </a:endParaRPr>
          </a:p>
          <a:p>
            <a:endParaRPr lang="en-US" sz="2400" dirty="0" smtClean="0"/>
          </a:p>
          <a:p>
            <a:pPr marL="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05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Updated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Use XML attributes for static/</a:t>
            </a:r>
            <a:r>
              <a:rPr lang="en-US" dirty="0" err="1" smtClean="0"/>
              <a:t>const</a:t>
            </a:r>
            <a:r>
              <a:rPr lang="en-US" dirty="0" smtClean="0"/>
              <a:t> “disable” flag</a:t>
            </a:r>
          </a:p>
          <a:p>
            <a:pPr lvl="1"/>
            <a:r>
              <a:rPr lang="en-US" dirty="0" smtClean="0"/>
              <a:t>Simple</a:t>
            </a:r>
          </a:p>
          <a:p>
            <a:pPr lvl="1"/>
            <a:r>
              <a:rPr lang="en-US" dirty="0"/>
              <a:t>We allow XML attributes for </a:t>
            </a:r>
            <a:r>
              <a:rPr lang="en-US" dirty="0" smtClean="0"/>
              <a:t>metadata</a:t>
            </a:r>
          </a:p>
          <a:p>
            <a:pPr lvl="1"/>
            <a:r>
              <a:rPr lang="en-US" dirty="0"/>
              <a:t>Client </a:t>
            </a:r>
            <a:r>
              <a:rPr lang="en-US" dirty="0" smtClean="0"/>
              <a:t>can disable </a:t>
            </a:r>
            <a:r>
              <a:rPr lang="en-US" dirty="0"/>
              <a:t>any arbitrary </a:t>
            </a:r>
            <a:r>
              <a:rPr lang="en-US" dirty="0" err="1" smtClean="0"/>
              <a:t>subtree</a:t>
            </a:r>
            <a:endParaRPr lang="en-US" dirty="0" smtClean="0"/>
          </a:p>
          <a:p>
            <a:pPr lvl="1"/>
            <a:r>
              <a:rPr lang="en-US" dirty="0" smtClean="0"/>
              <a:t>No impact to must/when statements</a:t>
            </a:r>
          </a:p>
          <a:p>
            <a:pPr lvl="1"/>
            <a:r>
              <a:rPr lang="en-US" dirty="0" smtClean="0"/>
              <a:t>Assume disabled node are removed prior to validation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Introduce a mechanism for temporal/triggered</a:t>
            </a:r>
          </a:p>
          <a:p>
            <a:pPr lvl="1"/>
            <a:r>
              <a:rPr lang="en-US" dirty="0" smtClean="0"/>
              <a:t>Modeled within </a:t>
            </a:r>
            <a:r>
              <a:rPr lang="en-US" dirty="0" err="1"/>
              <a:t>c</a:t>
            </a:r>
            <a:r>
              <a:rPr lang="en-US" dirty="0" err="1" smtClean="0"/>
              <a:t>onfig</a:t>
            </a:r>
            <a:r>
              <a:rPr lang="en-US" dirty="0" smtClean="0"/>
              <a:t> or external (e.g. </a:t>
            </a:r>
            <a:r>
              <a:rPr lang="en-US" dirty="0" err="1" smtClean="0"/>
              <a:t>cron</a:t>
            </a:r>
            <a:r>
              <a:rPr lang="en-US" dirty="0" smtClean="0"/>
              <a:t>)???</a:t>
            </a:r>
          </a:p>
          <a:p>
            <a:pPr lvl="1"/>
            <a:r>
              <a:rPr lang="en-US" dirty="0" smtClean="0"/>
              <a:t>JUNOS has temporal setting within the </a:t>
            </a:r>
            <a:r>
              <a:rPr lang="en-US" dirty="0" err="1" smtClean="0"/>
              <a:t>config</a:t>
            </a:r>
            <a:endParaRPr lang="en-US" dirty="0" smtClean="0"/>
          </a:p>
          <a:p>
            <a:pPr lvl="2"/>
            <a:r>
              <a:rPr lang="en-US" dirty="0" smtClean="0"/>
              <a:t>Like a template – a complete tree</a:t>
            </a:r>
            <a:endParaRPr lang="en-US" dirty="0"/>
          </a:p>
          <a:p>
            <a:pPr lvl="2"/>
            <a:r>
              <a:rPr lang="en-US" dirty="0" smtClean="0"/>
              <a:t>Next slide illustrates idea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889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Temporal/Triggered Configuration</a:t>
            </a:r>
            <a:endParaRPr lang="en-US" dirty="0"/>
          </a:p>
        </p:txBody>
      </p:sp>
      <p:sp>
        <p:nvSpPr>
          <p:cNvPr id="5" name="Parallelogram 4"/>
          <p:cNvSpPr/>
          <p:nvPr/>
        </p:nvSpPr>
        <p:spPr>
          <a:xfrm>
            <a:off x="575057" y="6014791"/>
            <a:ext cx="8111743" cy="503230"/>
          </a:xfrm>
          <a:prstGeom prst="parallelogram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Operational Configuration</a:t>
            </a:r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>
            <a:off x="4157180" y="5235983"/>
            <a:ext cx="874565" cy="55115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75056" y="1509689"/>
            <a:ext cx="8111743" cy="3462698"/>
          </a:xfrm>
          <a:prstGeom prst="rect">
            <a:avLst/>
          </a:prstGeom>
          <a:noFill/>
          <a:ln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767471" y="1516724"/>
            <a:ext cx="3332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Running/Candidate Configuration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922487" y="4217543"/>
            <a:ext cx="1018329" cy="52719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Root</a:t>
            </a:r>
            <a:endParaRPr lang="en-US" dirty="0"/>
          </a:p>
        </p:txBody>
      </p:sp>
      <p:sp>
        <p:nvSpPr>
          <p:cNvPr id="10" name="Parallelogram 9"/>
          <p:cNvSpPr/>
          <p:nvPr/>
        </p:nvSpPr>
        <p:spPr>
          <a:xfrm>
            <a:off x="4025397" y="4265470"/>
            <a:ext cx="4300944" cy="419358"/>
          </a:xfrm>
          <a:prstGeom prst="parallelogram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Unconditional Configuration</a:t>
            </a:r>
            <a:endParaRPr lang="en-US" dirty="0"/>
          </a:p>
        </p:txBody>
      </p:sp>
      <p:cxnSp>
        <p:nvCxnSpPr>
          <p:cNvPr id="12" name="Straight Connector 11"/>
          <p:cNvCxnSpPr>
            <a:stCxn id="9" idx="6"/>
            <a:endCxn id="10" idx="5"/>
          </p:cNvCxnSpPr>
          <p:nvPr/>
        </p:nvCxnSpPr>
        <p:spPr>
          <a:xfrm flipV="1">
            <a:off x="1940816" y="4475149"/>
            <a:ext cx="2137001" cy="59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429387" y="4440252"/>
            <a:ext cx="11911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Top-Level Tag</a:t>
            </a:r>
            <a:endParaRPr lang="en-US" sz="1400" dirty="0"/>
          </a:p>
        </p:txBody>
      </p:sp>
      <p:sp>
        <p:nvSpPr>
          <p:cNvPr id="17" name="Parallelogram 16"/>
          <p:cNvSpPr/>
          <p:nvPr/>
        </p:nvSpPr>
        <p:spPr>
          <a:xfrm>
            <a:off x="4025397" y="2210615"/>
            <a:ext cx="4300944" cy="443321"/>
          </a:xfrm>
          <a:prstGeom prst="parallelogram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Condition-1 Configuration</a:t>
            </a:r>
            <a:endParaRPr lang="en-US" dirty="0"/>
          </a:p>
        </p:txBody>
      </p:sp>
      <p:sp>
        <p:nvSpPr>
          <p:cNvPr id="19" name="Parallelogram 18"/>
          <p:cNvSpPr/>
          <p:nvPr/>
        </p:nvSpPr>
        <p:spPr>
          <a:xfrm>
            <a:off x="4025397" y="3291594"/>
            <a:ext cx="4300944" cy="443321"/>
          </a:xfrm>
          <a:prstGeom prst="parallelogram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Condition-N Configuration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6099596" y="2719834"/>
            <a:ext cx="130185" cy="13018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108236" y="3099892"/>
            <a:ext cx="130185" cy="13018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099596" y="2911546"/>
            <a:ext cx="130185" cy="13018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>
            <a:stCxn id="9" idx="7"/>
            <a:endCxn id="17" idx="5"/>
          </p:cNvCxnSpPr>
          <p:nvPr/>
        </p:nvCxnSpPr>
        <p:spPr>
          <a:xfrm flipV="1">
            <a:off x="1791685" y="2432276"/>
            <a:ext cx="2289127" cy="186247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9" idx="7"/>
            <a:endCxn id="19" idx="5"/>
          </p:cNvCxnSpPr>
          <p:nvPr/>
        </p:nvCxnSpPr>
        <p:spPr>
          <a:xfrm flipV="1">
            <a:off x="1791685" y="3513255"/>
            <a:ext cx="2289127" cy="7814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rot="19227692">
            <a:off x="1697917" y="3076189"/>
            <a:ext cx="23181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If </a:t>
            </a:r>
            <a:r>
              <a:rPr lang="en-US" sz="1400" dirty="0" err="1" smtClean="0"/>
              <a:t>recv</a:t>
            </a:r>
            <a:r>
              <a:rPr lang="en-US" sz="1400" dirty="0" smtClean="0"/>
              <a:t>(interface-down event)</a:t>
            </a:r>
            <a:endParaRPr lang="en-US" sz="1400" dirty="0"/>
          </a:p>
        </p:txBody>
      </p:sp>
      <p:sp>
        <p:nvSpPr>
          <p:cNvPr id="31" name="TextBox 30"/>
          <p:cNvSpPr txBox="1"/>
          <p:nvPr/>
        </p:nvSpPr>
        <p:spPr>
          <a:xfrm rot="20526198">
            <a:off x="2602224" y="3537458"/>
            <a:ext cx="10026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If (M-F 9-5)</a:t>
            </a:r>
            <a:endParaRPr lang="en-US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5269360" y="5185925"/>
            <a:ext cx="2651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strip out disabled nodes</a:t>
            </a:r>
          </a:p>
          <a:p>
            <a:r>
              <a:rPr lang="en-US" dirty="0" smtClean="0"/>
              <a:t>and validate against YANG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71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Take on as a chartered working group </a:t>
            </a:r>
            <a:r>
              <a:rPr lang="en-US" dirty="0"/>
              <a:t>i</a:t>
            </a:r>
            <a:r>
              <a:rPr lang="en-US" dirty="0" smtClean="0"/>
              <a:t>tem?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76FB-A37F-3E49-8780-D8E250BD9E7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921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7692</TotalTime>
  <Words>459</Words>
  <Application>Microsoft Macintosh PowerPoint</Application>
  <PresentationFormat>On-screen Show (4:3)</PresentationFormat>
  <Paragraphs>93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Conditional Enablement</vt:lpstr>
      <vt:lpstr>Disclosure</vt:lpstr>
      <vt:lpstr>Motivation</vt:lpstr>
      <vt:lpstr>Use Cases</vt:lpstr>
      <vt:lpstr>Strategies Discussed on List</vt:lpstr>
      <vt:lpstr>Other Considerations</vt:lpstr>
      <vt:lpstr>Updated Proposal</vt:lpstr>
      <vt:lpstr>Temporal/Triggered Configuration</vt:lpstr>
      <vt:lpstr>Next Steps</vt:lpstr>
    </vt:vector>
  </TitlesOfParts>
  <Company>Juniper Networks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Enablement</dc:title>
  <dc:creator>Kent Watsen</dc:creator>
  <cp:lastModifiedBy>Kent Watsen</cp:lastModifiedBy>
  <cp:revision>35</cp:revision>
  <dcterms:created xsi:type="dcterms:W3CDTF">2013-03-05T14:34:38Z</dcterms:created>
  <dcterms:modified xsi:type="dcterms:W3CDTF">2013-03-11T15:52:24Z</dcterms:modified>
</cp:coreProperties>
</file>