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97" r:id="rId1"/>
  </p:sldMasterIdLst>
  <p:notesMasterIdLst>
    <p:notesMasterId r:id="rId24"/>
  </p:notesMasterIdLst>
  <p:sldIdLst>
    <p:sldId id="458" r:id="rId2"/>
    <p:sldId id="453" r:id="rId3"/>
    <p:sldId id="464" r:id="rId4"/>
    <p:sldId id="459" r:id="rId5"/>
    <p:sldId id="461" r:id="rId6"/>
    <p:sldId id="415" r:id="rId7"/>
    <p:sldId id="416" r:id="rId8"/>
    <p:sldId id="456" r:id="rId9"/>
    <p:sldId id="439" r:id="rId10"/>
    <p:sldId id="440" r:id="rId11"/>
    <p:sldId id="441" r:id="rId12"/>
    <p:sldId id="442" r:id="rId13"/>
    <p:sldId id="443" r:id="rId14"/>
    <p:sldId id="444" r:id="rId15"/>
    <p:sldId id="460" r:id="rId16"/>
    <p:sldId id="462" r:id="rId17"/>
    <p:sldId id="463" r:id="rId18"/>
    <p:sldId id="445" r:id="rId19"/>
    <p:sldId id="446" r:id="rId20"/>
    <p:sldId id="447" r:id="rId21"/>
    <p:sldId id="448" r:id="rId22"/>
    <p:sldId id="449" r:id="rId23"/>
  </p:sldIdLst>
  <p:sldSz cx="9144000" cy="6858000" type="screen4x3"/>
  <p:notesSz cx="6858000" cy="9296400"/>
  <p:embeddedFontLst>
    <p:embeddedFont>
      <p:font typeface="Ciscolight" charset="0"/>
      <p:regular r:id="rId25"/>
    </p:embeddedFont>
    <p:embeddedFont>
      <p:font typeface="Calibri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rosoft Office User" initials="MOU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7F7F7F"/>
    <a:srgbClr val="652D89"/>
    <a:srgbClr val="F68B1F"/>
    <a:srgbClr val="009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86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1314" y="-12"/>
      </p:cViewPr>
      <p:guideLst>
        <p:guide orient="horz" pos="271"/>
        <p:guide pos="22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12" d="100"/>
          <a:sy n="112" d="100"/>
        </p:scale>
        <p:origin x="-3136" y="-112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285AFA-FE6A-4A23-A196-7315B4137BD8}" type="datetimeFigureOut">
              <a:rPr lang="en-US" smtClean="0"/>
              <a:pPr/>
              <a:t>3/8/2013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F7E356-73FB-4AC4-B912-925DE898A5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90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7E356-73FB-4AC4-B912-925DE898A54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256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-animate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 userDrawn="1"/>
        </p:nvSpPr>
        <p:spPr>
          <a:xfrm>
            <a:off x="3405352" y="5948636"/>
            <a:ext cx="599089" cy="114562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1460939" y="5948636"/>
            <a:ext cx="472965" cy="1145627"/>
          </a:xfrm>
          <a:prstGeom prst="rect">
            <a:avLst/>
          </a:prstGeom>
          <a:solidFill>
            <a:srgbClr val="6DB344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4771697" y="5948636"/>
            <a:ext cx="472965" cy="1145627"/>
          </a:xfrm>
          <a:prstGeom prst="rect">
            <a:avLst/>
          </a:prstGeom>
          <a:solidFill>
            <a:srgbClr val="009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3" name="Rounded Rectangle 42"/>
          <p:cNvSpPr/>
          <p:nvPr userDrawn="1"/>
        </p:nvSpPr>
        <p:spPr>
          <a:xfrm rot="10800000" flipH="1">
            <a:off x="2856506" y="831272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5" name="Rounded Rectangle 44"/>
          <p:cNvSpPr/>
          <p:nvPr userDrawn="1"/>
        </p:nvSpPr>
        <p:spPr>
          <a:xfrm rot="10800000" flipH="1">
            <a:off x="821966" y="4716780"/>
            <a:ext cx="656314" cy="150749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6" name="Rounded Rectangle 45"/>
          <p:cNvSpPr/>
          <p:nvPr userDrawn="1"/>
        </p:nvSpPr>
        <p:spPr>
          <a:xfrm rot="10800000" flipH="1">
            <a:off x="1332506" y="1981200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7" name="Rounded Rectangle 46"/>
          <p:cNvSpPr/>
          <p:nvPr userDrawn="1"/>
        </p:nvSpPr>
        <p:spPr>
          <a:xfrm rot="10800000" flipH="1">
            <a:off x="5869870" y="6614159"/>
            <a:ext cx="780312" cy="3319549"/>
          </a:xfrm>
          <a:prstGeom prst="roundRect">
            <a:avLst>
              <a:gd name="adj" fmla="val 50000"/>
            </a:avLst>
          </a:prstGeom>
          <a:solidFill>
            <a:srgbClr val="1F8BAE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8" name="Rounded Rectangle 47"/>
          <p:cNvSpPr/>
          <p:nvPr userDrawn="1"/>
        </p:nvSpPr>
        <p:spPr>
          <a:xfrm rot="10800000" flipH="1">
            <a:off x="6933206" y="6614160"/>
            <a:ext cx="656314" cy="150749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9" name="Rounded Rectangle 48"/>
          <p:cNvSpPr/>
          <p:nvPr userDrawn="1"/>
        </p:nvSpPr>
        <p:spPr>
          <a:xfrm rot="10800000" flipH="1">
            <a:off x="2191486" y="6719450"/>
            <a:ext cx="662549" cy="63310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0" name="Rounded Rectangle 49"/>
          <p:cNvSpPr/>
          <p:nvPr userDrawn="1"/>
        </p:nvSpPr>
        <p:spPr>
          <a:xfrm rot="10800000" flipH="1">
            <a:off x="2794161" y="6668595"/>
            <a:ext cx="779356" cy="554631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1" name="Rounded Rectangle 50"/>
          <p:cNvSpPr/>
          <p:nvPr userDrawn="1"/>
        </p:nvSpPr>
        <p:spPr>
          <a:xfrm rot="10800000" flipH="1">
            <a:off x="4920834" y="1025236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2" name="Rounded Rectangle 51"/>
          <p:cNvSpPr/>
          <p:nvPr userDrawn="1"/>
        </p:nvSpPr>
        <p:spPr>
          <a:xfrm rot="10800000" flipH="1">
            <a:off x="5391889" y="1731818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3" name="Rounded Rectangle 52"/>
          <p:cNvSpPr/>
          <p:nvPr userDrawn="1"/>
        </p:nvSpPr>
        <p:spPr>
          <a:xfrm rot="10800000" flipH="1">
            <a:off x="341313" y="6708752"/>
            <a:ext cx="780312" cy="331954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4DCAFF">
                  <a:shade val="30000"/>
                  <a:satMod val="115000"/>
                  <a:alpha val="26000"/>
                </a:srgbClr>
              </a:gs>
              <a:gs pos="50000">
                <a:srgbClr val="4DCAFF">
                  <a:shade val="67500"/>
                  <a:satMod val="115000"/>
                </a:srgbClr>
              </a:gs>
              <a:gs pos="100000">
                <a:srgbClr val="4DCAFF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4" name="Rounded Rectangle 53"/>
          <p:cNvSpPr/>
          <p:nvPr userDrawn="1"/>
        </p:nvSpPr>
        <p:spPr>
          <a:xfrm rot="10800000" flipH="1">
            <a:off x="8038251" y="8318268"/>
            <a:ext cx="780312" cy="3319549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5" name="Rounded Rectangle 54"/>
          <p:cNvSpPr/>
          <p:nvPr userDrawn="1"/>
        </p:nvSpPr>
        <p:spPr>
          <a:xfrm rot="10800000" flipH="1">
            <a:off x="8162249" y="1731818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6" name="Rounded Rectangle 55"/>
          <p:cNvSpPr/>
          <p:nvPr userDrawn="1"/>
        </p:nvSpPr>
        <p:spPr>
          <a:xfrm rot="10800000" flipH="1">
            <a:off x="3770906" y="1981200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7" name="Rectangle 56"/>
          <p:cNvSpPr/>
          <p:nvPr userDrawn="1"/>
        </p:nvSpPr>
        <p:spPr>
          <a:xfrm>
            <a:off x="0" y="0"/>
            <a:ext cx="9129008" cy="6378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91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lang="en-US" sz="5400" b="0" kern="1200" spc="-20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68"/>
            <a:ext cx="8112126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 hasCustomPrompt="1"/>
          </p:nvPr>
        </p:nvSpPr>
        <p:spPr>
          <a:xfrm>
            <a:off x="236383" y="4768852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 hasCustomPrompt="1"/>
          </p:nvPr>
        </p:nvSpPr>
        <p:spPr>
          <a:xfrm>
            <a:off x="236538" y="5232770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44444E-6 4.81481E-6 L -4.44444E-6 0.65879 " pathEditMode="relative" rAng="0" ptsTypes="AA">
                                      <p:cBhvr>
                                        <p:cTn id="6" dur="8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8" dur="10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grpId="0" nodeType="withEffect">
                                  <p:stCondLst>
                                    <p:cond delay="1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0" dur="16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grpId="0" nodeType="withEffect">
                                  <p:stCondLst>
                                    <p:cond delay="13700"/>
                                  </p:stCondLst>
                                  <p:childTnLst>
                                    <p:animMotion origin="layout" path="M 2.77778E-6 4.81481E-6 L 2.77778E-6 -0.34561 " pathEditMode="relative" rAng="0" ptsTypes="AA">
                                      <p:cBhvr>
                                        <p:cTn id="12" dur="109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-3.88889E-6 1.14467 " pathEditMode="relative" rAng="0" ptsTypes="AA">
                                      <p:cBhvr>
                                        <p:cTn id="14" dur="10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7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4.16667E-6 0.27476 L 4.16667E-6 -1.26019 " pathEditMode="relative" rAng="0" ptsTypes="AA">
                                      <p:cBhvr>
                                        <p:cTn id="16" dur="121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8" dur="84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0" dur="19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2" dur="8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fill="hold" grpId="0" nodeType="withEffect">
                                  <p:stCondLst>
                                    <p:cond delay="5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72222E-6 -2.15822E-6 L -4.72222E-6 -1.32223 " pathEditMode="relative" rAng="0" ptsTypes="AA">
                                      <p:cBhvr>
                                        <p:cTn id="24" dur="1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50000" decel="50000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26" dur="7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accel="50000" decel="50000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8" dur="15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6650" autoRev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3" dur="6650" autoRev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4" dur="6650" autoRev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6650" autoRev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35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8" dur="535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9" dur="535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35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7" presetClass="emph" presetSubtype="0" repeatCount="indefinite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66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43" dur="66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44" dur="66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66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2" grpId="0" animBg="1"/>
      <p:bldP spid="43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295275"/>
            <a:ext cx="4123944" cy="838200"/>
          </a:xfrm>
        </p:spPr>
        <p:txBody>
          <a:bodyPr vert="horz" lIns="82296" tIns="45720" rIns="82296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 smtClean="0"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Two Column</a:t>
            </a:r>
            <a:br>
              <a:rPr lang="en-US" dirty="0" smtClean="0"/>
            </a:br>
            <a:r>
              <a:rPr lang="en-US" dirty="0" smtClean="0"/>
              <a:t>Title Left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19455" y="1600200"/>
            <a:ext cx="4142232" cy="452628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  <a:lvl2pPr marL="635000" indent="-228600">
              <a:buClr>
                <a:schemeClr val="accent5"/>
              </a:buClr>
              <a:buFont typeface="Arial" pitchFamily="34" charset="0"/>
              <a:buChar char="•"/>
              <a:tabLst/>
              <a:defRPr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</a:t>
            </a:r>
            <a:br>
              <a:rPr lang="en-US" dirty="0" smtClean="0"/>
            </a:br>
            <a:r>
              <a:rPr lang="en-US" dirty="0" smtClean="0"/>
              <a:t>do not italicize; use yellow on the </a:t>
            </a:r>
            <a:br>
              <a:rPr lang="en-US" dirty="0" smtClean="0"/>
            </a:br>
            <a:r>
              <a:rPr lang="en-US" dirty="0" smtClean="0"/>
              <a:t>black template and red for the white template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818888" y="1600200"/>
            <a:ext cx="4005072" cy="452628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1"/>
                </a:solidFill>
                <a:latin typeface="+mj-lt"/>
              </a:defRPr>
            </a:lvl1pPr>
            <a:lvl2pPr marL="635000" indent="-228600">
              <a:buClr>
                <a:schemeClr val="accent1">
                  <a:lumMod val="40000"/>
                  <a:lumOff val="60000"/>
                </a:schemeClr>
              </a:buClr>
              <a:buFont typeface="Arial" pitchFamily="34" charset="0"/>
              <a:buChar char="•"/>
              <a:defRPr>
                <a:solidFill>
                  <a:schemeClr val="accent1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do not italicize; use yellow on the black template and red for the white template</a:t>
            </a: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830903" y="295275"/>
            <a:ext cx="4132262" cy="838200"/>
          </a:xfrm>
        </p:spPr>
        <p:txBody>
          <a:bodyPr lIns="82296" rIns="82296"/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FontTx/>
              <a:buNone/>
              <a:defRPr lang="en-US" sz="3600" b="0" kern="1200" spc="-100" baseline="0" dirty="0" smtClean="0"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rgbClr val="0096D6"/>
                    </a:gs>
                    <a:gs pos="44000">
                      <a:srgbClr val="01BBBB"/>
                    </a:gs>
                    <a:gs pos="100000">
                      <a:srgbClr val="008041"/>
                    </a:gs>
                  </a:gsLst>
                  <a:lin ang="48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Two Column</a:t>
            </a:r>
            <a:b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rgbClr val="0096D6"/>
                    </a:gs>
                    <a:gs pos="44000">
                      <a:srgbClr val="01BBBB"/>
                    </a:gs>
                    <a:gs pos="100000">
                      <a:srgbClr val="008041"/>
                    </a:gs>
                  </a:gsLst>
                  <a:lin ang="48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rgbClr val="0096D6"/>
                    </a:gs>
                    <a:gs pos="44000">
                      <a:srgbClr val="01BBBB"/>
                    </a:gs>
                    <a:gs pos="100000">
                      <a:srgbClr val="008041"/>
                    </a:gs>
                  </a:gsLst>
                  <a:lin ang="48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Title Right</a:t>
            </a:r>
            <a:endParaRPr lang="en-US" dirty="0"/>
          </a:p>
        </p:txBody>
      </p:sp>
      <p:pic>
        <p:nvPicPr>
          <p:cNvPr id="13" name="Picture 12" descr="bottom ba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3375" y="6378339"/>
            <a:ext cx="8477250" cy="16291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44475" y="1600200"/>
            <a:ext cx="2622550" cy="43910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292474" y="1600200"/>
            <a:ext cx="2593975" cy="4362450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300788" y="1600200"/>
            <a:ext cx="2633662" cy="4333875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Text Placeholder 20"/>
          <p:cNvSpPr>
            <a:spLocks noGrp="1" noChangeAspect="1"/>
          </p:cNvSpPr>
          <p:nvPr>
            <p:ph type="body" sz="quarter" idx="17"/>
          </p:nvPr>
        </p:nvSpPr>
        <p:spPr>
          <a:xfrm>
            <a:off x="219456" y="100584"/>
            <a:ext cx="2670048" cy="1152144"/>
          </a:xfr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3255264" y="100584"/>
            <a:ext cx="2670048" cy="1152144"/>
          </a:xfr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0"/>
          <p:cNvSpPr>
            <a:spLocks noGrp="1" noChangeAspect="1"/>
          </p:cNvSpPr>
          <p:nvPr>
            <p:ph type="body" sz="quarter" idx="19"/>
          </p:nvPr>
        </p:nvSpPr>
        <p:spPr>
          <a:xfrm>
            <a:off x="6273302" y="100584"/>
            <a:ext cx="2670048" cy="1152144"/>
          </a:xfr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246972" y="439710"/>
            <a:ext cx="8567244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6" name="Chart Placeholder 35"/>
          <p:cNvSpPr>
            <a:spLocks noGrp="1"/>
          </p:cNvSpPr>
          <p:nvPr>
            <p:ph type="chart" sz="quarter" idx="10"/>
          </p:nvPr>
        </p:nvSpPr>
        <p:spPr>
          <a:xfrm>
            <a:off x="359764" y="1476375"/>
            <a:ext cx="8439461" cy="4305300"/>
          </a:xfrm>
        </p:spPr>
        <p:txBody>
          <a:bodyPr anchor="ctr" anchorCtr="1"/>
          <a:lstStyle>
            <a:lvl1pPr>
              <a:buNone/>
              <a:defRPr>
                <a:latin typeface="+mj-lt"/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9466" y="6062114"/>
            <a:ext cx="7461250" cy="276999"/>
          </a:xfrm>
        </p:spPr>
        <p:txBody>
          <a:bodyPr wrap="square" anchor="b" anchorCtr="0">
            <a:noAutofit/>
          </a:bodyPr>
          <a:lstStyle>
            <a:lvl1pPr algn="l" defTabSz="804863">
              <a:lnSpc>
                <a:spcPct val="100000"/>
              </a:lnSpc>
              <a:spcBef>
                <a:spcPct val="50000"/>
              </a:spcBef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Source: Placeholder for Notes Is 12 Points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5430244"/>
            <a:ext cx="8558698" cy="838200"/>
          </a:xfr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46888" y="1600200"/>
            <a:ext cx="4005072" cy="3749040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Simple text goes here and can wrap to accommodate more lines of information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4873752" y="1947672"/>
            <a:ext cx="3429000" cy="2990088"/>
          </a:xfrm>
        </p:spPr>
        <p:txBody>
          <a:bodyPr anchor="ctr" anchorCtr="1"/>
          <a:lstStyle>
            <a:lvl1pPr algn="ctr">
              <a:buFontTx/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5430244"/>
            <a:ext cx="8558698" cy="838200"/>
          </a:xfr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5201" y="5842635"/>
            <a:ext cx="8112126" cy="384175"/>
          </a:xfrm>
        </p:spPr>
        <p:txBody>
          <a:bodyPr anchor="b" anchorCtr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9456" y="649224"/>
            <a:ext cx="8112125" cy="4480560"/>
          </a:xfrm>
        </p:spPr>
        <p:txBody>
          <a:bodyPr/>
          <a:lstStyle>
            <a:lvl1pPr marL="233363" indent="-233363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Arial" pitchFamily="34" charset="0"/>
              <a:buChar char="“"/>
              <a:defRPr lang="en-US" sz="54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4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flipV="1">
            <a:off x="217357" y="6355828"/>
            <a:ext cx="8694295" cy="210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1918741"/>
            <a:ext cx="4117446" cy="3020518"/>
          </a:xfrm>
        </p:spPr>
        <p:txBody>
          <a:bodyPr vert="horz" lIns="82296" tIns="45720" rIns="82296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Telling Shared Experiences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22519" y="310896"/>
            <a:ext cx="3895344" cy="6208776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Tell your story here</a:t>
            </a:r>
            <a:endParaRPr lang="en-US" dirty="0"/>
          </a:p>
        </p:txBody>
      </p:sp>
      <p:pic>
        <p:nvPicPr>
          <p:cNvPr id="12" name="Picture 11" descr="verticalba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441927" y="777667"/>
            <a:ext cx="89319" cy="5287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1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1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1918741"/>
            <a:ext cx="4117446" cy="3020518"/>
          </a:xfrm>
        </p:spPr>
        <p:txBody>
          <a:bodyPr vert="horz" lIns="82296" tIns="45720" rIns="82296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Telling Shared Experiences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22519" y="310896"/>
            <a:ext cx="3895344" cy="6208776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Tell your story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279392"/>
            <a:ext cx="4684867" cy="384175"/>
          </a:xfr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8693" y="3282696"/>
            <a:ext cx="4712557" cy="1022350"/>
          </a:xfrm>
        </p:spPr>
        <p:txBody>
          <a:bodyPr vert="horz" lIns="82296" tIns="45720" rIns="82296" bIns="4572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 hasCustomPrompt="1"/>
          </p:nvPr>
        </p:nvSpPr>
        <p:spPr>
          <a:xfrm>
            <a:off x="5540375" y="1917700"/>
            <a:ext cx="2676525" cy="2889250"/>
          </a:xfrm>
        </p:spPr>
        <p:txBody>
          <a:bodyPr anchor="ctr" anchorCtr="1"/>
          <a:lstStyle>
            <a:lvl1pPr algn="ctr">
              <a:defRPr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bottom ba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3375" y="6378339"/>
            <a:ext cx="8477250" cy="162912"/>
          </a:xfrm>
          <a:prstGeom prst="rect">
            <a:avLst/>
          </a:prstGeom>
        </p:spPr>
      </p:pic>
      <p:sp>
        <p:nvSpPr>
          <p:cNvPr id="57" name="Rectangle 56"/>
          <p:cNvSpPr/>
          <p:nvPr userDrawn="1"/>
        </p:nvSpPr>
        <p:spPr>
          <a:xfrm>
            <a:off x="0" y="0"/>
            <a:ext cx="9129008" cy="6378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91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lang="en-US" sz="5400" b="0" kern="1200" spc="-20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68"/>
            <a:ext cx="8112126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 hasCustomPrompt="1"/>
          </p:nvPr>
        </p:nvSpPr>
        <p:spPr>
          <a:xfrm>
            <a:off x="236383" y="4768852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 hasCustomPrompt="1"/>
          </p:nvPr>
        </p:nvSpPr>
        <p:spPr>
          <a:xfrm>
            <a:off x="236538" y="5232770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-12700" y="6141720"/>
            <a:ext cx="9156700" cy="7162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pic>
        <p:nvPicPr>
          <p:cNvPr id="17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 userDrawn="1"/>
        </p:nvSpPr>
        <p:spPr>
          <a:xfrm>
            <a:off x="1823499" y="-3578087"/>
            <a:ext cx="1729740" cy="140141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0" name="Rounded Rectangle 9"/>
          <p:cNvSpPr/>
          <p:nvPr userDrawn="1"/>
        </p:nvSpPr>
        <p:spPr>
          <a:xfrm>
            <a:off x="0" y="-64521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 rot="10800000">
            <a:off x="1013791" y="-64521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375620" y="1711187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105451" y="834887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4" name="Rounded Rectangle 13"/>
          <p:cNvSpPr/>
          <p:nvPr/>
        </p:nvSpPr>
        <p:spPr>
          <a:xfrm rot="10800000">
            <a:off x="3036073" y="-3377648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7744" y="484632"/>
            <a:ext cx="8755128" cy="4372131"/>
          </a:xfrm>
        </p:spPr>
        <p:txBody>
          <a:bodyPr anchor="b" anchorCtr="0"/>
          <a:lstStyle>
            <a:lvl1pPr marL="228600" indent="-228600">
              <a:buFont typeface="Arial" pitchFamily="34" charset="0"/>
              <a:buChar char="“"/>
              <a:defRPr sz="60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</a:t>
            </a:r>
            <a:br>
              <a:rPr lang="en-US" dirty="0" smtClean="0"/>
            </a:br>
            <a:r>
              <a:rPr lang="en-US" dirty="0" smtClean="0"/>
              <a:t>title style”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0248" y="5358903"/>
            <a:ext cx="8574685" cy="61436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22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1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" grpId="0"/>
      <p:bldP spid="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ngle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9" name="Rectangle 28"/>
          <p:cNvSpPr/>
          <p:nvPr/>
        </p:nvSpPr>
        <p:spPr>
          <a:xfrm>
            <a:off x="1891875" y="795528"/>
            <a:ext cx="5349240" cy="400507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1891874" y="4794352"/>
            <a:ext cx="5347552" cy="9963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1900238" y="795528"/>
            <a:ext cx="5329238" cy="400507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</p:spPr>
        <p:txBody>
          <a:bodyPr anchor="ctr" anchorCtr="0"/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065871" y="4873438"/>
            <a:ext cx="5074070" cy="838200"/>
          </a:xfrm>
        </p:spPr>
        <p:txBody>
          <a:bodyPr anchor="ctr"/>
          <a:lstStyle>
            <a:lvl1pPr>
              <a:defRPr sz="26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mall photo_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338328" y="310896"/>
            <a:ext cx="3273552" cy="245973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338328" y="310896"/>
            <a:ext cx="3273552" cy="2459736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29703" y="3429000"/>
            <a:ext cx="7009298" cy="1421928"/>
          </a:xfr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Large photo </a:t>
            </a:r>
            <a:br>
              <a:rPr lang="en-US" dirty="0" smtClean="0"/>
            </a:br>
            <a:r>
              <a:rPr lang="en-US" dirty="0" smtClean="0"/>
              <a:t>caption here.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rait photo_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40" name="Rectangle 39"/>
          <p:cNvSpPr/>
          <p:nvPr/>
        </p:nvSpPr>
        <p:spPr>
          <a:xfrm>
            <a:off x="4992624" y="859536"/>
            <a:ext cx="3630168" cy="50292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4992624" y="859536"/>
            <a:ext cx="3630168" cy="502920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anchor="ctr" anchorCtr="0"/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9703" y="728972"/>
            <a:ext cx="4349918" cy="1089529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ultip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48" name="Rectangle 47"/>
          <p:cNvSpPr/>
          <p:nvPr/>
        </p:nvSpPr>
        <p:spPr>
          <a:xfrm>
            <a:off x="3668713" y="311149"/>
            <a:ext cx="3268136" cy="266065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49" name="Picture Placeholder 25"/>
          <p:cNvSpPr>
            <a:spLocks noGrp="1"/>
          </p:cNvSpPr>
          <p:nvPr>
            <p:ph type="pic" sz="quarter" idx="11" hasCustomPrompt="1"/>
          </p:nvPr>
        </p:nvSpPr>
        <p:spPr>
          <a:xfrm>
            <a:off x="3668989" y="311149"/>
            <a:ext cx="3267861" cy="266065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34963" y="311149"/>
            <a:ext cx="3258612" cy="266065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320824" y="311149"/>
            <a:ext cx="3272751" cy="266065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7011988" y="311149"/>
            <a:ext cx="1806574" cy="130810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12" hasCustomPrompt="1"/>
          </p:nvPr>
        </p:nvSpPr>
        <p:spPr>
          <a:xfrm>
            <a:off x="7011988" y="311149"/>
            <a:ext cx="1806573" cy="1308101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334963" y="3028951"/>
            <a:ext cx="2501965" cy="345893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3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320824" y="3028951"/>
            <a:ext cx="2516104" cy="345893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2911476" y="3028951"/>
            <a:ext cx="4025374" cy="345893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5" name="Picture Placeholder 25"/>
          <p:cNvSpPr>
            <a:spLocks noGrp="1"/>
          </p:cNvSpPr>
          <p:nvPr>
            <p:ph type="pic" sz="quarter" idx="14" hasCustomPrompt="1"/>
          </p:nvPr>
        </p:nvSpPr>
        <p:spPr>
          <a:xfrm>
            <a:off x="2908334" y="3028951"/>
            <a:ext cx="4028516" cy="345893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7011988" y="1683657"/>
            <a:ext cx="1806574" cy="344215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7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7011988" y="1676400"/>
            <a:ext cx="1806573" cy="344941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7011988" y="5182960"/>
            <a:ext cx="1806574" cy="130492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9" name="Picture Placeholder 25"/>
          <p:cNvSpPr>
            <a:spLocks noGrp="1"/>
          </p:cNvSpPr>
          <p:nvPr>
            <p:ph type="pic" sz="quarter" idx="16" hasCustomPrompt="1"/>
          </p:nvPr>
        </p:nvSpPr>
        <p:spPr>
          <a:xfrm>
            <a:off x="7011988" y="5182960"/>
            <a:ext cx="1806573" cy="1304925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rge photo with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8328" y="310896"/>
            <a:ext cx="8476488" cy="607539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33375" y="310896"/>
            <a:ext cx="8474869" cy="6054185"/>
          </a:xfrm>
          <a:ln>
            <a:solidFill>
              <a:schemeClr val="bg2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baseline="0" dirty="0">
                <a:solidFill>
                  <a:srgbClr val="5465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Photo placeholder</a:t>
            </a:r>
            <a:endParaRPr lang="en-US" dirty="0"/>
          </a:p>
        </p:txBody>
      </p:sp>
      <p:pic>
        <p:nvPicPr>
          <p:cNvPr id="3" name="Picture 2" descr="bottom ba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3375" y="6374862"/>
            <a:ext cx="8477250" cy="171450"/>
          </a:xfrm>
          <a:prstGeom prst="rect">
            <a:avLst/>
          </a:prstGeom>
        </p:spPr>
      </p:pic>
      <p:sp>
        <p:nvSpPr>
          <p:cNvPr id="10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ctr" anchorCtr="1">
            <a:noAutofit/>
          </a:bodyPr>
          <a:lstStyle>
            <a:lvl1pPr algn="ctr"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Full bleed image placeholder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ndar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1" name="Media Placeholder 20"/>
          <p:cNvSpPr>
            <a:spLocks noGrp="1"/>
          </p:cNvSpPr>
          <p:nvPr>
            <p:ph type="media" sz="quarter" idx="10" hasCustomPrompt="1"/>
          </p:nvPr>
        </p:nvSpPr>
        <p:spPr>
          <a:xfrm>
            <a:off x="2639917" y="778669"/>
            <a:ext cx="5897880" cy="4425696"/>
          </a:xfrm>
          <a:solidFill>
            <a:schemeClr val="tx1">
              <a:lumMod val="50000"/>
            </a:schemeClr>
          </a:solidFill>
          <a:ln>
            <a:noFill/>
          </a:ln>
          <a:effectLst>
            <a:innerShdw blurRad="4191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add video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_gradi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-animated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59" name="Rounded Rectangle 58"/>
          <p:cNvSpPr/>
          <p:nvPr userDrawn="1"/>
        </p:nvSpPr>
        <p:spPr>
          <a:xfrm>
            <a:off x="1823499" y="-3570592"/>
            <a:ext cx="1729740" cy="140141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64" name="Rounded Rectangle 63"/>
          <p:cNvSpPr/>
          <p:nvPr userDrawn="1"/>
        </p:nvSpPr>
        <p:spPr>
          <a:xfrm>
            <a:off x="0" y="-637720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65" name="Rounded Rectangle 64"/>
          <p:cNvSpPr/>
          <p:nvPr userDrawn="1"/>
        </p:nvSpPr>
        <p:spPr>
          <a:xfrm rot="10800000">
            <a:off x="1013791" y="424860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66" name="Rounded Rectangle 65"/>
          <p:cNvSpPr/>
          <p:nvPr userDrawn="1"/>
        </p:nvSpPr>
        <p:spPr>
          <a:xfrm>
            <a:off x="6585483" y="-2913279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67" name="Rounded Rectangle 66"/>
          <p:cNvSpPr/>
          <p:nvPr userDrawn="1"/>
        </p:nvSpPr>
        <p:spPr>
          <a:xfrm>
            <a:off x="8105451" y="569919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68" name="Rounded Rectangle 67"/>
          <p:cNvSpPr/>
          <p:nvPr userDrawn="1"/>
        </p:nvSpPr>
        <p:spPr>
          <a:xfrm rot="10800000">
            <a:off x="3036073" y="1516172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71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1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lang="en-US" sz="5400" b="0" kern="1200" spc="-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68"/>
            <a:ext cx="8112126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 hasCustomPrompt="1"/>
          </p:nvPr>
        </p:nvSpPr>
        <p:spPr>
          <a:xfrm>
            <a:off x="236383" y="4768852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 hasCustomPrompt="1"/>
          </p:nvPr>
        </p:nvSpPr>
        <p:spPr>
          <a:xfrm>
            <a:off x="236538" y="5232770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autoRev="1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77778E-6 -2.22045E-16 L -2.77778E-6 -1.425 " pathEditMode="fixed" rAng="0" ptsTypes="AA">
                                      <p:cBhvr>
                                        <p:cTn id="6" dur="4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3.05556E-6 0.88611 " pathEditMode="fixed" rAng="0" ptsTypes="AA">
                                      <p:cBhvr>
                                        <p:cTn id="8" dur="4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autoRev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5E-6 3.7037E-6 L -2.5E-6 -1.33195 " pathEditMode="fixed" rAng="0" ptsTypes="AA">
                                      <p:cBhvr>
                                        <p:cTn id="10" dur="4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-1.94444E-6 4.07407E-6 L -1.94444E-6 -1.42084 " pathEditMode="fixed" rAng="0" ptsTypes="AA">
                                      <p:cBhvr>
                                        <p:cTn id="12" dur="4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1.94444E-6 4.07407E-6 L 1.94444E-6 0.81944 " pathEditMode="fixed" rAng="0" ptsTypes="AA">
                                      <p:cBhvr>
                                        <p:cTn id="14" dur="4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3.61111E-6 2.59259E-6 L -3.61111E-6 1.19028 " pathEditMode="fixed" rAng="0" ptsTypes="AA">
                                      <p:cBhvr>
                                        <p:cTn id="16" dur="4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0" name="Rectangle 19"/>
          <p:cNvSpPr>
            <a:spLocks noChangeArrowheads="1"/>
          </p:cNvSpPr>
          <p:nvPr/>
        </p:nvSpPr>
        <p:spPr bwMode="black">
          <a:xfrm>
            <a:off x="4373702" y="5844550"/>
            <a:ext cx="41443" cy="1570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black">
          <a:xfrm>
            <a:off x="4615130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black">
          <a:xfrm>
            <a:off x="4200221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3" name="Freeform 22"/>
          <p:cNvSpPr>
            <a:spLocks noEditPoints="1"/>
          </p:cNvSpPr>
          <p:nvPr userDrawn="1"/>
        </p:nvSpPr>
        <p:spPr bwMode="black">
          <a:xfrm>
            <a:off x="4778491" y="5840202"/>
            <a:ext cx="164807" cy="165712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black">
          <a:xfrm>
            <a:off x="4468634" y="5840202"/>
            <a:ext cx="107462" cy="165712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black">
          <a:xfrm>
            <a:off x="4117817" y="5654198"/>
            <a:ext cx="39033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black">
          <a:xfrm>
            <a:off x="4227206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black">
          <a:xfrm>
            <a:off x="4334669" y="5525687"/>
            <a:ext cx="39033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black">
          <a:xfrm>
            <a:off x="4444058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9" name="Freeform 28"/>
          <p:cNvSpPr>
            <a:spLocks/>
          </p:cNvSpPr>
          <p:nvPr/>
        </p:nvSpPr>
        <p:spPr bwMode="black">
          <a:xfrm>
            <a:off x="4551038" y="5654198"/>
            <a:ext cx="41443" cy="80682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black">
          <a:xfrm>
            <a:off x="4660428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black">
          <a:xfrm>
            <a:off x="4769818" y="5525687"/>
            <a:ext cx="39515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2" name="Freeform 31"/>
          <p:cNvSpPr>
            <a:spLocks/>
          </p:cNvSpPr>
          <p:nvPr/>
        </p:nvSpPr>
        <p:spPr bwMode="black">
          <a:xfrm>
            <a:off x="4877279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3" name="Freeform 32"/>
          <p:cNvSpPr>
            <a:spLocks/>
          </p:cNvSpPr>
          <p:nvPr/>
        </p:nvSpPr>
        <p:spPr bwMode="black">
          <a:xfrm>
            <a:off x="4986669" y="5654198"/>
            <a:ext cx="39515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 userDrawn="1"/>
        </p:nvGrpSpPr>
        <p:grpSpPr>
          <a:xfrm>
            <a:off x="-12700" y="-2056029"/>
            <a:ext cx="9847891" cy="19379146"/>
            <a:chOff x="-12700" y="-2056029"/>
            <a:chExt cx="9847891" cy="19379146"/>
          </a:xfrm>
        </p:grpSpPr>
        <p:pic>
          <p:nvPicPr>
            <p:cNvPr id="32" name="Picture 2" descr="C:\Documents and Settings\contractor\Desktop\Blue_Green_Gradient.pn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2700" y="0"/>
              <a:ext cx="9156700" cy="6858000"/>
            </a:xfrm>
            <a:prstGeom prst="rect">
              <a:avLst/>
            </a:prstGeom>
            <a:noFill/>
          </p:spPr>
        </p:pic>
        <p:sp>
          <p:nvSpPr>
            <p:cNvPr id="33" name="Rounded Rectangle 32"/>
            <p:cNvSpPr/>
            <p:nvPr userDrawn="1"/>
          </p:nvSpPr>
          <p:spPr>
            <a:xfrm>
              <a:off x="1823499" y="3308943"/>
              <a:ext cx="1729740" cy="1401417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alpha val="18000"/>
                  </a:scheme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34" name="Rounded Rectangle 33"/>
            <p:cNvSpPr/>
            <p:nvPr userDrawn="1"/>
          </p:nvSpPr>
          <p:spPr>
            <a:xfrm>
              <a:off x="0" y="1236689"/>
              <a:ext cx="1729740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alpha val="18000"/>
                  </a:scheme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35" name="Rounded Rectangle 34"/>
            <p:cNvSpPr/>
            <p:nvPr userDrawn="1"/>
          </p:nvSpPr>
          <p:spPr>
            <a:xfrm rot="10800000">
              <a:off x="1013791" y="4248605"/>
              <a:ext cx="1729740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57550">
                    <a:alpha val="46000"/>
                  </a:srgb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 dirty="0">
                <a:solidFill>
                  <a:schemeClr val="lt1"/>
                </a:solidFill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6" name="Rounded Rectangle 35"/>
            <p:cNvSpPr/>
            <p:nvPr userDrawn="1"/>
          </p:nvSpPr>
          <p:spPr>
            <a:xfrm>
              <a:off x="6585483" y="-2056029"/>
              <a:ext cx="1729740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>
                    <a:lumMod val="75000"/>
                    <a:alpha val="28000"/>
                  </a:schemeClr>
                </a:gs>
                <a:gs pos="100000">
                  <a:schemeClr val="accent4">
                    <a:lumMod val="75000"/>
                    <a:alpha val="2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37" name="Rounded Rectangle 36"/>
            <p:cNvSpPr/>
            <p:nvPr userDrawn="1"/>
          </p:nvSpPr>
          <p:spPr>
            <a:xfrm>
              <a:off x="8105451" y="2783785"/>
              <a:ext cx="1729740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>
                    <a:lumMod val="75000"/>
                    <a:alpha val="28000"/>
                  </a:schemeClr>
                </a:gs>
                <a:gs pos="100000">
                  <a:schemeClr val="accent4">
                    <a:lumMod val="75000"/>
                    <a:alpha val="2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38" name="Rounded Rectangle 37"/>
            <p:cNvSpPr/>
            <p:nvPr userDrawn="1"/>
          </p:nvSpPr>
          <p:spPr>
            <a:xfrm rot="10800000">
              <a:off x="3036073" y="174390"/>
              <a:ext cx="1729740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57550">
                    <a:alpha val="46000"/>
                  </a:srgb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</p:grpSp>
      <p:sp>
        <p:nvSpPr>
          <p:cNvPr id="71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1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lang="en-US" sz="5400" b="0" kern="1200" spc="-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68"/>
            <a:ext cx="8112126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 hasCustomPrompt="1"/>
          </p:nvPr>
        </p:nvSpPr>
        <p:spPr>
          <a:xfrm>
            <a:off x="236383" y="4768852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 hasCustomPrompt="1"/>
          </p:nvPr>
        </p:nvSpPr>
        <p:spPr>
          <a:xfrm>
            <a:off x="236538" y="5232770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contractor\Desktop\Pattern_Half_P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5" y="3102726"/>
            <a:ext cx="8477250" cy="3438525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 userDrawn="1"/>
        </p:nvSpPr>
        <p:spPr>
          <a:xfrm>
            <a:off x="217357" y="3020518"/>
            <a:ext cx="8694295" cy="3357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399143"/>
            <a:ext cx="8112125" cy="2407042"/>
          </a:xfr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5400" b="0" kern="1200" spc="-15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47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pic>
        <p:nvPicPr>
          <p:cNvPr id="13" name="Picture 12" descr="bottom ba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33375" y="6378339"/>
            <a:ext cx="8477250" cy="16291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-1.94444E-6 -0.48102 " pathEditMode="relative" rAng="0" ptsTypes="AA">
                                      <p:cBhvr>
                                        <p:cTn id="6" dur="1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contractor\Desktop\Pattern_Half_P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5" y="3102726"/>
            <a:ext cx="8477250" cy="3438525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 userDrawn="1"/>
        </p:nvSpPr>
        <p:spPr>
          <a:xfrm>
            <a:off x="217357" y="3020519"/>
            <a:ext cx="8694295" cy="1757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967967"/>
            <a:ext cx="8112125" cy="2407042"/>
          </a:xfr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5400" b="0" kern="1200" spc="-15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47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pic>
        <p:nvPicPr>
          <p:cNvPr id="13" name="Picture 12" descr="bottom ba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33375" y="6378339"/>
            <a:ext cx="8477250" cy="16291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344168"/>
            <a:ext cx="8578850" cy="4965192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435153"/>
                </a:solidFill>
                <a:latin typeface="+mj-lt"/>
              </a:defRPr>
            </a:lvl2pPr>
            <a:lvl3pPr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 noChangeAspect="1"/>
          </p:cNvSpPr>
          <p:nvPr>
            <p:ph type="body" sz="quarter" idx="10"/>
          </p:nvPr>
        </p:nvSpPr>
        <p:spPr>
          <a:xfrm>
            <a:off x="239713" y="1339745"/>
            <a:ext cx="4122425" cy="496570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rgbClr val="435153"/>
                </a:solidFill>
                <a:latin typeface="+mj-lt"/>
              </a:defRPr>
            </a:lvl2pPr>
            <a:lvl3pPr>
              <a:defRPr sz="1200">
                <a:solidFill>
                  <a:srgbClr val="435153"/>
                </a:solidFill>
                <a:latin typeface="+mj-lt"/>
              </a:defRPr>
            </a:lvl3pPr>
            <a:lvl4pPr>
              <a:defRPr sz="1100">
                <a:solidFill>
                  <a:srgbClr val="435153"/>
                </a:solidFill>
                <a:latin typeface="+mj-lt"/>
              </a:defRPr>
            </a:lvl4pPr>
            <a:lvl5pPr>
              <a:defRPr sz="1100"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06781" y="1339745"/>
            <a:ext cx="4122425" cy="496570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rgbClr val="435153"/>
                </a:solidFill>
                <a:latin typeface="+mj-lt"/>
              </a:defRPr>
            </a:lvl2pPr>
            <a:lvl3pPr>
              <a:defRPr sz="1200">
                <a:solidFill>
                  <a:srgbClr val="435153"/>
                </a:solidFill>
                <a:latin typeface="+mj-lt"/>
              </a:defRPr>
            </a:lvl3pPr>
            <a:lvl4pPr>
              <a:defRPr sz="1100">
                <a:solidFill>
                  <a:srgbClr val="435153"/>
                </a:solidFill>
                <a:latin typeface="+mj-lt"/>
              </a:defRPr>
            </a:lvl4pPr>
            <a:lvl5pPr>
              <a:defRPr sz="1100"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339745"/>
            <a:ext cx="4103687" cy="4965700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435153"/>
                </a:solidFill>
                <a:latin typeface="+mj-lt"/>
              </a:defRPr>
            </a:lvl2pPr>
            <a:lvl3pPr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221224" y="1747683"/>
            <a:ext cx="3236976" cy="646331"/>
          </a:xfrm>
        </p:spPr>
        <p:txBody>
          <a:bodyPr>
            <a:noAutofit/>
          </a:bodyPr>
          <a:lstStyle>
            <a:lvl1pPr marL="114300" indent="-11430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US" sz="2000" kern="1200" dirty="0" smtClean="0">
                <a:gradFill>
                  <a:gsLst>
                    <a:gs pos="0">
                      <a:schemeClr val="tx1"/>
                    </a:gs>
                    <a:gs pos="47000">
                      <a:schemeClr val="accent2"/>
                    </a:gs>
                    <a:gs pos="100000">
                      <a:schemeClr val="accent4"/>
                    </a:gs>
                  </a:gsLst>
                  <a:lin ang="3600000" scaled="0"/>
                </a:gradFill>
                <a:latin typeface="+mj-lt"/>
                <a:ea typeface="+mn-ea"/>
                <a:cs typeface="+mn-cs"/>
              </a:defRPr>
            </a:lvl1pPr>
            <a:lvl2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“This is the sample </a:t>
            </a:r>
            <a:br>
              <a:rPr lang="en-US" dirty="0" smtClean="0"/>
            </a:br>
            <a:r>
              <a:rPr lang="en-US" dirty="0" smtClean="0"/>
              <a:t>pull quote.”</a:t>
            </a:r>
          </a:p>
        </p:txBody>
      </p:sp>
      <p:sp>
        <p:nvSpPr>
          <p:cNvPr id="13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5334000" y="4876800"/>
            <a:ext cx="3200400" cy="457200"/>
          </a:xfrm>
        </p:spPr>
        <p:txBody>
          <a:bodyPr anchor="t">
            <a:noAutofit/>
          </a:bodyPr>
          <a:lstStyle>
            <a:lvl1pPr marL="0" indent="0">
              <a:buFontTx/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Source Name</a:t>
            </a:r>
            <a:endParaRPr lang="en-US" dirty="0"/>
          </a:p>
        </p:txBody>
      </p:sp>
      <p:pic>
        <p:nvPicPr>
          <p:cNvPr id="9" name="Picture 8" descr="bottom ba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3375" y="6378339"/>
            <a:ext cx="8477250" cy="16291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9701" y="1339745"/>
            <a:ext cx="8551441" cy="4965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35" r:id="rId2"/>
    <p:sldLayoutId id="2147483936" r:id="rId3"/>
    <p:sldLayoutId id="2147483937" r:id="rId4"/>
    <p:sldLayoutId id="2147483900" r:id="rId5"/>
    <p:sldLayoutId id="214748393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  <p:sldLayoutId id="2147483908" r:id="rId14"/>
    <p:sldLayoutId id="2147483909" r:id="rId15"/>
    <p:sldLayoutId id="2147483910" r:id="rId16"/>
    <p:sldLayoutId id="2147483911" r:id="rId17"/>
    <p:sldLayoutId id="2147483931" r:id="rId18"/>
    <p:sldLayoutId id="2147483912" r:id="rId19"/>
    <p:sldLayoutId id="2147483913" r:id="rId20"/>
    <p:sldLayoutId id="2147483914" r:id="rId21"/>
    <p:sldLayoutId id="2147483915" r:id="rId22"/>
    <p:sldLayoutId id="2147483916" r:id="rId23"/>
    <p:sldLayoutId id="2147483917" r:id="rId24"/>
    <p:sldLayoutId id="2147483918" r:id="rId25"/>
    <p:sldLayoutId id="2147483919" r:id="rId26"/>
    <p:sldLayoutId id="2147483921" r:id="rId27"/>
    <p:sldLayoutId id="2147483922" r:id="rId28"/>
    <p:sldLayoutId id="2147483923" r:id="rId29"/>
    <p:sldLayoutId id="2147483924" r:id="rId30"/>
    <p:sldLayoutId id="2147483938" r:id="rId3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en-US" sz="3600" b="0" kern="1200" spc="0" baseline="0" dirty="0">
          <a:gradFill>
            <a:gsLst>
              <a:gs pos="0">
                <a:schemeClr val="tx1"/>
              </a:gs>
              <a:gs pos="44000">
                <a:srgbClr val="01BBBB"/>
              </a:gs>
              <a:gs pos="100000">
                <a:schemeClr val="accent4"/>
              </a:gs>
            </a:gsLst>
            <a:lin ang="4800000" scaled="0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5000"/>
        </a:lnSpc>
        <a:spcBef>
          <a:spcPts val="1440"/>
        </a:spcBef>
        <a:buClr>
          <a:schemeClr val="tx2"/>
        </a:buClr>
        <a:buSzPct val="90000"/>
        <a:buFont typeface="Arial" pitchFamily="34" charset="0"/>
        <a:buChar char="•"/>
        <a:tabLst/>
        <a:defRPr lang="en-US" sz="2000" kern="1200" dirty="0" smtClean="0">
          <a:solidFill>
            <a:srgbClr val="546568"/>
          </a:solidFill>
          <a:latin typeface="+mj-lt"/>
          <a:ea typeface="+mn-ea"/>
          <a:cs typeface="+mn-cs"/>
        </a:defRPr>
      </a:lvl1pPr>
      <a:lvl2pPr marL="406400" indent="0" algn="l" defTabSz="914400" rtl="0" eaLnBrk="1" latinLnBrk="0" hangingPunct="1">
        <a:lnSpc>
          <a:spcPct val="95000"/>
        </a:lnSpc>
        <a:spcBef>
          <a:spcPts val="840"/>
        </a:spcBef>
        <a:buClr>
          <a:schemeClr val="tx2"/>
        </a:buClr>
        <a:buFontTx/>
        <a:buNone/>
        <a:defRPr lang="en-US" sz="1800" kern="1200" dirty="0" smtClean="0">
          <a:solidFill>
            <a:srgbClr val="546568"/>
          </a:solidFill>
          <a:latin typeface="+mj-lt"/>
          <a:ea typeface="+mn-ea"/>
          <a:cs typeface="+mn-cs"/>
        </a:defRPr>
      </a:lvl2pPr>
      <a:lvl3pPr marL="571500" indent="-1588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600" kern="1200" dirty="0" smtClean="0">
          <a:solidFill>
            <a:srgbClr val="546568"/>
          </a:solidFill>
          <a:latin typeface="+mj-lt"/>
          <a:ea typeface="+mn-ea"/>
          <a:cs typeface="+mn-cs"/>
        </a:defRPr>
      </a:lvl3pPr>
      <a:lvl4pPr marL="688975" indent="0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 smtClean="0">
          <a:solidFill>
            <a:srgbClr val="546568"/>
          </a:solidFill>
          <a:latin typeface="+mj-lt"/>
          <a:ea typeface="+mn-ea"/>
          <a:cs typeface="+mn-cs"/>
        </a:defRPr>
      </a:lvl4pPr>
      <a:lvl5pPr marL="801688" indent="0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>
          <a:solidFill>
            <a:srgbClr val="546568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lex@cisco.com" TargetMode="External"/><Relationship Id="rId2" Type="http://schemas.openxmlformats.org/officeDocument/2006/relationships/hyperlink" Target="mailto:yihuan@cisco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ndy@yumaworks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etf.org/id/draft-huang-netmod-acl-02.txt" TargetMode="External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3" y="374256"/>
            <a:ext cx="8112125" cy="2918779"/>
          </a:xfrm>
        </p:spPr>
        <p:txBody>
          <a:bodyPr/>
          <a:lstStyle/>
          <a:p>
            <a:r>
              <a:rPr lang="en-US" sz="4400" dirty="0" smtClean="0">
                <a:solidFill>
                  <a:srgbClr val="000000"/>
                </a:solidFill>
              </a:rPr>
              <a:t>YANG </a:t>
            </a:r>
            <a:r>
              <a:rPr lang="en-US" sz="4400" dirty="0">
                <a:solidFill>
                  <a:srgbClr val="000000"/>
                </a:solidFill>
              </a:rPr>
              <a:t>Data Model for Access Control List Configuration</a:t>
            </a:r>
            <a:br>
              <a:rPr lang="en-US" sz="4400" dirty="0">
                <a:solidFill>
                  <a:srgbClr val="000000"/>
                </a:solidFill>
              </a:rPr>
            </a:br>
            <a:r>
              <a:rPr lang="en-US" sz="4400" dirty="0">
                <a:solidFill>
                  <a:srgbClr val="000000"/>
                </a:solidFill>
              </a:rPr>
              <a:t>draft-huang-netmod-acl-</a:t>
            </a:r>
            <a:r>
              <a:rPr lang="en-US" sz="4400" dirty="0" smtClean="0">
                <a:solidFill>
                  <a:srgbClr val="000000"/>
                </a:solidFill>
              </a:rPr>
              <a:t>02</a:t>
            </a: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539" y="4198438"/>
            <a:ext cx="8112126" cy="1306280"/>
          </a:xfrm>
        </p:spPr>
        <p:txBody>
          <a:bodyPr/>
          <a:lstStyle/>
          <a:p>
            <a:pPr lvl="0"/>
            <a:r>
              <a:rPr lang="en-US" dirty="0">
                <a:solidFill>
                  <a:srgbClr val="000000"/>
                </a:solidFill>
              </a:rPr>
              <a:t>Lisa Huang, </a:t>
            </a:r>
            <a:r>
              <a:rPr lang="en-US" u="sng" dirty="0">
                <a:solidFill>
                  <a:schemeClr val="tx1"/>
                </a:solidFill>
                <a:hlinkClick r:id="rId2"/>
              </a:rPr>
              <a:t>yihuan@cisco.com</a:t>
            </a:r>
            <a:endParaRPr lang="en-US" u="sng" dirty="0">
              <a:solidFill>
                <a:schemeClr val="tx1"/>
              </a:solidFill>
            </a:endParaRPr>
          </a:p>
          <a:p>
            <a:pPr lvl="0"/>
            <a:r>
              <a:rPr lang="en-US" dirty="0">
                <a:solidFill>
                  <a:srgbClr val="000000"/>
                </a:solidFill>
              </a:rPr>
              <a:t>Alexander </a:t>
            </a:r>
            <a:r>
              <a:rPr lang="en-US" dirty="0" err="1">
                <a:solidFill>
                  <a:srgbClr val="000000"/>
                </a:solidFill>
              </a:rPr>
              <a:t>Clemm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>
                <a:solidFill>
                  <a:srgbClr val="000000"/>
                </a:solidFill>
                <a:hlinkClick r:id="rId3"/>
              </a:rPr>
              <a:t>alex@cisco.com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Andy </a:t>
            </a:r>
            <a:r>
              <a:rPr lang="en-US" dirty="0" err="1">
                <a:solidFill>
                  <a:srgbClr val="000000"/>
                </a:solidFill>
              </a:rPr>
              <a:t>Bierman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>
                <a:solidFill>
                  <a:srgbClr val="000000"/>
                </a:solidFill>
                <a:hlinkClick r:id="rId4"/>
              </a:rPr>
              <a:t>andy@yumaworks.com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36539" y="5616945"/>
            <a:ext cx="8112125" cy="384175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3/</a:t>
            </a:r>
            <a:r>
              <a:rPr lang="en-US" dirty="0" smtClean="0">
                <a:solidFill>
                  <a:srgbClr val="000000"/>
                </a:solidFill>
              </a:rPr>
              <a:t>12</a:t>
            </a:r>
            <a:r>
              <a:rPr lang="en-US" dirty="0" smtClean="0">
                <a:solidFill>
                  <a:srgbClr val="000000"/>
                </a:solidFill>
              </a:rPr>
              <a:t>/2013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13542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90654" y="1895707"/>
            <a:ext cx="4114800" cy="328493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>
                <a:solidFill>
                  <a:schemeClr val="tx1"/>
                </a:solidFill>
              </a:rPr>
              <a:t>YANG module structure (contd.)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4761571" y="2939920"/>
            <a:ext cx="163434" cy="72482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933982" y="2702681"/>
            <a:ext cx="36856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ACLs</a:t>
            </a:r>
            <a:r>
              <a:rPr lang="en-US" dirty="0" smtClean="0"/>
              <a:t> can include “comment lines”</a:t>
            </a:r>
            <a:br>
              <a:rPr lang="en-US" dirty="0" smtClean="0"/>
            </a:br>
            <a:r>
              <a:rPr lang="en-US" dirty="0" smtClean="0"/>
              <a:t>for human/admin consumption</a:t>
            </a:r>
            <a:br>
              <a:rPr lang="en-US" dirty="0" smtClean="0"/>
            </a:br>
            <a:r>
              <a:rPr lang="en-US" dirty="0" smtClean="0"/>
              <a:t>Included in YANG module to </a:t>
            </a:r>
            <a:br>
              <a:rPr lang="en-US" dirty="0" smtClean="0"/>
            </a:br>
            <a:r>
              <a:rPr lang="en-US" dirty="0" smtClean="0"/>
              <a:t>maintain consistency with </a:t>
            </a:r>
            <a:r>
              <a:rPr lang="en-US" dirty="0" err="1" smtClean="0"/>
              <a:t>CLI</a:t>
            </a:r>
            <a:endParaRPr lang="en-US" dirty="0"/>
          </a:p>
        </p:txBody>
      </p:sp>
      <p:sp>
        <p:nvSpPr>
          <p:cNvPr id="8" name="Right Brace 7"/>
          <p:cNvSpPr/>
          <p:nvPr/>
        </p:nvSpPr>
        <p:spPr>
          <a:xfrm>
            <a:off x="4761571" y="3995523"/>
            <a:ext cx="163434" cy="36241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925005" y="3952651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“left hand side”</a:t>
            </a:r>
            <a:endParaRPr lang="en-US" dirty="0"/>
          </a:p>
        </p:txBody>
      </p:sp>
      <p:sp>
        <p:nvSpPr>
          <p:cNvPr id="10" name="Right Brace 9"/>
          <p:cNvSpPr/>
          <p:nvPr/>
        </p:nvSpPr>
        <p:spPr>
          <a:xfrm>
            <a:off x="4761571" y="4482356"/>
            <a:ext cx="163434" cy="36241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925005" y="4475438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“right hand side”</a:t>
            </a:r>
            <a:endParaRPr lang="en-US" dirty="0"/>
          </a:p>
        </p:txBody>
      </p:sp>
      <p:sp>
        <p:nvSpPr>
          <p:cNvPr id="12" name="Right Brace 11"/>
          <p:cNvSpPr/>
          <p:nvPr/>
        </p:nvSpPr>
        <p:spPr>
          <a:xfrm>
            <a:off x="4761571" y="4895507"/>
            <a:ext cx="163434" cy="28513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135048" y="2218889"/>
            <a:ext cx="3313127" cy="223344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4993366" y="4744613"/>
            <a:ext cx="2826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configuration related, </a:t>
            </a:r>
            <a:br>
              <a:rPr lang="en-US" dirty="0" smtClean="0"/>
            </a:br>
            <a:r>
              <a:rPr lang="en-US" dirty="0" smtClean="0"/>
              <a:t>could be separated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9702" y="5390944"/>
            <a:ext cx="7011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Generic design pattern that is reflected in every ACL type</a:t>
            </a:r>
          </a:p>
          <a:p>
            <a:r>
              <a:rPr lang="en-US" dirty="0" smtClean="0"/>
              <a:t>All ACL type specifics are in the filter parameters and in the actions</a:t>
            </a:r>
            <a:endParaRPr lang="en-US" dirty="0"/>
          </a:p>
        </p:txBody>
      </p:sp>
      <p:sp>
        <p:nvSpPr>
          <p:cNvPr id="15" name="Right Brace 14"/>
          <p:cNvSpPr/>
          <p:nvPr/>
        </p:nvSpPr>
        <p:spPr>
          <a:xfrm>
            <a:off x="4761571" y="2013119"/>
            <a:ext cx="163434" cy="28513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925005" y="2013119"/>
            <a:ext cx="2770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Indicates IP address type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135048" y="2828247"/>
            <a:ext cx="3313127" cy="836501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9" name="Rectangle 18"/>
          <p:cNvSpPr/>
          <p:nvPr/>
        </p:nvSpPr>
        <p:spPr>
          <a:xfrm>
            <a:off x="1123950" y="3913973"/>
            <a:ext cx="3324225" cy="443964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20" name="Rectangle 19"/>
          <p:cNvSpPr/>
          <p:nvPr/>
        </p:nvSpPr>
        <p:spPr>
          <a:xfrm>
            <a:off x="1123950" y="4439490"/>
            <a:ext cx="3324225" cy="40527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655" y="1157942"/>
            <a:ext cx="3957520" cy="5042833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</a:rPr>
              <a:t>module: acl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600" dirty="0">
                <a:solidFill>
                  <a:schemeClr val="tx1"/>
                </a:solidFill>
              </a:rPr>
              <a:t>      +--rw acls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600" dirty="0">
                <a:solidFill>
                  <a:schemeClr val="tx1"/>
                </a:solidFill>
              </a:rPr>
              <a:t>         +--rw acl [</a:t>
            </a:r>
            <a:r>
              <a:rPr lang="pl-PL" sz="1600" dirty="0" err="1">
                <a:solidFill>
                  <a:schemeClr val="tx1"/>
                </a:solidFill>
              </a:rPr>
              <a:t>name</a:t>
            </a:r>
            <a:r>
              <a:rPr lang="pl-PL" sz="1600" dirty="0" smtClean="0">
                <a:solidFill>
                  <a:schemeClr val="tx1"/>
                </a:solidFill>
              </a:rPr>
              <a:t>]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600" dirty="0" smtClean="0">
                <a:solidFill>
                  <a:schemeClr val="tx1"/>
                </a:solidFill>
              </a:rPr>
              <a:t>         |  +--</a:t>
            </a:r>
            <a:r>
              <a:rPr lang="pl-PL" sz="1600" dirty="0" err="1" smtClean="0">
                <a:solidFill>
                  <a:schemeClr val="tx1"/>
                </a:solidFill>
              </a:rPr>
              <a:t>rw</a:t>
            </a:r>
            <a:r>
              <a:rPr lang="pl-PL" sz="1600" dirty="0" smtClean="0">
                <a:solidFill>
                  <a:schemeClr val="tx1"/>
                </a:solidFill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</a:rPr>
              <a:t>acl-ip:afi</a:t>
            </a:r>
            <a:r>
              <a:rPr lang="pl-PL" sz="1600" dirty="0" smtClean="0">
                <a:solidFill>
                  <a:schemeClr val="tx1"/>
                </a:solidFill>
              </a:rPr>
              <a:t>     </a:t>
            </a:r>
            <a:endParaRPr lang="pl-PL" sz="16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</a:rPr>
              <a:t>         |  +--rw acl-ip:ipv6-aces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</a:rPr>
              <a:t>         |  |  +--rw acl-ip:ipv6-ace </a:t>
            </a:r>
            <a:r>
              <a:rPr lang="en-US" sz="1600" dirty="0" smtClean="0">
                <a:solidFill>
                  <a:schemeClr val="tx1"/>
                </a:solidFill>
              </a:rPr>
              <a:t>[name]</a:t>
            </a:r>
            <a:endParaRPr lang="en-US" sz="16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</a:rPr>
              <a:t>         |  |     +--rw </a:t>
            </a:r>
            <a:r>
              <a:rPr lang="en-US" sz="1600" dirty="0" err="1">
                <a:solidFill>
                  <a:schemeClr val="tx1"/>
                </a:solidFill>
              </a:rPr>
              <a:t>acl</a:t>
            </a:r>
            <a:r>
              <a:rPr lang="en-US" sz="1600" dirty="0" err="1" smtClean="0">
                <a:solidFill>
                  <a:schemeClr val="tx1"/>
                </a:solidFill>
              </a:rPr>
              <a:t>-ip:name</a:t>
            </a:r>
            <a:endParaRPr lang="en-US" sz="16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600" dirty="0">
                <a:solidFill>
                  <a:schemeClr val="tx1"/>
                </a:solidFill>
              </a:rPr>
              <a:t>         |  |     +--rw (remark-or</a:t>
            </a:r>
            <a:r>
              <a:rPr lang="pl-PL" sz="1600" dirty="0" smtClean="0">
                <a:solidFill>
                  <a:schemeClr val="tx1"/>
                </a:solidFill>
              </a:rPr>
              <a:t>-ipv6-case)?</a:t>
            </a:r>
            <a:endParaRPr sz="16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sz="1600" dirty="0">
                <a:solidFill>
                  <a:schemeClr val="tx1"/>
                </a:solidFill>
              </a:rPr>
              <a:t> </a:t>
            </a:r>
            <a:r>
              <a:rPr sz="1600" dirty="0" smtClean="0">
                <a:solidFill>
                  <a:schemeClr val="tx1"/>
                </a:solidFill>
              </a:rPr>
              <a:t>        |  |        +--:(remark)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sz="1600" dirty="0" smtClean="0">
                <a:solidFill>
                  <a:schemeClr val="tx1"/>
                </a:solidFill>
              </a:rPr>
              <a:t>         </a:t>
            </a:r>
            <a:r>
              <a:rPr sz="1600" dirty="0">
                <a:solidFill>
                  <a:schemeClr val="tx1"/>
                </a:solidFill>
              </a:rPr>
              <a:t>|  |       </a:t>
            </a:r>
            <a:r>
              <a:rPr sz="1600" dirty="0" smtClean="0">
                <a:solidFill>
                  <a:schemeClr val="tx1"/>
                </a:solidFill>
              </a:rPr>
              <a:t> |   +--rw acl-ip:</a:t>
            </a:r>
            <a:r>
              <a:rPr lang="en-US" sz="1600" dirty="0" smtClean="0">
                <a:solidFill>
                  <a:schemeClr val="tx1"/>
                </a:solidFill>
              </a:rPr>
              <a:t>acl-</a:t>
            </a:r>
            <a:r>
              <a:rPr sz="1600" dirty="0" smtClean="0">
                <a:solidFill>
                  <a:schemeClr val="tx1"/>
                </a:solidFill>
              </a:rPr>
              <a:t>remark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sz="1600" dirty="0" smtClean="0">
                <a:solidFill>
                  <a:schemeClr val="tx1"/>
                </a:solidFill>
              </a:rPr>
              <a:t>         </a:t>
            </a:r>
            <a:r>
              <a:rPr sz="1600" dirty="0">
                <a:solidFill>
                  <a:schemeClr val="tx1"/>
                </a:solidFill>
              </a:rPr>
              <a:t>|  |        </a:t>
            </a:r>
            <a:r>
              <a:rPr sz="1600" dirty="0" smtClean="0">
                <a:solidFill>
                  <a:schemeClr val="tx1"/>
                </a:solidFill>
              </a:rPr>
              <a:t>+--</a:t>
            </a:r>
            <a:r>
              <a:rPr lang="en-US" sz="1600" dirty="0" smtClean="0">
                <a:solidFill>
                  <a:schemeClr val="tx1"/>
                </a:solidFill>
                <a:sym typeface="Wingdings"/>
              </a:rPr>
              <a:t>:(ipv6-ace</a:t>
            </a:r>
            <a:r>
              <a:rPr sz="1600" dirty="0" smtClean="0">
                <a:solidFill>
                  <a:schemeClr val="tx1"/>
                </a:solidFill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sz="1600" dirty="0" smtClean="0">
                <a:solidFill>
                  <a:schemeClr val="tx1"/>
                </a:solidFill>
              </a:rPr>
              <a:t>         |  |        |   +--rw acl-ip:filter</a:t>
            </a:r>
            <a:r>
              <a:rPr lang="en-US" sz="1600" dirty="0" smtClean="0">
                <a:solidFill>
                  <a:schemeClr val="tx1"/>
                </a:solidFill>
              </a:rPr>
              <a:t>s</a:t>
            </a:r>
            <a:endParaRPr sz="16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sz="1600" dirty="0">
                <a:solidFill>
                  <a:schemeClr val="tx1"/>
                </a:solidFill>
              </a:rPr>
              <a:t> </a:t>
            </a:r>
            <a:r>
              <a:rPr sz="1600" dirty="0" smtClean="0">
                <a:solidFill>
                  <a:schemeClr val="tx1"/>
                </a:solidFill>
              </a:rPr>
              <a:t>        |  |        |       +-- </a:t>
            </a:r>
            <a:r>
              <a:rPr sz="1600" i="1" dirty="0" smtClean="0">
                <a:solidFill>
                  <a:schemeClr val="tx1"/>
                </a:solidFill>
              </a:rPr>
              <a:t>filter parameters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sz="1600" dirty="0">
                <a:solidFill>
                  <a:schemeClr val="tx1"/>
                </a:solidFill>
              </a:rPr>
              <a:t> </a:t>
            </a:r>
            <a:r>
              <a:rPr sz="1600" dirty="0" smtClean="0">
                <a:solidFill>
                  <a:schemeClr val="tx1"/>
                </a:solidFill>
              </a:rPr>
              <a:t>        |  </a:t>
            </a:r>
            <a:r>
              <a:rPr sz="1600" dirty="0">
                <a:solidFill>
                  <a:schemeClr val="tx1"/>
                </a:solidFill>
              </a:rPr>
              <a:t>|        |   +--rw </a:t>
            </a:r>
            <a:r>
              <a:rPr sz="1600" dirty="0" smtClean="0">
                <a:solidFill>
                  <a:schemeClr val="tx1"/>
                </a:solidFill>
              </a:rPr>
              <a:t>acl-ip:actions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sz="1600" dirty="0">
                <a:solidFill>
                  <a:schemeClr val="tx1"/>
                </a:solidFill>
              </a:rPr>
              <a:t> </a:t>
            </a:r>
            <a:r>
              <a:rPr sz="1600" dirty="0" smtClean="0">
                <a:solidFill>
                  <a:schemeClr val="tx1"/>
                </a:solidFill>
              </a:rPr>
              <a:t>        |  |        |       +-- </a:t>
            </a:r>
            <a:r>
              <a:rPr sz="1600" i="1" dirty="0" smtClean="0">
                <a:solidFill>
                  <a:schemeClr val="tx1"/>
                </a:solidFill>
              </a:rPr>
              <a:t>action parameters</a:t>
            </a:r>
            <a:endParaRPr sz="16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sz="1600" dirty="0">
                <a:solidFill>
                  <a:schemeClr val="tx1"/>
                </a:solidFill>
              </a:rPr>
              <a:t> </a:t>
            </a:r>
            <a:r>
              <a:rPr sz="1600" dirty="0" smtClean="0">
                <a:solidFill>
                  <a:schemeClr val="tx1"/>
                </a:solidFill>
              </a:rPr>
              <a:t>        |  |        +-- ro acl-ip:</a:t>
            </a:r>
            <a:r>
              <a:rPr lang="en-US" sz="1600" dirty="0" smtClean="0">
                <a:solidFill>
                  <a:schemeClr val="tx1"/>
                </a:solidFill>
              </a:rPr>
              <a:t>match</a:t>
            </a:r>
            <a:endParaRPr sz="16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sz="1600" i="1" dirty="0">
                <a:solidFill>
                  <a:schemeClr val="tx1"/>
                </a:solidFill>
              </a:rPr>
              <a:t> </a:t>
            </a:r>
            <a:endParaRPr lang="en-US" sz="16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94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7" grpId="0" animBg="1"/>
      <p:bldP spid="13" grpId="0"/>
      <p:bldP spid="15" grpId="0" animBg="1"/>
      <p:bldP spid="16" grpId="0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90654" y="1895707"/>
            <a:ext cx="4114800" cy="328493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654" y="1157043"/>
            <a:ext cx="4761571" cy="5154973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</a:rPr>
              <a:t>module: acl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600" dirty="0">
                <a:solidFill>
                  <a:schemeClr val="tx1"/>
                </a:solidFill>
              </a:rPr>
              <a:t>      +--rw acls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600" dirty="0">
                <a:solidFill>
                  <a:schemeClr val="tx1"/>
                </a:solidFill>
              </a:rPr>
              <a:t>         +--rw acl [</a:t>
            </a:r>
            <a:r>
              <a:rPr lang="pl-PL" sz="1600" dirty="0" err="1">
                <a:solidFill>
                  <a:schemeClr val="tx1"/>
                </a:solidFill>
              </a:rPr>
              <a:t>name</a:t>
            </a:r>
            <a:r>
              <a:rPr lang="pl-PL" sz="1600" dirty="0" smtClean="0">
                <a:solidFill>
                  <a:schemeClr val="tx1"/>
                </a:solidFill>
              </a:rPr>
              <a:t>]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600" dirty="0" smtClean="0">
                <a:solidFill>
                  <a:schemeClr val="tx1"/>
                </a:solidFill>
              </a:rPr>
              <a:t>         |  +--</a:t>
            </a:r>
            <a:r>
              <a:rPr lang="pl-PL" sz="1600" dirty="0" err="1" smtClean="0">
                <a:solidFill>
                  <a:schemeClr val="tx1"/>
                </a:solidFill>
              </a:rPr>
              <a:t>rw</a:t>
            </a:r>
            <a:r>
              <a:rPr lang="pl-PL" sz="1600" dirty="0" smtClean="0">
                <a:solidFill>
                  <a:schemeClr val="tx1"/>
                </a:solidFill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</a:rPr>
              <a:t>acl-ip:afi</a:t>
            </a:r>
            <a:r>
              <a:rPr lang="pl-PL" sz="1600" dirty="0" smtClean="0">
                <a:solidFill>
                  <a:schemeClr val="tx1"/>
                </a:solidFill>
              </a:rPr>
              <a:t>     </a:t>
            </a:r>
            <a:endParaRPr lang="pl-PL" sz="16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</a:rPr>
              <a:t>         |  +--</a:t>
            </a:r>
            <a:r>
              <a:rPr lang="en-US" sz="1600" dirty="0" err="1">
                <a:solidFill>
                  <a:schemeClr val="tx1"/>
                </a:solidFill>
              </a:rPr>
              <a:t>rw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acl</a:t>
            </a:r>
            <a:r>
              <a:rPr lang="en-US" sz="1600" dirty="0" smtClean="0">
                <a:solidFill>
                  <a:schemeClr val="tx1"/>
                </a:solidFill>
              </a:rPr>
              <a:t>-</a:t>
            </a:r>
            <a:r>
              <a:rPr lang="en-US" sz="1600" dirty="0" err="1" smtClean="0">
                <a:solidFill>
                  <a:schemeClr val="tx1"/>
                </a:solidFill>
              </a:rPr>
              <a:t>ip:</a:t>
            </a:r>
            <a:r>
              <a:rPr lang="en-US" sz="1600" b="1" dirty="0" err="1" smtClean="0">
                <a:solidFill>
                  <a:schemeClr val="tx1"/>
                </a:solidFill>
              </a:rPr>
              <a:t>ipv4</a:t>
            </a:r>
            <a:r>
              <a:rPr lang="en-US" sz="1600" b="1" dirty="0" smtClean="0">
                <a:solidFill>
                  <a:schemeClr val="tx1"/>
                </a:solidFill>
              </a:rPr>
              <a:t>-aces</a:t>
            </a:r>
            <a:endParaRPr lang="en-US" sz="1600" b="1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</a:rPr>
              <a:t>         |  |  +--</a:t>
            </a:r>
            <a:r>
              <a:rPr lang="en-US" sz="1600" dirty="0" err="1">
                <a:solidFill>
                  <a:schemeClr val="tx1"/>
                </a:solidFill>
              </a:rPr>
              <a:t>rw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acl-ip:</a:t>
            </a:r>
            <a:r>
              <a:rPr lang="en-US" sz="1600" b="1" dirty="0" smtClean="0">
                <a:solidFill>
                  <a:schemeClr val="tx1"/>
                </a:solidFill>
              </a:rPr>
              <a:t>ipv4-ace</a:t>
            </a:r>
            <a:r>
              <a:rPr lang="en-US" sz="1600" dirty="0" smtClean="0">
                <a:solidFill>
                  <a:schemeClr val="tx1"/>
                </a:solidFill>
              </a:rPr>
              <a:t> [name]</a:t>
            </a:r>
            <a:endParaRPr lang="en-US" sz="16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</a:rPr>
              <a:t>         |  |     +--rw </a:t>
            </a:r>
            <a:r>
              <a:rPr lang="en-US" sz="1600" dirty="0" err="1">
                <a:solidFill>
                  <a:schemeClr val="tx1"/>
                </a:solidFill>
              </a:rPr>
              <a:t>acl-</a:t>
            </a:r>
            <a:r>
              <a:rPr lang="en-US" sz="1600" dirty="0" err="1" smtClean="0">
                <a:solidFill>
                  <a:schemeClr val="tx1"/>
                </a:solidFill>
              </a:rPr>
              <a:t>ip:name</a:t>
            </a:r>
            <a:endParaRPr lang="en-US" sz="16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600" dirty="0">
                <a:solidFill>
                  <a:schemeClr val="tx1"/>
                </a:solidFill>
              </a:rPr>
              <a:t>         |  |     +--rw (remark-or</a:t>
            </a:r>
            <a:r>
              <a:rPr lang="pl-PL" sz="1600" dirty="0" smtClean="0">
                <a:solidFill>
                  <a:schemeClr val="tx1"/>
                </a:solidFill>
              </a:rPr>
              <a:t>-</a:t>
            </a:r>
            <a:r>
              <a:rPr lang="pl-PL" sz="1600" b="1" dirty="0" smtClean="0">
                <a:solidFill>
                  <a:schemeClr val="tx1"/>
                </a:solidFill>
              </a:rPr>
              <a:t>ipv4</a:t>
            </a:r>
            <a:r>
              <a:rPr lang="pl-PL" sz="1600" dirty="0" smtClean="0">
                <a:solidFill>
                  <a:schemeClr val="tx1"/>
                </a:solidFill>
              </a:rPr>
              <a:t>-case)?</a:t>
            </a:r>
            <a:endParaRPr sz="16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sz="1600" dirty="0">
                <a:solidFill>
                  <a:schemeClr val="tx1"/>
                </a:solidFill>
              </a:rPr>
              <a:t> </a:t>
            </a:r>
            <a:r>
              <a:rPr sz="1600" dirty="0" smtClean="0">
                <a:solidFill>
                  <a:schemeClr val="tx1"/>
                </a:solidFill>
              </a:rPr>
              <a:t>        |  |        +--:(remark)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sz="1600" dirty="0" smtClean="0">
                <a:solidFill>
                  <a:schemeClr val="tx1"/>
                </a:solidFill>
              </a:rPr>
              <a:t>         </a:t>
            </a:r>
            <a:r>
              <a:rPr sz="1600" dirty="0">
                <a:solidFill>
                  <a:schemeClr val="tx1"/>
                </a:solidFill>
              </a:rPr>
              <a:t>|  |       </a:t>
            </a:r>
            <a:r>
              <a:rPr sz="1600" dirty="0" smtClean="0">
                <a:solidFill>
                  <a:schemeClr val="tx1"/>
                </a:solidFill>
              </a:rPr>
              <a:t> |   +--rw acl-ip:</a:t>
            </a:r>
            <a:r>
              <a:rPr lang="en-US" sz="1600" dirty="0" smtClean="0">
                <a:solidFill>
                  <a:schemeClr val="tx1"/>
                </a:solidFill>
              </a:rPr>
              <a:t>acl-</a:t>
            </a:r>
            <a:r>
              <a:rPr sz="1600" dirty="0" smtClean="0">
                <a:solidFill>
                  <a:schemeClr val="tx1"/>
                </a:solidFill>
              </a:rPr>
              <a:t>remark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sz="1600" dirty="0" smtClean="0">
                <a:solidFill>
                  <a:schemeClr val="tx1"/>
                </a:solidFill>
              </a:rPr>
              <a:t>         </a:t>
            </a:r>
            <a:r>
              <a:rPr sz="1600" dirty="0">
                <a:solidFill>
                  <a:schemeClr val="tx1"/>
                </a:solidFill>
              </a:rPr>
              <a:t>|  |        </a:t>
            </a:r>
            <a:r>
              <a:rPr sz="1600" dirty="0" smtClean="0">
                <a:solidFill>
                  <a:schemeClr val="tx1"/>
                </a:solidFill>
              </a:rPr>
              <a:t>+--:(</a:t>
            </a:r>
            <a:r>
              <a:rPr lang="en-US" sz="1600" dirty="0" smtClean="0">
                <a:solidFill>
                  <a:schemeClr val="tx1"/>
                </a:solidFill>
              </a:rPr>
              <a:t>ipv4-ace</a:t>
            </a:r>
            <a:r>
              <a:rPr sz="1600" dirty="0" smtClean="0">
                <a:solidFill>
                  <a:schemeClr val="tx1"/>
                </a:solidFill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sz="1600" dirty="0" smtClean="0">
                <a:solidFill>
                  <a:schemeClr val="tx1"/>
                </a:solidFill>
              </a:rPr>
              <a:t>         |  |        |   +--rw acl-ip:filter</a:t>
            </a:r>
            <a:r>
              <a:rPr lang="en-US" sz="1600" dirty="0" smtClean="0">
                <a:solidFill>
                  <a:schemeClr val="tx1"/>
                </a:solidFill>
              </a:rPr>
              <a:t>s</a:t>
            </a:r>
            <a:endParaRPr sz="16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sz="1600" dirty="0">
                <a:solidFill>
                  <a:schemeClr val="tx1"/>
                </a:solidFill>
              </a:rPr>
              <a:t> </a:t>
            </a:r>
            <a:r>
              <a:rPr sz="1600" dirty="0" smtClean="0">
                <a:solidFill>
                  <a:schemeClr val="tx1"/>
                </a:solidFill>
              </a:rPr>
              <a:t>        |  |        |       +-- </a:t>
            </a:r>
            <a:r>
              <a:rPr sz="1600" i="1" dirty="0" smtClean="0">
                <a:solidFill>
                  <a:schemeClr val="tx1"/>
                </a:solidFill>
              </a:rPr>
              <a:t>filter parameters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sz="1600" dirty="0">
                <a:solidFill>
                  <a:schemeClr val="tx1"/>
                </a:solidFill>
              </a:rPr>
              <a:t> </a:t>
            </a:r>
            <a:r>
              <a:rPr sz="1600" dirty="0" smtClean="0">
                <a:solidFill>
                  <a:schemeClr val="tx1"/>
                </a:solidFill>
              </a:rPr>
              <a:t>        |  </a:t>
            </a:r>
            <a:r>
              <a:rPr sz="1600" dirty="0">
                <a:solidFill>
                  <a:schemeClr val="tx1"/>
                </a:solidFill>
              </a:rPr>
              <a:t>|        |   +--rw </a:t>
            </a:r>
            <a:r>
              <a:rPr sz="1600" dirty="0" smtClean="0">
                <a:solidFill>
                  <a:schemeClr val="tx1"/>
                </a:solidFill>
              </a:rPr>
              <a:t>acl-ip:actions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sz="1600" dirty="0">
                <a:solidFill>
                  <a:schemeClr val="tx1"/>
                </a:solidFill>
              </a:rPr>
              <a:t> </a:t>
            </a:r>
            <a:r>
              <a:rPr sz="1600" dirty="0" smtClean="0">
                <a:solidFill>
                  <a:schemeClr val="tx1"/>
                </a:solidFill>
              </a:rPr>
              <a:t>        |  |        |       +-- </a:t>
            </a:r>
            <a:r>
              <a:rPr sz="1600" i="1" dirty="0" smtClean="0">
                <a:solidFill>
                  <a:schemeClr val="tx1"/>
                </a:solidFill>
              </a:rPr>
              <a:t>action parameters</a:t>
            </a:r>
            <a:endParaRPr sz="16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sz="1600" dirty="0">
                <a:solidFill>
                  <a:schemeClr val="tx1"/>
                </a:solidFill>
              </a:rPr>
              <a:t> </a:t>
            </a:r>
            <a:r>
              <a:rPr sz="1600" dirty="0" smtClean="0">
                <a:solidFill>
                  <a:schemeClr val="tx1"/>
                </a:solidFill>
              </a:rPr>
              <a:t>        |  |        +-- ro acl-ip:</a:t>
            </a:r>
            <a:r>
              <a:rPr lang="en-US" sz="1600" dirty="0" smtClean="0">
                <a:solidFill>
                  <a:schemeClr val="tx1"/>
                </a:solidFill>
              </a:rPr>
              <a:t>match</a:t>
            </a:r>
            <a:endParaRPr sz="16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sz="1600" i="1" dirty="0">
                <a:solidFill>
                  <a:schemeClr val="tx1"/>
                </a:solidFill>
              </a:rPr>
              <a:t> </a:t>
            </a:r>
            <a:endParaRPr lang="en-US" sz="16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>
                <a:solidFill>
                  <a:schemeClr val="tx1"/>
                </a:solidFill>
              </a:rPr>
              <a:t>YANG module structure (contd.)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4761571" y="2939920"/>
            <a:ext cx="163434" cy="72482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933982" y="2702681"/>
            <a:ext cx="36856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ACLs</a:t>
            </a:r>
            <a:r>
              <a:rPr lang="en-US" dirty="0" smtClean="0"/>
              <a:t> can include “comment lines”</a:t>
            </a:r>
            <a:br>
              <a:rPr lang="en-US" dirty="0" smtClean="0"/>
            </a:br>
            <a:r>
              <a:rPr lang="en-US" dirty="0" smtClean="0"/>
              <a:t>for human/admin consumption</a:t>
            </a:r>
            <a:br>
              <a:rPr lang="en-US" dirty="0" smtClean="0"/>
            </a:br>
            <a:r>
              <a:rPr lang="en-US" dirty="0" smtClean="0"/>
              <a:t>Included in YANG module to </a:t>
            </a:r>
            <a:br>
              <a:rPr lang="en-US" dirty="0" smtClean="0"/>
            </a:br>
            <a:r>
              <a:rPr lang="en-US" dirty="0" smtClean="0"/>
              <a:t>maintain consistency with </a:t>
            </a:r>
            <a:r>
              <a:rPr lang="en-US" dirty="0" err="1" smtClean="0"/>
              <a:t>CLI</a:t>
            </a:r>
            <a:endParaRPr lang="en-US" dirty="0"/>
          </a:p>
        </p:txBody>
      </p:sp>
      <p:sp>
        <p:nvSpPr>
          <p:cNvPr id="8" name="Right Brace 7"/>
          <p:cNvSpPr/>
          <p:nvPr/>
        </p:nvSpPr>
        <p:spPr>
          <a:xfrm>
            <a:off x="4761571" y="3995523"/>
            <a:ext cx="163434" cy="36241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925005" y="3952651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“left hand side”</a:t>
            </a:r>
            <a:endParaRPr lang="en-US" dirty="0"/>
          </a:p>
        </p:txBody>
      </p:sp>
      <p:sp>
        <p:nvSpPr>
          <p:cNvPr id="10" name="Right Brace 9"/>
          <p:cNvSpPr/>
          <p:nvPr/>
        </p:nvSpPr>
        <p:spPr>
          <a:xfrm>
            <a:off x="4761571" y="4482356"/>
            <a:ext cx="163434" cy="36241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925005" y="4475438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“right hand side”</a:t>
            </a:r>
            <a:endParaRPr lang="en-US" dirty="0"/>
          </a:p>
        </p:txBody>
      </p:sp>
      <p:sp>
        <p:nvSpPr>
          <p:cNvPr id="12" name="Right Brace 11"/>
          <p:cNvSpPr/>
          <p:nvPr/>
        </p:nvSpPr>
        <p:spPr>
          <a:xfrm>
            <a:off x="4761571" y="4895507"/>
            <a:ext cx="163434" cy="28513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993366" y="4744613"/>
            <a:ext cx="2826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configuration related, </a:t>
            </a:r>
            <a:br>
              <a:rPr lang="en-US" dirty="0" smtClean="0"/>
            </a:br>
            <a:r>
              <a:rPr lang="en-US" dirty="0" smtClean="0"/>
              <a:t>could be separated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9702" y="5390944"/>
            <a:ext cx="7011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Generic design pattern that is reflected in every ACL type</a:t>
            </a:r>
          </a:p>
          <a:p>
            <a:r>
              <a:rPr lang="en-US" dirty="0" smtClean="0"/>
              <a:t>All ACL type specifics are in the filter parameters and in the actions</a:t>
            </a:r>
            <a:endParaRPr lang="en-US" dirty="0"/>
          </a:p>
        </p:txBody>
      </p:sp>
      <p:sp>
        <p:nvSpPr>
          <p:cNvPr id="15" name="Right Brace 14"/>
          <p:cNvSpPr/>
          <p:nvPr/>
        </p:nvSpPr>
        <p:spPr>
          <a:xfrm>
            <a:off x="4761571" y="2013119"/>
            <a:ext cx="163434" cy="28513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925005" y="2013119"/>
            <a:ext cx="2770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Indicates IP address type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57436" y="1157043"/>
            <a:ext cx="216597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IPv4</a:t>
            </a:r>
            <a:endParaRPr lang="en-US" sz="2400" b="1" dirty="0" smtClean="0"/>
          </a:p>
          <a:p>
            <a:r>
              <a:rPr lang="en-US" sz="1400" dirty="0" smtClean="0"/>
              <a:t>(</a:t>
            </a:r>
            <a:r>
              <a:rPr lang="en-US" sz="1400" dirty="0" err="1" smtClean="0"/>
              <a:t>IPv4</a:t>
            </a:r>
            <a:r>
              <a:rPr lang="en-US" sz="1400" dirty="0" smtClean="0"/>
              <a:t> and </a:t>
            </a:r>
            <a:r>
              <a:rPr lang="en-US" sz="1400" dirty="0" err="1" smtClean="0"/>
              <a:t>IPv6</a:t>
            </a:r>
            <a:r>
              <a:rPr lang="en-US" sz="1400" dirty="0" smtClean="0"/>
              <a:t> specified </a:t>
            </a:r>
            <a:br>
              <a:rPr lang="en-US" sz="1400" dirty="0" smtClean="0"/>
            </a:br>
            <a:r>
              <a:rPr lang="en-US" sz="1400" dirty="0" smtClean="0"/>
              <a:t>in same </a:t>
            </a:r>
            <a:r>
              <a:rPr lang="en-US" sz="1400" dirty="0" err="1" smtClean="0"/>
              <a:t>submodule</a:t>
            </a:r>
            <a:r>
              <a:rPr lang="en-US" sz="1400" dirty="0" smtClean="0"/>
              <a:t>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8727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90654" y="1895707"/>
            <a:ext cx="4114800" cy="307773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>
                <a:solidFill>
                  <a:schemeClr val="tx1"/>
                </a:solidFill>
              </a:rPr>
              <a:t>YANG module structure (contd.)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0471"/>
            <a:ext cx="4925005" cy="5154973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000000"/>
                </a:solidFill>
              </a:rPr>
              <a:t>module: acl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600" dirty="0">
                <a:solidFill>
                  <a:srgbClr val="000000"/>
                </a:solidFill>
              </a:rPr>
              <a:t>      +--rw acls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600" dirty="0">
                <a:solidFill>
                  <a:srgbClr val="000000"/>
                </a:solidFill>
              </a:rPr>
              <a:t>         +--rw acl [name</a:t>
            </a:r>
            <a:r>
              <a:rPr lang="pl-PL" sz="1600" dirty="0" smtClean="0">
                <a:solidFill>
                  <a:srgbClr val="000000"/>
                </a:solidFill>
              </a:rPr>
              <a:t>]</a:t>
            </a:r>
            <a:endParaRPr lang="pl-PL" sz="1600" dirty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000000"/>
                </a:solidFill>
              </a:rPr>
              <a:t>         |  +--</a:t>
            </a:r>
            <a:r>
              <a:rPr lang="en-US" sz="1600" dirty="0" err="1">
                <a:solidFill>
                  <a:srgbClr val="000000"/>
                </a:solidFill>
              </a:rPr>
              <a:t>rw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acl</a:t>
            </a:r>
            <a:r>
              <a:rPr lang="en-US" sz="1600" dirty="0" smtClean="0">
                <a:solidFill>
                  <a:srgbClr val="000000"/>
                </a:solidFill>
              </a:rPr>
              <a:t>-</a:t>
            </a:r>
            <a:r>
              <a:rPr lang="en-US" sz="1600" dirty="0" err="1" smtClean="0">
                <a:solidFill>
                  <a:srgbClr val="000000"/>
                </a:solidFill>
              </a:rPr>
              <a:t>mac:</a:t>
            </a:r>
            <a:r>
              <a:rPr lang="en-US" sz="1600" b="1" dirty="0" err="1" smtClean="0">
                <a:solidFill>
                  <a:srgbClr val="000000"/>
                </a:solidFill>
              </a:rPr>
              <a:t>mac</a:t>
            </a:r>
            <a:r>
              <a:rPr lang="en-US" sz="1600" dirty="0" smtClean="0">
                <a:solidFill>
                  <a:srgbClr val="000000"/>
                </a:solidFill>
              </a:rPr>
              <a:t>-aces</a:t>
            </a:r>
            <a:endParaRPr lang="en-US" sz="1600" dirty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000000"/>
                </a:solidFill>
              </a:rPr>
              <a:t>         |  |  +--</a:t>
            </a:r>
            <a:r>
              <a:rPr lang="en-US" sz="1600" dirty="0" err="1">
                <a:solidFill>
                  <a:srgbClr val="000000"/>
                </a:solidFill>
              </a:rPr>
              <a:t>rw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acl-mac:</a:t>
            </a:r>
            <a:r>
              <a:rPr lang="en-US" sz="1600" b="1" dirty="0" err="1" smtClean="0">
                <a:solidFill>
                  <a:srgbClr val="000000"/>
                </a:solidFill>
              </a:rPr>
              <a:t>mac</a:t>
            </a:r>
            <a:r>
              <a:rPr lang="en-US" sz="1600" dirty="0" err="1" smtClean="0">
                <a:solidFill>
                  <a:srgbClr val="000000"/>
                </a:solidFill>
              </a:rPr>
              <a:t>-ace</a:t>
            </a:r>
            <a:r>
              <a:rPr lang="en-US" sz="1600" dirty="0" smtClean="0">
                <a:solidFill>
                  <a:srgbClr val="000000"/>
                </a:solidFill>
              </a:rPr>
              <a:t> [name]</a:t>
            </a:r>
            <a:endParaRPr lang="en-US" sz="1600" dirty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000000"/>
                </a:solidFill>
              </a:rPr>
              <a:t>         |  |     +--</a:t>
            </a:r>
            <a:r>
              <a:rPr lang="en-US" sz="1600" dirty="0" err="1">
                <a:solidFill>
                  <a:srgbClr val="000000"/>
                </a:solidFill>
              </a:rPr>
              <a:t>rw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acl-mac:name</a:t>
            </a:r>
            <a:endParaRPr lang="en-US" sz="1600" dirty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600" dirty="0">
                <a:solidFill>
                  <a:srgbClr val="000000"/>
                </a:solidFill>
              </a:rPr>
              <a:t>         |  |     +--rw (</a:t>
            </a:r>
            <a:r>
              <a:rPr lang="pl-PL" sz="1600" dirty="0" err="1">
                <a:solidFill>
                  <a:srgbClr val="000000"/>
                </a:solidFill>
              </a:rPr>
              <a:t>remark</a:t>
            </a:r>
            <a:r>
              <a:rPr lang="pl-PL" sz="1600" dirty="0">
                <a:solidFill>
                  <a:srgbClr val="000000"/>
                </a:solidFill>
              </a:rPr>
              <a:t>-</a:t>
            </a:r>
            <a:r>
              <a:rPr lang="pl-PL" sz="1600" dirty="0" err="1">
                <a:solidFill>
                  <a:srgbClr val="000000"/>
                </a:solidFill>
              </a:rPr>
              <a:t>or</a:t>
            </a:r>
            <a:r>
              <a:rPr lang="pl-PL" sz="1600" dirty="0" smtClean="0">
                <a:solidFill>
                  <a:srgbClr val="000000"/>
                </a:solidFill>
              </a:rPr>
              <a:t>-mac-</a:t>
            </a:r>
            <a:r>
              <a:rPr lang="pl-PL" sz="1600" dirty="0" err="1" smtClean="0">
                <a:solidFill>
                  <a:srgbClr val="000000"/>
                </a:solidFill>
              </a:rPr>
              <a:t>case</a:t>
            </a:r>
            <a:r>
              <a:rPr lang="pl-PL" sz="1600" dirty="0" smtClean="0">
                <a:solidFill>
                  <a:srgbClr val="000000"/>
                </a:solidFill>
              </a:rPr>
              <a:t>)?</a:t>
            </a:r>
            <a:endParaRPr sz="1600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sz="1600" dirty="0">
                <a:solidFill>
                  <a:srgbClr val="000000"/>
                </a:solidFill>
              </a:rPr>
              <a:t> </a:t>
            </a:r>
            <a:r>
              <a:rPr sz="1600" dirty="0" smtClean="0">
                <a:solidFill>
                  <a:srgbClr val="000000"/>
                </a:solidFill>
              </a:rPr>
              <a:t>        |  |        +--:(remark)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sz="1600" dirty="0" smtClean="0">
                <a:solidFill>
                  <a:srgbClr val="000000"/>
                </a:solidFill>
              </a:rPr>
              <a:t>         </a:t>
            </a:r>
            <a:r>
              <a:rPr sz="1600" dirty="0">
                <a:solidFill>
                  <a:srgbClr val="000000"/>
                </a:solidFill>
              </a:rPr>
              <a:t>|  |       </a:t>
            </a:r>
            <a:r>
              <a:rPr sz="1600" dirty="0" smtClean="0">
                <a:solidFill>
                  <a:srgbClr val="000000"/>
                </a:solidFill>
              </a:rPr>
              <a:t> |   +--rw acl-mac:remark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sz="1600" dirty="0" smtClean="0">
                <a:solidFill>
                  <a:srgbClr val="000000"/>
                </a:solidFill>
              </a:rPr>
              <a:t>         </a:t>
            </a:r>
            <a:r>
              <a:rPr sz="1600" dirty="0">
                <a:solidFill>
                  <a:srgbClr val="000000"/>
                </a:solidFill>
              </a:rPr>
              <a:t>|  |        </a:t>
            </a:r>
            <a:r>
              <a:rPr sz="1600" dirty="0" smtClean="0">
                <a:solidFill>
                  <a:srgbClr val="000000"/>
                </a:solidFill>
              </a:rPr>
              <a:t>+--:(</a:t>
            </a:r>
            <a:r>
              <a:rPr lang="en-US" sz="1600" dirty="0" smtClean="0">
                <a:solidFill>
                  <a:srgbClr val="000000"/>
                </a:solidFill>
              </a:rPr>
              <a:t>mac-ace</a:t>
            </a:r>
            <a:r>
              <a:rPr sz="1600" dirty="0" smtClean="0">
                <a:solidFill>
                  <a:srgbClr val="000000"/>
                </a:solidFill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sz="1600" dirty="0" smtClean="0">
                <a:solidFill>
                  <a:srgbClr val="000000"/>
                </a:solidFill>
              </a:rPr>
              <a:t>         |  |        |   +--rw acl-mac:filter</a:t>
            </a:r>
            <a:r>
              <a:rPr lang="en-US" sz="1600" dirty="0" smtClean="0">
                <a:solidFill>
                  <a:srgbClr val="000000"/>
                </a:solidFill>
              </a:rPr>
              <a:t>s</a:t>
            </a:r>
            <a:endParaRPr sz="1600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sz="1600" dirty="0">
                <a:solidFill>
                  <a:srgbClr val="000000"/>
                </a:solidFill>
              </a:rPr>
              <a:t> </a:t>
            </a:r>
            <a:r>
              <a:rPr sz="1600" dirty="0" smtClean="0">
                <a:solidFill>
                  <a:srgbClr val="000000"/>
                </a:solidFill>
              </a:rPr>
              <a:t>        |  |        |       +-- </a:t>
            </a:r>
            <a:r>
              <a:rPr sz="1600" i="1" dirty="0" smtClean="0">
                <a:solidFill>
                  <a:srgbClr val="000000"/>
                </a:solidFill>
              </a:rPr>
              <a:t>filter parameters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sz="1600" dirty="0">
                <a:solidFill>
                  <a:srgbClr val="000000"/>
                </a:solidFill>
              </a:rPr>
              <a:t> </a:t>
            </a:r>
            <a:r>
              <a:rPr sz="1600" dirty="0" smtClean="0">
                <a:solidFill>
                  <a:srgbClr val="000000"/>
                </a:solidFill>
              </a:rPr>
              <a:t>        |  </a:t>
            </a:r>
            <a:r>
              <a:rPr sz="1600" dirty="0">
                <a:solidFill>
                  <a:srgbClr val="000000"/>
                </a:solidFill>
              </a:rPr>
              <a:t>|        |   +--rw </a:t>
            </a:r>
            <a:r>
              <a:rPr sz="1600" dirty="0" smtClean="0">
                <a:solidFill>
                  <a:srgbClr val="000000"/>
                </a:solidFill>
              </a:rPr>
              <a:t>acl-mac:actions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sz="1600" dirty="0">
                <a:solidFill>
                  <a:srgbClr val="000000"/>
                </a:solidFill>
              </a:rPr>
              <a:t> </a:t>
            </a:r>
            <a:r>
              <a:rPr sz="1600" dirty="0" smtClean="0">
                <a:solidFill>
                  <a:srgbClr val="000000"/>
                </a:solidFill>
              </a:rPr>
              <a:t>        |  |        |       +-- </a:t>
            </a:r>
            <a:r>
              <a:rPr sz="1600" i="1" dirty="0" smtClean="0">
                <a:solidFill>
                  <a:srgbClr val="000000"/>
                </a:solidFill>
              </a:rPr>
              <a:t>action parameters</a:t>
            </a:r>
            <a:endParaRPr sz="1600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sz="1600" dirty="0">
                <a:solidFill>
                  <a:srgbClr val="000000"/>
                </a:solidFill>
              </a:rPr>
              <a:t> </a:t>
            </a:r>
            <a:r>
              <a:rPr sz="1600" dirty="0" smtClean="0">
                <a:solidFill>
                  <a:srgbClr val="000000"/>
                </a:solidFill>
              </a:rPr>
              <a:t>        |  |        +-- ro acl-mac:</a:t>
            </a:r>
            <a:r>
              <a:rPr lang="en-US" sz="1600" dirty="0" smtClean="0">
                <a:solidFill>
                  <a:srgbClr val="000000"/>
                </a:solidFill>
              </a:rPr>
              <a:t>match</a:t>
            </a:r>
            <a:endParaRPr sz="1600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sz="1600" i="1" dirty="0">
                <a:solidFill>
                  <a:srgbClr val="000000"/>
                </a:solidFill>
              </a:rPr>
              <a:t> </a:t>
            </a:r>
            <a:endParaRPr lang="en-US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229702" y="5390944"/>
            <a:ext cx="7011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Generic design pattern that is reflected in every ACL type</a:t>
            </a:r>
          </a:p>
          <a:p>
            <a:r>
              <a:rPr lang="en-US" dirty="0" smtClean="0"/>
              <a:t>All ACL type specifics are in the filter parameters and in the actions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299467" y="1270415"/>
            <a:ext cx="205697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MAC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(separate module)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23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90654" y="1895707"/>
            <a:ext cx="4114800" cy="307773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>
                <a:solidFill>
                  <a:schemeClr val="tx1"/>
                </a:solidFill>
              </a:rPr>
              <a:t>YANG module structure (contd.)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0471"/>
            <a:ext cx="4925005" cy="5154973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000000"/>
                </a:solidFill>
              </a:rPr>
              <a:t>module: acl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600" dirty="0">
                <a:solidFill>
                  <a:srgbClr val="000000"/>
                </a:solidFill>
              </a:rPr>
              <a:t>      +--rw acls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600" dirty="0">
                <a:solidFill>
                  <a:srgbClr val="000000"/>
                </a:solidFill>
              </a:rPr>
              <a:t>         +--rw acl [name</a:t>
            </a:r>
            <a:r>
              <a:rPr lang="pl-PL" sz="1600" dirty="0" smtClean="0">
                <a:solidFill>
                  <a:srgbClr val="000000"/>
                </a:solidFill>
              </a:rPr>
              <a:t>]</a:t>
            </a:r>
            <a:endParaRPr lang="pl-PL" sz="1600" dirty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000000"/>
                </a:solidFill>
              </a:rPr>
              <a:t>         |  +--</a:t>
            </a:r>
            <a:r>
              <a:rPr lang="en-US" sz="1600" dirty="0" err="1">
                <a:solidFill>
                  <a:srgbClr val="000000"/>
                </a:solidFill>
              </a:rPr>
              <a:t>rw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acl</a:t>
            </a:r>
            <a:r>
              <a:rPr lang="en-US" sz="1600" dirty="0" smtClean="0">
                <a:solidFill>
                  <a:srgbClr val="000000"/>
                </a:solidFill>
              </a:rPr>
              <a:t>-</a:t>
            </a:r>
            <a:r>
              <a:rPr lang="en-US" sz="1600" dirty="0" err="1" smtClean="0">
                <a:solidFill>
                  <a:srgbClr val="000000"/>
                </a:solidFill>
              </a:rPr>
              <a:t>arp:</a:t>
            </a:r>
            <a:r>
              <a:rPr lang="en-US" sz="1600" b="1" dirty="0" err="1" smtClean="0">
                <a:solidFill>
                  <a:srgbClr val="000000"/>
                </a:solidFill>
              </a:rPr>
              <a:t>arp</a:t>
            </a:r>
            <a:r>
              <a:rPr lang="en-US" sz="1600" dirty="0" smtClean="0">
                <a:solidFill>
                  <a:srgbClr val="000000"/>
                </a:solidFill>
              </a:rPr>
              <a:t>-aces</a:t>
            </a:r>
            <a:endParaRPr lang="en-US" sz="1600" dirty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000000"/>
                </a:solidFill>
              </a:rPr>
              <a:t>         |  |  +--</a:t>
            </a:r>
            <a:r>
              <a:rPr lang="en-US" sz="1600" dirty="0" err="1">
                <a:solidFill>
                  <a:srgbClr val="000000"/>
                </a:solidFill>
              </a:rPr>
              <a:t>rw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acl-arp:</a:t>
            </a:r>
            <a:r>
              <a:rPr lang="en-US" sz="1600" b="1" dirty="0" err="1" smtClean="0">
                <a:solidFill>
                  <a:srgbClr val="000000"/>
                </a:solidFill>
              </a:rPr>
              <a:t>arp</a:t>
            </a:r>
            <a:r>
              <a:rPr lang="en-US" sz="1600" dirty="0" err="1" smtClean="0">
                <a:solidFill>
                  <a:srgbClr val="000000"/>
                </a:solidFill>
              </a:rPr>
              <a:t>-ace</a:t>
            </a:r>
            <a:r>
              <a:rPr lang="en-US" sz="1600" dirty="0" smtClean="0">
                <a:solidFill>
                  <a:srgbClr val="000000"/>
                </a:solidFill>
              </a:rPr>
              <a:t> [name]</a:t>
            </a:r>
            <a:endParaRPr lang="en-US" sz="1600" dirty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000000"/>
                </a:solidFill>
              </a:rPr>
              <a:t>         |  |     +--</a:t>
            </a:r>
            <a:r>
              <a:rPr lang="en-US" sz="1600" dirty="0" err="1">
                <a:solidFill>
                  <a:srgbClr val="000000"/>
                </a:solidFill>
              </a:rPr>
              <a:t>rw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acl-arp:name</a:t>
            </a:r>
            <a:endParaRPr lang="en-US" sz="1600" dirty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600" dirty="0">
                <a:solidFill>
                  <a:srgbClr val="000000"/>
                </a:solidFill>
              </a:rPr>
              <a:t>         |  |     +--rw (</a:t>
            </a:r>
            <a:r>
              <a:rPr lang="pl-PL" sz="1600" dirty="0" err="1">
                <a:solidFill>
                  <a:srgbClr val="000000"/>
                </a:solidFill>
              </a:rPr>
              <a:t>remark-or</a:t>
            </a:r>
            <a:r>
              <a:rPr lang="pl-PL" sz="1600" dirty="0" err="1" smtClean="0">
                <a:solidFill>
                  <a:srgbClr val="000000"/>
                </a:solidFill>
              </a:rPr>
              <a:t>-arp-case</a:t>
            </a:r>
            <a:r>
              <a:rPr lang="pl-PL" sz="1600" dirty="0" smtClean="0">
                <a:solidFill>
                  <a:srgbClr val="000000"/>
                </a:solidFill>
              </a:rPr>
              <a:t>)?</a:t>
            </a:r>
            <a:endParaRPr sz="1600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sz="1600" dirty="0">
                <a:solidFill>
                  <a:srgbClr val="000000"/>
                </a:solidFill>
              </a:rPr>
              <a:t> </a:t>
            </a:r>
            <a:r>
              <a:rPr sz="1600" dirty="0" smtClean="0">
                <a:solidFill>
                  <a:srgbClr val="000000"/>
                </a:solidFill>
              </a:rPr>
              <a:t>        |  |        +--:(remark)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sz="1600" dirty="0" smtClean="0">
                <a:solidFill>
                  <a:srgbClr val="000000"/>
                </a:solidFill>
              </a:rPr>
              <a:t>         </a:t>
            </a:r>
            <a:r>
              <a:rPr sz="1600" dirty="0">
                <a:solidFill>
                  <a:srgbClr val="000000"/>
                </a:solidFill>
              </a:rPr>
              <a:t>|  |       </a:t>
            </a:r>
            <a:r>
              <a:rPr sz="1600" dirty="0" smtClean="0">
                <a:solidFill>
                  <a:srgbClr val="000000"/>
                </a:solidFill>
              </a:rPr>
              <a:t> |   +--rw acl-arp:remark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sz="1600" dirty="0" smtClean="0">
                <a:solidFill>
                  <a:srgbClr val="000000"/>
                </a:solidFill>
              </a:rPr>
              <a:t>         </a:t>
            </a:r>
            <a:r>
              <a:rPr sz="1600" dirty="0">
                <a:solidFill>
                  <a:srgbClr val="000000"/>
                </a:solidFill>
              </a:rPr>
              <a:t>|  |        </a:t>
            </a:r>
            <a:r>
              <a:rPr sz="1600" dirty="0" smtClean="0">
                <a:solidFill>
                  <a:srgbClr val="000000"/>
                </a:solidFill>
              </a:rPr>
              <a:t>+--:(</a:t>
            </a:r>
            <a:r>
              <a:rPr lang="en-US" sz="1600" dirty="0" smtClean="0">
                <a:solidFill>
                  <a:srgbClr val="000000"/>
                </a:solidFill>
              </a:rPr>
              <a:t>arp-ace</a:t>
            </a:r>
            <a:r>
              <a:rPr sz="1600" dirty="0" smtClean="0">
                <a:solidFill>
                  <a:srgbClr val="000000"/>
                </a:solidFill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sz="1600" dirty="0" smtClean="0">
                <a:solidFill>
                  <a:srgbClr val="000000"/>
                </a:solidFill>
              </a:rPr>
              <a:t>         |  |        |   +--rw acl-arp:filter</a:t>
            </a:r>
            <a:r>
              <a:rPr lang="en-US" sz="1600" dirty="0" smtClean="0">
                <a:solidFill>
                  <a:srgbClr val="000000"/>
                </a:solidFill>
              </a:rPr>
              <a:t>s</a:t>
            </a:r>
            <a:endParaRPr sz="1600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sz="1600" dirty="0">
                <a:solidFill>
                  <a:srgbClr val="000000"/>
                </a:solidFill>
              </a:rPr>
              <a:t> </a:t>
            </a:r>
            <a:r>
              <a:rPr sz="1600" dirty="0" smtClean="0">
                <a:solidFill>
                  <a:srgbClr val="000000"/>
                </a:solidFill>
              </a:rPr>
              <a:t>        |  |        |       +-- </a:t>
            </a:r>
            <a:r>
              <a:rPr sz="1600" i="1" dirty="0" smtClean="0">
                <a:solidFill>
                  <a:srgbClr val="000000"/>
                </a:solidFill>
              </a:rPr>
              <a:t>filter parameters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sz="1600" dirty="0">
                <a:solidFill>
                  <a:srgbClr val="000000"/>
                </a:solidFill>
              </a:rPr>
              <a:t> </a:t>
            </a:r>
            <a:r>
              <a:rPr sz="1600" dirty="0" smtClean="0">
                <a:solidFill>
                  <a:srgbClr val="000000"/>
                </a:solidFill>
              </a:rPr>
              <a:t>        |  </a:t>
            </a:r>
            <a:r>
              <a:rPr sz="1600" dirty="0">
                <a:solidFill>
                  <a:srgbClr val="000000"/>
                </a:solidFill>
              </a:rPr>
              <a:t>|        |   +--rw </a:t>
            </a:r>
            <a:r>
              <a:rPr sz="1600" dirty="0" smtClean="0">
                <a:solidFill>
                  <a:srgbClr val="000000"/>
                </a:solidFill>
              </a:rPr>
              <a:t>acl-arp:actions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sz="1600" dirty="0">
                <a:solidFill>
                  <a:srgbClr val="000000"/>
                </a:solidFill>
              </a:rPr>
              <a:t> </a:t>
            </a:r>
            <a:r>
              <a:rPr sz="1600" dirty="0" smtClean="0">
                <a:solidFill>
                  <a:srgbClr val="000000"/>
                </a:solidFill>
              </a:rPr>
              <a:t>        |  |        |       +-- </a:t>
            </a:r>
            <a:r>
              <a:rPr sz="1600" i="1" dirty="0" smtClean="0">
                <a:solidFill>
                  <a:srgbClr val="000000"/>
                </a:solidFill>
              </a:rPr>
              <a:t>action parameters</a:t>
            </a:r>
            <a:endParaRPr sz="1600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sz="1600" dirty="0">
                <a:solidFill>
                  <a:srgbClr val="000000"/>
                </a:solidFill>
              </a:rPr>
              <a:t> </a:t>
            </a:r>
            <a:r>
              <a:rPr sz="1600" dirty="0" smtClean="0">
                <a:solidFill>
                  <a:srgbClr val="000000"/>
                </a:solidFill>
              </a:rPr>
              <a:t>        |  |        +-- ro acl-arp:</a:t>
            </a:r>
            <a:r>
              <a:rPr lang="en-US" sz="1600" dirty="0" smtClean="0">
                <a:solidFill>
                  <a:srgbClr val="000000"/>
                </a:solidFill>
              </a:rPr>
              <a:t>match</a:t>
            </a:r>
            <a:endParaRPr sz="1600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sz="1600" i="1" dirty="0">
                <a:solidFill>
                  <a:srgbClr val="000000"/>
                </a:solidFill>
              </a:rPr>
              <a:t> </a:t>
            </a:r>
            <a:endParaRPr lang="en-US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229702" y="5390944"/>
            <a:ext cx="7011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Generic design pattern that is reflected in every ACL type</a:t>
            </a:r>
          </a:p>
          <a:p>
            <a:r>
              <a:rPr lang="en-US" dirty="0" smtClean="0"/>
              <a:t>All ACL type specifics are in the filter parameters and in the actions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299467" y="1270415"/>
            <a:ext cx="205697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ARP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(separate module)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35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6235412" y="6240409"/>
            <a:ext cx="28126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Insertion point for additional </a:t>
            </a:r>
            <a:r>
              <a:rPr lang="en-US" sz="1600" dirty="0" smtClean="0">
                <a:solidFill>
                  <a:srgbClr val="C00000"/>
                </a:solidFill>
              </a:rPr>
              <a:t>actions, e.g. ACL chaining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27718" y="5742245"/>
            <a:ext cx="4114800" cy="64677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1527718" y="3300628"/>
            <a:ext cx="4114800" cy="21856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365540"/>
            <a:ext cx="8588861" cy="838200"/>
          </a:xfrm>
        </p:spPr>
        <p:txBody>
          <a:bodyPr/>
          <a:lstStyle/>
          <a:p>
            <a:r>
              <a:rPr dirty="0" smtClean="0">
                <a:solidFill>
                  <a:schemeClr val="tx1"/>
                </a:solidFill>
              </a:rPr>
              <a:t>YANG module structure (contd.)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75" y="1079986"/>
            <a:ext cx="5798634" cy="5154973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000000"/>
                </a:solidFill>
              </a:rPr>
              <a:t>module: acl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600" dirty="0">
                <a:solidFill>
                  <a:srgbClr val="000000"/>
                </a:solidFill>
              </a:rPr>
              <a:t>      +--rw acls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600" dirty="0">
                <a:solidFill>
                  <a:srgbClr val="000000"/>
                </a:solidFill>
              </a:rPr>
              <a:t>         +--rw acl [name</a:t>
            </a:r>
            <a:r>
              <a:rPr lang="pl-PL" sz="1600" dirty="0" smtClean="0">
                <a:solidFill>
                  <a:srgbClr val="000000"/>
                </a:solidFill>
              </a:rPr>
              <a:t>]</a:t>
            </a:r>
            <a:endParaRPr lang="pl-PL" sz="1600" dirty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000000"/>
                </a:solidFill>
              </a:rPr>
              <a:t>         |  +--rw acl-ip:ipv6-aces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000000"/>
                </a:solidFill>
              </a:rPr>
              <a:t>         |  |  +--rw acl-ip:ipv6-ace </a:t>
            </a:r>
            <a:r>
              <a:rPr lang="en-US" sz="1600" dirty="0" smtClean="0">
                <a:solidFill>
                  <a:srgbClr val="000000"/>
                </a:solidFill>
              </a:rPr>
              <a:t>[name]</a:t>
            </a:r>
            <a:endParaRPr lang="en-US" sz="1600" dirty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000000"/>
                </a:solidFill>
              </a:rPr>
              <a:t>         |  |     +--rw </a:t>
            </a:r>
            <a:r>
              <a:rPr lang="en-US" sz="1600" dirty="0" err="1">
                <a:solidFill>
                  <a:srgbClr val="000000"/>
                </a:solidFill>
              </a:rPr>
              <a:t>acl-</a:t>
            </a:r>
            <a:r>
              <a:rPr lang="en-US" sz="1600" dirty="0" err="1" smtClean="0">
                <a:solidFill>
                  <a:srgbClr val="000000"/>
                </a:solidFill>
              </a:rPr>
              <a:t>ip:name</a:t>
            </a:r>
            <a:endParaRPr lang="en-US" sz="1600" dirty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600" dirty="0">
                <a:solidFill>
                  <a:srgbClr val="000000"/>
                </a:solidFill>
              </a:rPr>
              <a:t>         |  |     +--rw (remark-or</a:t>
            </a:r>
            <a:r>
              <a:rPr lang="pl-PL" sz="1600" dirty="0" smtClean="0">
                <a:solidFill>
                  <a:srgbClr val="000000"/>
                </a:solidFill>
              </a:rPr>
              <a:t>-ipv6-case)?</a:t>
            </a:r>
            <a:endParaRPr sz="1600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sz="1600" dirty="0" smtClean="0">
                <a:solidFill>
                  <a:srgbClr val="000000"/>
                </a:solidFill>
              </a:rPr>
              <a:t>         |  </a:t>
            </a:r>
            <a:r>
              <a:rPr sz="1600" dirty="0">
                <a:solidFill>
                  <a:srgbClr val="000000"/>
                </a:solidFill>
              </a:rPr>
              <a:t>|        </a:t>
            </a:r>
            <a:r>
              <a:rPr sz="1600" dirty="0" smtClean="0">
                <a:solidFill>
                  <a:srgbClr val="000000"/>
                </a:solidFill>
              </a:rPr>
              <a:t>+--:(</a:t>
            </a:r>
            <a:r>
              <a:rPr lang="en-US" sz="1600" dirty="0" smtClean="0">
                <a:solidFill>
                  <a:srgbClr val="000000"/>
                </a:solidFill>
              </a:rPr>
              <a:t>ipv6-ace</a:t>
            </a:r>
            <a:r>
              <a:rPr sz="1600" dirty="0" smtClean="0">
                <a:solidFill>
                  <a:srgbClr val="000000"/>
                </a:solidFill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sz="1600" dirty="0" smtClean="0">
                <a:solidFill>
                  <a:srgbClr val="000000"/>
                </a:solidFill>
              </a:rPr>
              <a:t>         |  |        |   +--rw acl-ip:filter</a:t>
            </a:r>
            <a:r>
              <a:rPr lang="en-US" sz="1600" dirty="0" smtClean="0">
                <a:solidFill>
                  <a:srgbClr val="000000"/>
                </a:solidFill>
              </a:rPr>
              <a:t>s</a:t>
            </a:r>
            <a:endParaRPr sz="1600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sz="1600" dirty="0">
                <a:solidFill>
                  <a:srgbClr val="000000"/>
                </a:solidFill>
              </a:rPr>
              <a:t> </a:t>
            </a:r>
            <a:r>
              <a:rPr sz="1600" dirty="0" smtClean="0">
                <a:solidFill>
                  <a:srgbClr val="000000"/>
                </a:solidFill>
              </a:rPr>
              <a:t>        |  |        |       +-- rw (source-address-host-group)?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sz="1600" dirty="0" smtClean="0">
                <a:solidFill>
                  <a:srgbClr val="000000"/>
                </a:solidFill>
              </a:rPr>
              <a:t>         |  |        |       +</a:t>
            </a:r>
            <a:r>
              <a:rPr sz="1600" dirty="0">
                <a:solidFill>
                  <a:srgbClr val="000000"/>
                </a:solidFill>
              </a:rPr>
              <a:t>-- rw </a:t>
            </a:r>
            <a:r>
              <a:rPr sz="1600" dirty="0" smtClean="0">
                <a:solidFill>
                  <a:srgbClr val="000000"/>
                </a:solidFill>
              </a:rPr>
              <a:t>(dest</a:t>
            </a:r>
            <a:r>
              <a:rPr lang="en-US" sz="1600" dirty="0" smtClean="0">
                <a:solidFill>
                  <a:srgbClr val="000000"/>
                </a:solidFill>
              </a:rPr>
              <a:t>-address</a:t>
            </a:r>
            <a:r>
              <a:rPr sz="1600" dirty="0" smtClean="0">
                <a:solidFill>
                  <a:srgbClr val="000000"/>
                </a:solidFill>
              </a:rPr>
              <a:t>-host-goup)?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sz="1600" dirty="0" smtClean="0">
                <a:solidFill>
                  <a:srgbClr val="000000"/>
                </a:solidFill>
              </a:rPr>
              <a:t>         </a:t>
            </a:r>
            <a:r>
              <a:rPr sz="1600" dirty="0">
                <a:solidFill>
                  <a:srgbClr val="000000"/>
                </a:solidFill>
              </a:rPr>
              <a:t>|  |        |       +-- </a:t>
            </a:r>
            <a:r>
              <a:rPr sz="1600" dirty="0" smtClean="0">
                <a:solidFill>
                  <a:srgbClr val="000000"/>
                </a:solidFill>
              </a:rPr>
              <a:t>rw </a:t>
            </a:r>
            <a:r>
              <a:rPr sz="1600" dirty="0" err="1" smtClean="0">
                <a:solidFill>
                  <a:srgbClr val="000000"/>
                </a:solidFill>
              </a:rPr>
              <a:t>acl-ip:protocol</a:t>
            </a:r>
            <a:r>
              <a:rPr sz="1600" dirty="0" smtClean="0">
                <a:solidFill>
                  <a:srgbClr val="000000"/>
                </a:solidFill>
              </a:rPr>
              <a:t>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       </a:t>
            </a:r>
            <a:r>
              <a:rPr sz="1600" dirty="0" smtClean="0">
                <a:solidFill>
                  <a:srgbClr val="000000"/>
                </a:solidFill>
              </a:rPr>
              <a:t> </a:t>
            </a:r>
            <a:r>
              <a:rPr sz="1600" dirty="0">
                <a:solidFill>
                  <a:srgbClr val="000000"/>
                </a:solidFill>
              </a:rPr>
              <a:t>|  |        |       +-- rw </a:t>
            </a:r>
            <a:r>
              <a:rPr sz="1600" dirty="0" smtClean="0">
                <a:solidFill>
                  <a:srgbClr val="000000"/>
                </a:solidFill>
              </a:rPr>
              <a:t>acl-ip:capture-session-id?</a:t>
            </a:r>
            <a:endParaRPr sz="1600" dirty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sz="1600" dirty="0">
                <a:solidFill>
                  <a:srgbClr val="000000"/>
                </a:solidFill>
              </a:rPr>
              <a:t>         |  |        |       +-- rw </a:t>
            </a:r>
            <a:r>
              <a:rPr sz="1600" dirty="0" smtClean="0">
                <a:solidFill>
                  <a:srgbClr val="000000"/>
                </a:solidFill>
              </a:rPr>
              <a:t>acl-ip:fragments?</a:t>
            </a:r>
            <a:endParaRPr lang="en-US" sz="1600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 smtClean="0">
                <a:solidFill>
                  <a:srgbClr val="000000"/>
                </a:solidFill>
              </a:rPr>
              <a:t>         </a:t>
            </a:r>
            <a:r>
              <a:rPr lang="en-US" sz="1600" dirty="0">
                <a:solidFill>
                  <a:srgbClr val="000000"/>
                </a:solidFill>
              </a:rPr>
              <a:t>|  |        |       +-- </a:t>
            </a:r>
            <a:r>
              <a:rPr lang="en-US" sz="1600" dirty="0" err="1">
                <a:solidFill>
                  <a:srgbClr val="000000"/>
                </a:solidFill>
              </a:rPr>
              <a:t>rw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acl-</a:t>
            </a:r>
            <a:r>
              <a:rPr lang="en-US" sz="1600" dirty="0" err="1" smtClean="0">
                <a:solidFill>
                  <a:srgbClr val="000000"/>
                </a:solidFill>
              </a:rPr>
              <a:t>ip:time-range</a:t>
            </a:r>
            <a:r>
              <a:rPr lang="en-US" sz="1600" dirty="0" smtClean="0">
                <a:solidFill>
                  <a:srgbClr val="000000"/>
                </a:solidFill>
              </a:rPr>
              <a:t>?</a:t>
            </a:r>
            <a:endParaRPr lang="en-US" sz="1600" dirty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        |  </a:t>
            </a:r>
            <a:r>
              <a:rPr lang="en-US" sz="1600" dirty="0">
                <a:solidFill>
                  <a:srgbClr val="000000"/>
                </a:solidFill>
              </a:rPr>
              <a:t>|        |       +-- </a:t>
            </a:r>
            <a:r>
              <a:rPr lang="en-US" sz="1600" dirty="0" err="1">
                <a:solidFill>
                  <a:srgbClr val="000000"/>
                </a:solidFill>
              </a:rPr>
              <a:t>rw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acl-</a:t>
            </a:r>
            <a:r>
              <a:rPr lang="en-US" sz="1600" dirty="0" err="1" smtClean="0">
                <a:solidFill>
                  <a:srgbClr val="000000"/>
                </a:solidFill>
              </a:rPr>
              <a:t>ip:src-ports</a:t>
            </a:r>
            <a:r>
              <a:rPr lang="en-US" sz="1600" dirty="0" smtClean="0">
                <a:solidFill>
                  <a:srgbClr val="000000"/>
                </a:solidFill>
              </a:rPr>
              <a:t>?</a:t>
            </a:r>
            <a:endParaRPr lang="en-US" sz="1600" dirty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 smtClean="0">
                <a:solidFill>
                  <a:srgbClr val="000000"/>
                </a:solidFill>
              </a:rPr>
              <a:t>         </a:t>
            </a:r>
            <a:r>
              <a:rPr lang="en-US" sz="1600" dirty="0">
                <a:solidFill>
                  <a:srgbClr val="000000"/>
                </a:solidFill>
              </a:rPr>
              <a:t>|  |        |       +-- </a:t>
            </a:r>
            <a:r>
              <a:rPr lang="en-US" sz="1600" dirty="0" err="1">
                <a:solidFill>
                  <a:srgbClr val="000000"/>
                </a:solidFill>
              </a:rPr>
              <a:t>rw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acl-</a:t>
            </a:r>
            <a:r>
              <a:rPr lang="en-US" sz="1600" dirty="0" err="1" smtClean="0">
                <a:solidFill>
                  <a:srgbClr val="000000"/>
                </a:solidFill>
              </a:rPr>
              <a:t>ip:dest-ports</a:t>
            </a:r>
            <a:r>
              <a:rPr lang="en-US" sz="1600" dirty="0" smtClean="0">
                <a:solidFill>
                  <a:srgbClr val="000000"/>
                </a:solidFill>
              </a:rPr>
              <a:t>?</a:t>
            </a:r>
            <a:endParaRPr sz="1600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sz="1600" dirty="0">
                <a:solidFill>
                  <a:srgbClr val="000000"/>
                </a:solidFill>
              </a:rPr>
              <a:t> </a:t>
            </a:r>
            <a:r>
              <a:rPr sz="1600" dirty="0" smtClean="0">
                <a:solidFill>
                  <a:srgbClr val="000000"/>
                </a:solidFill>
              </a:rPr>
              <a:t>        |  |        |       +-- ...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sz="1600" dirty="0">
                <a:solidFill>
                  <a:srgbClr val="000000"/>
                </a:solidFill>
              </a:rPr>
              <a:t> </a:t>
            </a:r>
            <a:r>
              <a:rPr sz="1600" dirty="0" smtClean="0">
                <a:solidFill>
                  <a:srgbClr val="000000"/>
                </a:solidFill>
              </a:rPr>
              <a:t>        |  </a:t>
            </a:r>
            <a:r>
              <a:rPr sz="1600" dirty="0">
                <a:solidFill>
                  <a:srgbClr val="000000"/>
                </a:solidFill>
              </a:rPr>
              <a:t>|        |   +--rw acl-ip: </a:t>
            </a:r>
            <a:r>
              <a:rPr sz="1600" dirty="0" smtClean="0">
                <a:solidFill>
                  <a:srgbClr val="000000"/>
                </a:solidFill>
              </a:rPr>
              <a:t>actions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sz="1600" dirty="0">
                <a:solidFill>
                  <a:srgbClr val="000000"/>
                </a:solidFill>
              </a:rPr>
              <a:t> </a:t>
            </a:r>
            <a:r>
              <a:rPr sz="1600" dirty="0" smtClean="0">
                <a:solidFill>
                  <a:srgbClr val="000000"/>
                </a:solidFill>
              </a:rPr>
              <a:t>        |  |        |       +-- rw acl-ip:action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sz="1600" dirty="0">
                <a:solidFill>
                  <a:srgbClr val="000000"/>
                </a:solidFill>
              </a:rPr>
              <a:t> </a:t>
            </a:r>
            <a:r>
              <a:rPr sz="1600" dirty="0" smtClean="0">
                <a:solidFill>
                  <a:srgbClr val="000000"/>
                </a:solidFill>
              </a:rPr>
              <a:t>        |  |        |       +-- rw </a:t>
            </a:r>
            <a:r>
              <a:rPr lang="en-US" sz="1600" dirty="0" smtClean="0">
                <a:solidFill>
                  <a:srgbClr val="000000"/>
                </a:solidFill>
              </a:rPr>
              <a:t>acl-ip:log?</a:t>
            </a:r>
            <a:r>
              <a:rPr sz="1600" dirty="0" smtClean="0">
                <a:solidFill>
                  <a:srgbClr val="000000"/>
                </a:solidFill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sz="1600" i="1" dirty="0">
                <a:solidFill>
                  <a:srgbClr val="000000"/>
                </a:solidFill>
              </a:rPr>
              <a:t> </a:t>
            </a:r>
            <a:endParaRPr lang="en-US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/>
          </a:p>
        </p:txBody>
      </p:sp>
      <p:sp>
        <p:nvSpPr>
          <p:cNvPr id="16" name="Right Brace 15"/>
          <p:cNvSpPr/>
          <p:nvPr/>
        </p:nvSpPr>
        <p:spPr>
          <a:xfrm>
            <a:off x="5798634" y="3434575"/>
            <a:ext cx="423746" cy="21856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144651" y="3753184"/>
            <a:ext cx="28520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IPv6-specific parameters, </a:t>
            </a:r>
          </a:p>
          <a:p>
            <a:r>
              <a:rPr lang="en-US" dirty="0" smtClean="0"/>
              <a:t>but could add IP-v6 </a:t>
            </a:r>
          </a:p>
          <a:p>
            <a:r>
              <a:rPr lang="en-US" dirty="0" smtClean="0"/>
              <a:t>Specific filters</a:t>
            </a:r>
          </a:p>
        </p:txBody>
      </p:sp>
      <p:sp>
        <p:nvSpPr>
          <p:cNvPr id="18" name="Right Brace 17"/>
          <p:cNvSpPr/>
          <p:nvPr/>
        </p:nvSpPr>
        <p:spPr>
          <a:xfrm>
            <a:off x="5789341" y="5875528"/>
            <a:ext cx="423746" cy="64677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182936" y="5437577"/>
            <a:ext cx="29175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Common actions but could add IP-specific actions later, such as copy, chain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821780" y="5019675"/>
            <a:ext cx="4391307" cy="38907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773043" y="6382239"/>
            <a:ext cx="4371608" cy="14006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182934" y="4658701"/>
            <a:ext cx="30151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Insertion point for specific </a:t>
            </a:r>
            <a:r>
              <a:rPr lang="en-US" sz="1600" dirty="0" smtClean="0">
                <a:solidFill>
                  <a:srgbClr val="C00000"/>
                </a:solidFill>
              </a:rPr>
              <a:t>filters (augmentation </a:t>
            </a:r>
            <a:r>
              <a:rPr lang="en-US" sz="1600" dirty="0">
                <a:solidFill>
                  <a:srgbClr val="C00000"/>
                </a:solidFill>
              </a:rPr>
              <a:t>hook)</a:t>
            </a:r>
          </a:p>
        </p:txBody>
      </p:sp>
    </p:spTree>
    <p:extLst>
      <p:ext uri="{BB962C8B-B14F-4D97-AF65-F5344CB8AC3E}">
        <p14:creationId xmlns:p14="http://schemas.microsoft.com/office/powerpoint/2010/main" val="114553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9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ACL Chain ipv4 Example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augment "/</a:t>
            </a:r>
            <a:r>
              <a:rPr lang="en-US" dirty="0" err="1" smtClean="0">
                <a:solidFill>
                  <a:schemeClr val="tx1"/>
                </a:solidFill>
              </a:rPr>
              <a:t>acl:acls</a:t>
            </a:r>
            <a:r>
              <a:rPr lang="en-US" dirty="0" smtClean="0">
                <a:solidFill>
                  <a:schemeClr val="tx1"/>
                </a:solidFill>
              </a:rPr>
              <a:t>/</a:t>
            </a:r>
            <a:r>
              <a:rPr lang="en-US" dirty="0" err="1" smtClean="0">
                <a:solidFill>
                  <a:schemeClr val="tx1"/>
                </a:solidFill>
              </a:rPr>
              <a:t>acl:acl</a:t>
            </a:r>
            <a:r>
              <a:rPr lang="en-US" dirty="0" smtClean="0">
                <a:solidFill>
                  <a:schemeClr val="tx1"/>
                </a:solidFill>
              </a:rPr>
              <a:t>/acl-ip:ipv4-aces</a:t>
            </a:r>
            <a:r>
              <a:rPr lang="en-US" dirty="0">
                <a:solidFill>
                  <a:schemeClr val="tx1"/>
                </a:solidFill>
              </a:rPr>
              <a:t>" +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     "/</a:t>
            </a:r>
            <a:r>
              <a:rPr lang="en-US" dirty="0" smtClean="0">
                <a:solidFill>
                  <a:schemeClr val="tx1"/>
                </a:solidFill>
              </a:rPr>
              <a:t>acl</a:t>
            </a:r>
            <a:r>
              <a:rPr lang="en-US" smtClean="0">
                <a:solidFill>
                  <a:schemeClr val="tx1"/>
                </a:solidFill>
              </a:rPr>
              <a:t>-ip:ipv4-</a:t>
            </a:r>
            <a:r>
              <a:rPr lang="en-US" dirty="0" smtClean="0">
                <a:solidFill>
                  <a:schemeClr val="tx1"/>
                </a:solidFill>
              </a:rPr>
              <a:t>ace/</a:t>
            </a:r>
            <a:r>
              <a:rPr lang="en-US" dirty="0" err="1" smtClean="0">
                <a:solidFill>
                  <a:schemeClr val="tx1"/>
                </a:solidFill>
              </a:rPr>
              <a:t>acl-ip:actions</a:t>
            </a:r>
            <a:r>
              <a:rPr lang="en-US" dirty="0">
                <a:solidFill>
                  <a:schemeClr val="tx1"/>
                </a:solidFill>
              </a:rPr>
              <a:t>" </a:t>
            </a:r>
            <a:r>
              <a:rPr lang="en-US" dirty="0" smtClean="0">
                <a:solidFill>
                  <a:schemeClr val="tx1"/>
                </a:solidFill>
              </a:rPr>
              <a:t>{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     leaf chain {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         type </a:t>
            </a:r>
            <a:r>
              <a:rPr lang="en-US" dirty="0" err="1">
                <a:solidFill>
                  <a:schemeClr val="tx1"/>
                </a:solidFill>
              </a:rPr>
              <a:t>acl</a:t>
            </a:r>
            <a:r>
              <a:rPr lang="en-US" dirty="0">
                <a:solidFill>
                  <a:schemeClr val="tx1"/>
                </a:solidFill>
              </a:rPr>
              <a:t>-ref ;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         description "Reference to another ACL name to chain the ACEs";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     }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 }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76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Q &amp; 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01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endParaRPr lang="en-US" sz="3600" dirty="0" smtClean="0">
              <a:solidFill>
                <a:schemeClr val="tx1"/>
              </a:solidFill>
              <a:ea typeface="+mj-ea"/>
              <a:cs typeface="+mj-cs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r>
              <a:rPr lang="en-US" sz="4400" dirty="0" smtClean="0">
                <a:solidFill>
                  <a:schemeClr val="tx1"/>
                </a:solidFill>
                <a:ea typeface="+mj-ea"/>
                <a:cs typeface="+mj-cs"/>
              </a:rPr>
              <a:t>Thank </a:t>
            </a:r>
            <a:r>
              <a:rPr lang="en-US" sz="4400" dirty="0">
                <a:solidFill>
                  <a:schemeClr val="tx1"/>
                </a:solidFill>
                <a:ea typeface="+mj-ea"/>
                <a:cs typeface="+mj-cs"/>
              </a:rPr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52370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>
                <a:solidFill>
                  <a:schemeClr val="tx1"/>
                </a:solidFill>
              </a:rPr>
              <a:t>Types specific to ACL (ACL module)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702" y="1339745"/>
            <a:ext cx="6284652" cy="4965699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</a:rPr>
              <a:t>       +--------------------</a:t>
            </a:r>
            <a:r>
              <a:rPr lang="en-US" dirty="0" smtClean="0">
                <a:solidFill>
                  <a:schemeClr val="tx1"/>
                </a:solidFill>
              </a:rPr>
              <a:t>------</a:t>
            </a:r>
            <a:r>
              <a:rPr lang="en-US" dirty="0">
                <a:solidFill>
                  <a:schemeClr val="tx1"/>
                </a:solidFill>
              </a:rPr>
              <a:t>+-------------------------</a:t>
            </a:r>
            <a:r>
              <a:rPr lang="en-US" dirty="0" smtClean="0">
                <a:solidFill>
                  <a:schemeClr val="tx1"/>
                </a:solidFill>
              </a:rPr>
              <a:t>-</a:t>
            </a:r>
            <a:r>
              <a:rPr lang="en-US" dirty="0">
                <a:solidFill>
                  <a:schemeClr val="tx1"/>
                </a:solidFill>
              </a:rPr>
              <a:t>-</a:t>
            </a:r>
            <a:r>
              <a:rPr lang="en-US" dirty="0" smtClean="0">
                <a:solidFill>
                  <a:schemeClr val="tx1"/>
                </a:solidFill>
              </a:rPr>
              <a:t>-</a:t>
            </a:r>
            <a:r>
              <a:rPr lang="en-US" dirty="0">
                <a:solidFill>
                  <a:schemeClr val="tx1"/>
                </a:solidFill>
              </a:rPr>
              <a:t>+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</a:rPr>
              <a:t>       | YANG type         </a:t>
            </a:r>
            <a:r>
              <a:rPr lang="en-US" dirty="0" smtClean="0">
                <a:solidFill>
                  <a:schemeClr val="tx1"/>
                </a:solidFill>
              </a:rPr>
              <a:t>      </a:t>
            </a:r>
            <a:r>
              <a:rPr lang="en-US" dirty="0">
                <a:solidFill>
                  <a:schemeClr val="tx1"/>
                </a:solidFill>
              </a:rPr>
              <a:t>| base type               </a:t>
            </a:r>
            <a:r>
              <a:rPr lang="en-US" dirty="0" smtClean="0">
                <a:solidFill>
                  <a:schemeClr val="tx1"/>
                </a:solidFill>
              </a:rPr>
              <a:t>  |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</a:rPr>
              <a:t>       +-------------------</a:t>
            </a:r>
            <a:r>
              <a:rPr lang="en-US" dirty="0" smtClean="0">
                <a:solidFill>
                  <a:schemeClr val="tx1"/>
                </a:solidFill>
              </a:rPr>
              <a:t>-------</a:t>
            </a:r>
            <a:r>
              <a:rPr lang="en-US" dirty="0">
                <a:solidFill>
                  <a:schemeClr val="tx1"/>
                </a:solidFill>
              </a:rPr>
              <a:t>+------------------------</a:t>
            </a:r>
            <a:r>
              <a:rPr lang="en-US" dirty="0" smtClean="0">
                <a:solidFill>
                  <a:schemeClr val="tx1"/>
                </a:solidFill>
              </a:rPr>
              <a:t>--</a:t>
            </a:r>
            <a:r>
              <a:rPr lang="en-US" dirty="0">
                <a:solidFill>
                  <a:schemeClr val="tx1"/>
                </a:solidFill>
              </a:rPr>
              <a:t>--+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</a:rPr>
              <a:t>       | </a:t>
            </a:r>
            <a:r>
              <a:rPr lang="en-US" dirty="0" err="1" smtClean="0">
                <a:solidFill>
                  <a:schemeClr val="tx1"/>
                </a:solidFill>
              </a:rPr>
              <a:t>acl</a:t>
            </a:r>
            <a:r>
              <a:rPr lang="en-US" dirty="0" smtClean="0">
                <a:solidFill>
                  <a:schemeClr val="tx1"/>
                </a:solidFill>
              </a:rPr>
              <a:t>-comparator        </a:t>
            </a:r>
            <a:r>
              <a:rPr lang="en-US" dirty="0">
                <a:solidFill>
                  <a:schemeClr val="tx1"/>
                </a:solidFill>
              </a:rPr>
              <a:t>| enumeration             </a:t>
            </a:r>
            <a:r>
              <a:rPr lang="en-US" dirty="0" smtClean="0">
                <a:solidFill>
                  <a:schemeClr val="tx1"/>
                </a:solidFill>
              </a:rPr>
              <a:t> |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</a:rPr>
              <a:t>       | </a:t>
            </a:r>
            <a:r>
              <a:rPr lang="en-US" dirty="0" err="1" smtClean="0">
                <a:solidFill>
                  <a:schemeClr val="tx1"/>
                </a:solidFill>
              </a:rPr>
              <a:t>acl</a:t>
            </a:r>
            <a:r>
              <a:rPr lang="en-US" dirty="0" smtClean="0">
                <a:solidFill>
                  <a:schemeClr val="tx1"/>
                </a:solidFill>
              </a:rPr>
              <a:t>-</a:t>
            </a:r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ction                 </a:t>
            </a:r>
            <a:r>
              <a:rPr lang="en-US" dirty="0">
                <a:solidFill>
                  <a:schemeClr val="tx1"/>
                </a:solidFill>
              </a:rPr>
              <a:t>| enumeration             </a:t>
            </a:r>
            <a:r>
              <a:rPr lang="en-US" dirty="0" smtClean="0">
                <a:solidFill>
                  <a:schemeClr val="tx1"/>
                </a:solidFill>
              </a:rPr>
              <a:t> |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/>
                </a:solidFill>
              </a:rPr>
              <a:t>       </a:t>
            </a:r>
            <a:r>
              <a:rPr lang="en-US" dirty="0">
                <a:solidFill>
                  <a:schemeClr val="tx1"/>
                </a:solidFill>
              </a:rPr>
              <a:t>| </a:t>
            </a:r>
            <a:r>
              <a:rPr lang="en-US" dirty="0" err="1" smtClean="0">
                <a:solidFill>
                  <a:schemeClr val="tx1"/>
                </a:solidFill>
              </a:rPr>
              <a:t>acl</a:t>
            </a:r>
            <a:r>
              <a:rPr lang="en-US" dirty="0" smtClean="0">
                <a:solidFill>
                  <a:schemeClr val="tx1"/>
                </a:solidFill>
              </a:rPr>
              <a:t>-remark               </a:t>
            </a:r>
            <a:r>
              <a:rPr lang="en-US" dirty="0">
                <a:solidFill>
                  <a:schemeClr val="tx1"/>
                </a:solidFill>
              </a:rPr>
              <a:t>| string                    </a:t>
            </a:r>
            <a:r>
              <a:rPr lang="en-US" dirty="0" smtClean="0">
                <a:solidFill>
                  <a:schemeClr val="tx1"/>
                </a:solidFill>
              </a:rPr>
              <a:t>     </a:t>
            </a:r>
            <a:r>
              <a:rPr lang="en-US" dirty="0">
                <a:solidFill>
                  <a:schemeClr val="tx1"/>
                </a:solidFill>
              </a:rPr>
              <a:t>|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</a:rPr>
              <a:t>       | </a:t>
            </a:r>
            <a:r>
              <a:rPr lang="en-US" dirty="0" err="1">
                <a:solidFill>
                  <a:schemeClr val="tx1"/>
                </a:solidFill>
              </a:rPr>
              <a:t>a</a:t>
            </a:r>
            <a:r>
              <a:rPr lang="en-US" dirty="0" err="1" smtClean="0">
                <a:solidFill>
                  <a:schemeClr val="tx1"/>
                </a:solidFill>
              </a:rPr>
              <a:t>cl</a:t>
            </a:r>
            <a:r>
              <a:rPr lang="en-US" dirty="0" smtClean="0">
                <a:solidFill>
                  <a:schemeClr val="tx1"/>
                </a:solidFill>
              </a:rPr>
              <a:t>-type-ref              | </a:t>
            </a:r>
            <a:r>
              <a:rPr lang="en-US" dirty="0" err="1">
                <a:solidFill>
                  <a:schemeClr val="tx1"/>
                </a:solidFill>
              </a:rPr>
              <a:t>identityref</a:t>
            </a:r>
            <a:r>
              <a:rPr lang="en-US" dirty="0">
                <a:solidFill>
                  <a:schemeClr val="tx1"/>
                </a:solidFill>
              </a:rPr>
              <a:t>                 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|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</a:rPr>
              <a:t>       | </a:t>
            </a:r>
            <a:r>
              <a:rPr lang="en-US" dirty="0" err="1">
                <a:solidFill>
                  <a:schemeClr val="tx1"/>
                </a:solidFill>
              </a:rPr>
              <a:t>a</a:t>
            </a:r>
            <a:r>
              <a:rPr lang="en-US" dirty="0" err="1" smtClean="0">
                <a:solidFill>
                  <a:schemeClr val="tx1"/>
                </a:solidFill>
              </a:rPr>
              <a:t>cl</a:t>
            </a:r>
            <a:r>
              <a:rPr lang="en-US" dirty="0" smtClean="0">
                <a:solidFill>
                  <a:schemeClr val="tx1"/>
                </a:solidFill>
              </a:rPr>
              <a:t>-ref                      </a:t>
            </a:r>
            <a:r>
              <a:rPr lang="en-US" dirty="0">
                <a:solidFill>
                  <a:schemeClr val="tx1"/>
                </a:solidFill>
              </a:rPr>
              <a:t>| </a:t>
            </a:r>
            <a:r>
              <a:rPr lang="en-US" dirty="0" err="1">
                <a:solidFill>
                  <a:schemeClr val="tx1"/>
                </a:solidFill>
              </a:rPr>
              <a:t>leafref</a:t>
            </a:r>
            <a:r>
              <a:rPr lang="en-US" dirty="0">
                <a:solidFill>
                  <a:schemeClr val="tx1"/>
                </a:solidFill>
              </a:rPr>
              <a:t>                    </a:t>
            </a:r>
            <a:r>
              <a:rPr lang="en-US" dirty="0" smtClean="0">
                <a:solidFill>
                  <a:schemeClr val="tx1"/>
                </a:solidFill>
              </a:rPr>
              <a:t>    </a:t>
            </a:r>
            <a:r>
              <a:rPr lang="en-US" dirty="0">
                <a:solidFill>
                  <a:schemeClr val="tx1"/>
                </a:solidFill>
              </a:rPr>
              <a:t>|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</a:rPr>
              <a:t>       | </a:t>
            </a:r>
            <a:r>
              <a:rPr lang="en-US" dirty="0" smtClean="0">
                <a:solidFill>
                  <a:schemeClr val="tx1"/>
                </a:solidFill>
              </a:rPr>
              <a:t>port-group-ref          | </a:t>
            </a:r>
            <a:r>
              <a:rPr lang="en-US" dirty="0" err="1">
                <a:solidFill>
                  <a:schemeClr val="tx1"/>
                </a:solidFill>
              </a:rPr>
              <a:t>leafref</a:t>
            </a:r>
            <a:r>
              <a:rPr lang="en-US" dirty="0">
                <a:solidFill>
                  <a:schemeClr val="tx1"/>
                </a:solidFill>
              </a:rPr>
              <a:t>                  </a:t>
            </a:r>
            <a:r>
              <a:rPr lang="en-US" dirty="0" smtClean="0">
                <a:solidFill>
                  <a:schemeClr val="tx1"/>
                </a:solidFill>
              </a:rPr>
              <a:t>      </a:t>
            </a:r>
            <a:r>
              <a:rPr lang="en-US" dirty="0">
                <a:solidFill>
                  <a:schemeClr val="tx1"/>
                </a:solidFill>
              </a:rPr>
              <a:t>|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</a:rPr>
              <a:t>       | </a:t>
            </a:r>
            <a:r>
              <a:rPr lang="en-US" dirty="0" err="1" smtClean="0">
                <a:solidFill>
                  <a:schemeClr val="tx1"/>
                </a:solidFill>
              </a:rPr>
              <a:t>ip</a:t>
            </a:r>
            <a:r>
              <a:rPr lang="en-US" dirty="0" smtClean="0">
                <a:solidFill>
                  <a:schemeClr val="tx1"/>
                </a:solidFill>
              </a:rPr>
              <a:t>-</a:t>
            </a:r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ddress-group-ref </a:t>
            </a:r>
            <a:r>
              <a:rPr lang="en-US" dirty="0">
                <a:solidFill>
                  <a:schemeClr val="tx1"/>
                </a:solidFill>
              </a:rPr>
              <a:t>| </a:t>
            </a:r>
            <a:r>
              <a:rPr lang="en-US" dirty="0" err="1">
                <a:solidFill>
                  <a:schemeClr val="tx1"/>
                </a:solidFill>
              </a:rPr>
              <a:t>leafref</a:t>
            </a:r>
            <a:r>
              <a:rPr lang="en-US" dirty="0">
                <a:solidFill>
                  <a:schemeClr val="tx1"/>
                </a:solidFill>
              </a:rPr>
              <a:t>                </a:t>
            </a:r>
            <a:r>
              <a:rPr lang="en-US" dirty="0" smtClean="0">
                <a:solidFill>
                  <a:schemeClr val="tx1"/>
                </a:solidFill>
              </a:rPr>
              <a:t>      </a:t>
            </a:r>
            <a:r>
              <a:rPr lang="en-US" dirty="0">
                <a:solidFill>
                  <a:schemeClr val="tx1"/>
                </a:solidFill>
              </a:rPr>
              <a:t>|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</a:rPr>
              <a:t>       | </a:t>
            </a:r>
            <a:r>
              <a:rPr lang="en-US" dirty="0" smtClean="0">
                <a:solidFill>
                  <a:schemeClr val="tx1"/>
                </a:solidFill>
              </a:rPr>
              <a:t>time-range-ref         </a:t>
            </a:r>
            <a:r>
              <a:rPr lang="en-US" dirty="0">
                <a:solidFill>
                  <a:schemeClr val="tx1"/>
                </a:solidFill>
              </a:rPr>
              <a:t>| </a:t>
            </a:r>
            <a:r>
              <a:rPr lang="en-US" dirty="0" err="1">
                <a:solidFill>
                  <a:schemeClr val="tx1"/>
                </a:solidFill>
              </a:rPr>
              <a:t>leafref</a:t>
            </a:r>
            <a:r>
              <a:rPr lang="en-US" dirty="0">
                <a:solidFill>
                  <a:schemeClr val="tx1"/>
                </a:solidFill>
              </a:rPr>
              <a:t>                    </a:t>
            </a:r>
            <a:r>
              <a:rPr lang="en-US" dirty="0" smtClean="0">
                <a:solidFill>
                  <a:schemeClr val="tx1"/>
                </a:solidFill>
              </a:rPr>
              <a:t>    |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   </a:t>
            </a:r>
            <a:r>
              <a:rPr lang="en-US" dirty="0">
                <a:solidFill>
                  <a:schemeClr val="tx1"/>
                </a:solidFill>
              </a:rPr>
              <a:t>| </a:t>
            </a:r>
            <a:r>
              <a:rPr lang="en-US" dirty="0" smtClean="0">
                <a:solidFill>
                  <a:schemeClr val="tx1"/>
                </a:solidFill>
              </a:rPr>
              <a:t>weekdays                | bits                            </a:t>
            </a:r>
            <a:r>
              <a:rPr lang="en-US" dirty="0">
                <a:solidFill>
                  <a:schemeClr val="tx1"/>
                </a:solidFill>
              </a:rPr>
              <a:t>|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</a:rPr>
              <a:t>       | </a:t>
            </a:r>
            <a:r>
              <a:rPr lang="en-US" dirty="0" err="1" smtClean="0">
                <a:solidFill>
                  <a:schemeClr val="tx1"/>
                </a:solidFill>
              </a:rPr>
              <a:t>acl</a:t>
            </a:r>
            <a:r>
              <a:rPr lang="en-US" dirty="0" smtClean="0">
                <a:solidFill>
                  <a:schemeClr val="tx1"/>
                </a:solidFill>
              </a:rPr>
              <a:t>-name-string        </a:t>
            </a:r>
            <a:r>
              <a:rPr lang="en-US" dirty="0">
                <a:solidFill>
                  <a:schemeClr val="tx1"/>
                </a:solidFill>
              </a:rPr>
              <a:t>| </a:t>
            </a:r>
            <a:r>
              <a:rPr lang="en-US" dirty="0" smtClean="0">
                <a:solidFill>
                  <a:schemeClr val="tx1"/>
                </a:solidFill>
              </a:rPr>
              <a:t>string                        |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</a:rPr>
              <a:t>       +--------------------</a:t>
            </a:r>
            <a:r>
              <a:rPr lang="en-US" dirty="0" smtClean="0">
                <a:solidFill>
                  <a:schemeClr val="tx1"/>
                </a:solidFill>
              </a:rPr>
              <a:t>------ </a:t>
            </a:r>
            <a:r>
              <a:rPr lang="en-US" dirty="0">
                <a:solidFill>
                  <a:schemeClr val="tx1"/>
                </a:solidFill>
              </a:rPr>
              <a:t>+--------------------</a:t>
            </a:r>
            <a:r>
              <a:rPr lang="en-US" dirty="0" smtClean="0">
                <a:solidFill>
                  <a:schemeClr val="tx1"/>
                </a:solidFill>
              </a:rPr>
              <a:t>--</a:t>
            </a:r>
            <a:r>
              <a:rPr lang="en-US" dirty="0">
                <a:solidFill>
                  <a:schemeClr val="tx1"/>
                </a:solidFill>
              </a:rPr>
              <a:t>-</a:t>
            </a:r>
            <a:r>
              <a:rPr lang="en-US" dirty="0" smtClean="0">
                <a:solidFill>
                  <a:schemeClr val="tx1"/>
                </a:solidFill>
              </a:rPr>
              <a:t>----</a:t>
            </a:r>
            <a:r>
              <a:rPr lang="en-US" dirty="0">
                <a:solidFill>
                  <a:schemeClr val="tx1"/>
                </a:solidFill>
              </a:rPr>
              <a:t>+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72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Common types –</a:t>
            </a:r>
            <a:r>
              <a:rPr dirty="0" smtClean="0">
                <a:solidFill>
                  <a:schemeClr val="tx1"/>
                </a:solidFill>
              </a:rPr>
              <a:t> common module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(required but not specific to ACL)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/>
                </a:solidFill>
              </a:rPr>
              <a:t>      </a:t>
            </a:r>
            <a:r>
              <a:rPr lang="en-US" dirty="0">
                <a:solidFill>
                  <a:schemeClr val="tx1"/>
                </a:solidFill>
              </a:rPr>
              <a:t>+----------------------+-----------------------</a:t>
            </a:r>
            <a:r>
              <a:rPr lang="en-US" dirty="0" smtClean="0">
                <a:solidFill>
                  <a:schemeClr val="tx1"/>
                </a:solidFill>
              </a:rPr>
              <a:t>--</a:t>
            </a:r>
            <a:r>
              <a:rPr lang="en-US" dirty="0">
                <a:solidFill>
                  <a:schemeClr val="tx1"/>
                </a:solidFill>
              </a:rPr>
              <a:t>-+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</a:rPr>
              <a:t>       | YANG type            | base type            </a:t>
            </a:r>
            <a:r>
              <a:rPr lang="en-US" dirty="0" smtClean="0">
                <a:solidFill>
                  <a:schemeClr val="tx1"/>
                </a:solidFill>
              </a:rPr>
              <a:t>|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</a:rPr>
              <a:t>       +---------------------+-------------------------</a:t>
            </a:r>
            <a:r>
              <a:rPr lang="en-US" dirty="0" smtClean="0">
                <a:solidFill>
                  <a:schemeClr val="tx1"/>
                </a:solidFill>
              </a:rPr>
              <a:t>-+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</a:rPr>
              <a:t>       | </a:t>
            </a:r>
            <a:r>
              <a:rPr lang="en-US" dirty="0" err="1" smtClean="0">
                <a:solidFill>
                  <a:schemeClr val="tx1"/>
                </a:solidFill>
              </a:rPr>
              <a:t>cos</a:t>
            </a:r>
            <a:r>
              <a:rPr lang="en-US" dirty="0" smtClean="0">
                <a:solidFill>
                  <a:schemeClr val="tx1"/>
                </a:solidFill>
              </a:rPr>
              <a:t>                     </a:t>
            </a:r>
            <a:r>
              <a:rPr lang="en-US" dirty="0">
                <a:solidFill>
                  <a:schemeClr val="tx1"/>
                </a:solidFill>
              </a:rPr>
              <a:t>| uint8                     </a:t>
            </a:r>
            <a:r>
              <a:rPr lang="en-US" dirty="0" smtClean="0">
                <a:solidFill>
                  <a:schemeClr val="tx1"/>
                </a:solidFill>
              </a:rPr>
              <a:t> |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</a:rPr>
              <a:t>       | </a:t>
            </a:r>
            <a:r>
              <a:rPr lang="en-US" dirty="0" err="1">
                <a:solidFill>
                  <a:schemeClr val="tx1"/>
                </a:solidFill>
              </a:rPr>
              <a:t>t</a:t>
            </a:r>
            <a:r>
              <a:rPr lang="en-US" dirty="0" err="1" smtClean="0">
                <a:solidFill>
                  <a:schemeClr val="tx1"/>
                </a:solidFill>
              </a:rPr>
              <a:t>os</a:t>
            </a:r>
            <a:r>
              <a:rPr lang="en-US" dirty="0" smtClean="0">
                <a:solidFill>
                  <a:schemeClr val="tx1"/>
                </a:solidFill>
              </a:rPr>
              <a:t>                      | </a:t>
            </a:r>
            <a:r>
              <a:rPr lang="en-US" dirty="0">
                <a:solidFill>
                  <a:schemeClr val="tx1"/>
                </a:solidFill>
              </a:rPr>
              <a:t>uint8                      </a:t>
            </a:r>
            <a:r>
              <a:rPr lang="en-US" dirty="0" smtClean="0">
                <a:solidFill>
                  <a:schemeClr val="tx1"/>
                </a:solidFill>
              </a:rPr>
              <a:t>|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</a:rPr>
              <a:t>       | </a:t>
            </a:r>
            <a:r>
              <a:rPr lang="en-US" dirty="0" smtClean="0">
                <a:solidFill>
                  <a:schemeClr val="tx1"/>
                </a:solidFill>
              </a:rPr>
              <a:t>precedence        </a:t>
            </a:r>
            <a:r>
              <a:rPr lang="en-US" dirty="0">
                <a:solidFill>
                  <a:schemeClr val="tx1"/>
                </a:solidFill>
              </a:rPr>
              <a:t>| uint8                </a:t>
            </a:r>
            <a:r>
              <a:rPr lang="en-US" dirty="0" smtClean="0">
                <a:solidFill>
                  <a:schemeClr val="tx1"/>
                </a:solidFill>
              </a:rPr>
              <a:t>      </a:t>
            </a:r>
            <a:r>
              <a:rPr lang="en-US" dirty="0">
                <a:solidFill>
                  <a:schemeClr val="tx1"/>
                </a:solidFill>
              </a:rPr>
              <a:t>|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</a:rPr>
              <a:t>       | </a:t>
            </a:r>
            <a:r>
              <a:rPr lang="en-US" dirty="0" err="1" smtClean="0">
                <a:solidFill>
                  <a:schemeClr val="tx1"/>
                </a:solidFill>
              </a:rPr>
              <a:t>tcp</a:t>
            </a:r>
            <a:r>
              <a:rPr lang="en-US" dirty="0" smtClean="0">
                <a:solidFill>
                  <a:schemeClr val="tx1"/>
                </a:solidFill>
              </a:rPr>
              <a:t>-</a:t>
            </a:r>
            <a:r>
              <a:rPr lang="en-US" dirty="0">
                <a:solidFill>
                  <a:schemeClr val="tx1"/>
                </a:solidFill>
              </a:rPr>
              <a:t>f</a:t>
            </a:r>
            <a:r>
              <a:rPr lang="en-US" dirty="0" smtClean="0">
                <a:solidFill>
                  <a:schemeClr val="tx1"/>
                </a:solidFill>
              </a:rPr>
              <a:t>lag-type       </a:t>
            </a:r>
            <a:r>
              <a:rPr lang="en-US" dirty="0">
                <a:solidFill>
                  <a:schemeClr val="tx1"/>
                </a:solidFill>
              </a:rPr>
              <a:t>| enumeration   </a:t>
            </a:r>
            <a:r>
              <a:rPr lang="en-US" dirty="0" smtClean="0">
                <a:solidFill>
                  <a:schemeClr val="tx1"/>
                </a:solidFill>
              </a:rPr>
              <a:t>       |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</a:rPr>
              <a:t>       | </a:t>
            </a:r>
            <a:r>
              <a:rPr lang="en-US" dirty="0" smtClean="0">
                <a:solidFill>
                  <a:schemeClr val="tx1"/>
                </a:solidFill>
              </a:rPr>
              <a:t>ether-type          </a:t>
            </a:r>
            <a:r>
              <a:rPr lang="en-US" dirty="0">
                <a:solidFill>
                  <a:schemeClr val="tx1"/>
                </a:solidFill>
              </a:rPr>
              <a:t>| string                  </a:t>
            </a:r>
            <a:r>
              <a:rPr lang="en-US" dirty="0" smtClean="0">
                <a:solidFill>
                  <a:schemeClr val="tx1"/>
                </a:solidFill>
              </a:rPr>
              <a:t>   </a:t>
            </a:r>
            <a:r>
              <a:rPr lang="en-US" dirty="0">
                <a:solidFill>
                  <a:schemeClr val="tx1"/>
                </a:solidFill>
              </a:rPr>
              <a:t>|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</a:rPr>
              <a:t>       | </a:t>
            </a:r>
            <a:r>
              <a:rPr lang="en-US" dirty="0" err="1" smtClean="0">
                <a:solidFill>
                  <a:schemeClr val="tx1"/>
                </a:solidFill>
              </a:rPr>
              <a:t>ip</a:t>
            </a:r>
            <a:r>
              <a:rPr lang="en-US" dirty="0" smtClean="0">
                <a:solidFill>
                  <a:schemeClr val="tx1"/>
                </a:solidFill>
              </a:rPr>
              <a:t>-</a:t>
            </a:r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US" dirty="0" smtClean="0">
                <a:solidFill>
                  <a:schemeClr val="tx1"/>
                </a:solidFill>
              </a:rPr>
              <a:t>rotocol          </a:t>
            </a:r>
            <a:r>
              <a:rPr lang="en-US" dirty="0">
                <a:solidFill>
                  <a:schemeClr val="tx1"/>
                </a:solidFill>
              </a:rPr>
              <a:t>| uint8                    </a:t>
            </a:r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dirty="0">
                <a:solidFill>
                  <a:schemeClr val="tx1"/>
                </a:solidFill>
              </a:rPr>
              <a:t>|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</a:rPr>
              <a:t>       | </a:t>
            </a:r>
            <a:r>
              <a:rPr lang="en-US" dirty="0" err="1" smtClean="0">
                <a:solidFill>
                  <a:schemeClr val="tx1"/>
                </a:solidFill>
              </a:rPr>
              <a:t>igmp</a:t>
            </a:r>
            <a:r>
              <a:rPr lang="en-US" dirty="0" smtClean="0">
                <a:solidFill>
                  <a:schemeClr val="tx1"/>
                </a:solidFill>
              </a:rPr>
              <a:t>-</a:t>
            </a:r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dirty="0" smtClean="0">
                <a:solidFill>
                  <a:schemeClr val="tx1"/>
                </a:solidFill>
              </a:rPr>
              <a:t>ode         </a:t>
            </a:r>
            <a:r>
              <a:rPr lang="en-US" dirty="0">
                <a:solidFill>
                  <a:schemeClr val="tx1"/>
                </a:solidFill>
              </a:rPr>
              <a:t>| uint8                </a:t>
            </a:r>
            <a:r>
              <a:rPr lang="en-US" dirty="0" smtClean="0">
                <a:solidFill>
                  <a:schemeClr val="tx1"/>
                </a:solidFill>
              </a:rPr>
              <a:t>      </a:t>
            </a:r>
            <a:r>
              <a:rPr lang="en-US" dirty="0">
                <a:solidFill>
                  <a:schemeClr val="tx1"/>
                </a:solidFill>
              </a:rPr>
              <a:t>|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</a:rPr>
              <a:t>       | </a:t>
            </a:r>
            <a:r>
              <a:rPr lang="en-US" dirty="0" err="1" smtClean="0">
                <a:solidFill>
                  <a:schemeClr val="tx1"/>
                </a:solidFill>
              </a:rPr>
              <a:t>icmp</a:t>
            </a:r>
            <a:r>
              <a:rPr lang="en-US" dirty="0" smtClean="0">
                <a:solidFill>
                  <a:schemeClr val="tx1"/>
                </a:solidFill>
              </a:rPr>
              <a:t>-</a:t>
            </a:r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dirty="0" smtClean="0">
                <a:solidFill>
                  <a:schemeClr val="tx1"/>
                </a:solidFill>
              </a:rPr>
              <a:t>ype          </a:t>
            </a:r>
            <a:r>
              <a:rPr lang="en-US" dirty="0">
                <a:solidFill>
                  <a:schemeClr val="tx1"/>
                </a:solidFill>
              </a:rPr>
              <a:t>| uint32               </a:t>
            </a:r>
            <a:r>
              <a:rPr lang="en-US" dirty="0" smtClean="0">
                <a:solidFill>
                  <a:schemeClr val="tx1"/>
                </a:solidFill>
              </a:rPr>
              <a:t>     </a:t>
            </a:r>
            <a:r>
              <a:rPr lang="en-US" dirty="0">
                <a:solidFill>
                  <a:schemeClr val="tx1"/>
                </a:solidFill>
              </a:rPr>
              <a:t>|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</a:rPr>
              <a:t>       | </a:t>
            </a:r>
            <a:r>
              <a:rPr lang="en-US" dirty="0" err="1" smtClean="0">
                <a:solidFill>
                  <a:schemeClr val="tx1"/>
                </a:solidFill>
              </a:rPr>
              <a:t>icmp</a:t>
            </a:r>
            <a:r>
              <a:rPr lang="en-US" dirty="0" smtClean="0">
                <a:solidFill>
                  <a:schemeClr val="tx1"/>
                </a:solidFill>
              </a:rPr>
              <a:t>-</a:t>
            </a:r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dirty="0" smtClean="0">
                <a:solidFill>
                  <a:schemeClr val="tx1"/>
                </a:solidFill>
              </a:rPr>
              <a:t>ode         </a:t>
            </a:r>
            <a:r>
              <a:rPr lang="en-US" dirty="0">
                <a:solidFill>
                  <a:schemeClr val="tx1"/>
                </a:solidFill>
              </a:rPr>
              <a:t>| uint32                  </a:t>
            </a:r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dirty="0">
                <a:solidFill>
                  <a:schemeClr val="tx1"/>
                </a:solidFill>
              </a:rPr>
              <a:t>|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</a:rPr>
              <a:t>       | </a:t>
            </a:r>
            <a:r>
              <a:rPr lang="en-US" dirty="0" err="1">
                <a:solidFill>
                  <a:schemeClr val="tx1"/>
                </a:solidFill>
              </a:rPr>
              <a:t>v</a:t>
            </a:r>
            <a:r>
              <a:rPr lang="en-US" dirty="0" err="1" smtClean="0">
                <a:solidFill>
                  <a:schemeClr val="tx1"/>
                </a:solidFill>
              </a:rPr>
              <a:t>lan</a:t>
            </a:r>
            <a:r>
              <a:rPr lang="en-US" dirty="0" smtClean="0">
                <a:solidFill>
                  <a:schemeClr val="tx1"/>
                </a:solidFill>
              </a:rPr>
              <a:t>-identifier     </a:t>
            </a:r>
            <a:r>
              <a:rPr lang="en-US" dirty="0">
                <a:solidFill>
                  <a:schemeClr val="tx1"/>
                </a:solidFill>
              </a:rPr>
              <a:t>| uint16                  </a:t>
            </a:r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dirty="0">
                <a:solidFill>
                  <a:schemeClr val="tx1"/>
                </a:solidFill>
              </a:rPr>
              <a:t>|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</a:rPr>
              <a:t>       | </a:t>
            </a:r>
            <a:r>
              <a:rPr lang="en-US" dirty="0" smtClean="0">
                <a:solidFill>
                  <a:schemeClr val="tx1"/>
                </a:solidFill>
              </a:rPr>
              <a:t>time</a:t>
            </a:r>
            <a:r>
              <a:rPr lang="en-US" dirty="0">
                <a:solidFill>
                  <a:schemeClr val="tx1"/>
                </a:solidFill>
              </a:rPr>
              <a:t>-to</a:t>
            </a:r>
            <a:r>
              <a:rPr lang="en-US" dirty="0" smtClean="0">
                <a:solidFill>
                  <a:schemeClr val="tx1"/>
                </a:solidFill>
              </a:rPr>
              <a:t>-live        </a:t>
            </a:r>
            <a:r>
              <a:rPr lang="en-US" dirty="0">
                <a:solidFill>
                  <a:schemeClr val="tx1"/>
                </a:solidFill>
              </a:rPr>
              <a:t>| </a:t>
            </a:r>
            <a:r>
              <a:rPr lang="en-US" dirty="0" smtClean="0">
                <a:solidFill>
                  <a:schemeClr val="tx1"/>
                </a:solidFill>
              </a:rPr>
              <a:t>uint8                       </a:t>
            </a:r>
            <a:r>
              <a:rPr lang="en-US" dirty="0">
                <a:solidFill>
                  <a:schemeClr val="tx1"/>
                </a:solidFill>
              </a:rPr>
              <a:t>|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</a:rPr>
              <a:t>       +--------------------- +-------------------------</a:t>
            </a:r>
            <a:r>
              <a:rPr lang="en-US" dirty="0" smtClean="0">
                <a:solidFill>
                  <a:schemeClr val="tx1"/>
                </a:solidFill>
              </a:rPr>
              <a:t>--</a:t>
            </a:r>
            <a:r>
              <a:rPr lang="en-US" dirty="0">
                <a:solidFill>
                  <a:schemeClr val="tx1"/>
                </a:solidFill>
              </a:rPr>
              <a:t>+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14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Purpose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701" y="1339745"/>
            <a:ext cx="8914299" cy="4965699"/>
          </a:xfrm>
        </p:spPr>
        <p:txBody>
          <a:bodyPr/>
          <a:lstStyle/>
          <a:p>
            <a:r>
              <a:rPr lang="en-US" sz="1800" dirty="0" smtClean="0">
                <a:solidFill>
                  <a:srgbClr val="000000"/>
                </a:solidFill>
                <a:latin typeface="+mn-lt"/>
              </a:rPr>
              <a:t>ACL: Access Control Lists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  <a:latin typeface="+mn-lt"/>
              </a:rPr>
              <a:t>Used to filter traffic (“Firewall Rules”); major part of device configurations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latin typeface="+mn-lt"/>
              </a:rPr>
              <a:t>No configuration complete without </a:t>
            </a:r>
            <a:r>
              <a:rPr lang="en-US" sz="1600" dirty="0" err="1" smtClean="0">
                <a:solidFill>
                  <a:srgbClr val="000000"/>
                </a:solidFill>
                <a:latin typeface="+mn-lt"/>
              </a:rPr>
              <a:t>ACLs</a:t>
            </a:r>
            <a:endParaRPr lang="en-US" sz="1600" dirty="0" smtClean="0">
              <a:solidFill>
                <a:srgbClr val="000000"/>
              </a:solidFill>
              <a:latin typeface="+mn-lt"/>
            </a:endParaRPr>
          </a:p>
          <a:p>
            <a:r>
              <a:rPr lang="en-US" sz="1800" dirty="0" smtClean="0">
                <a:solidFill>
                  <a:srgbClr val="000000"/>
                </a:solidFill>
                <a:latin typeface="+mn-lt"/>
              </a:rPr>
              <a:t>Why </a:t>
            </a:r>
            <a:r>
              <a:rPr lang="en-US" sz="1800" dirty="0">
                <a:solidFill>
                  <a:srgbClr val="000000"/>
                </a:solidFill>
                <a:latin typeface="+mn-lt"/>
              </a:rPr>
              <a:t>a YANG data model?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latin typeface="+mn-lt"/>
              </a:rPr>
              <a:t>Netconf and YANG are intended for network device configuration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  <a:latin typeface="+mn-lt"/>
              </a:rPr>
              <a:t>Make </a:t>
            </a:r>
            <a:r>
              <a:rPr lang="en-US" sz="1600" dirty="0">
                <a:solidFill>
                  <a:srgbClr val="000000"/>
                </a:solidFill>
                <a:latin typeface="+mn-lt"/>
              </a:rPr>
              <a:t>ACL more accessible to automated applications, examples:</a:t>
            </a:r>
          </a:p>
          <a:p>
            <a:pPr lvl="2"/>
            <a:r>
              <a:rPr lang="en-US" sz="1400" dirty="0" smtClean="0">
                <a:solidFill>
                  <a:srgbClr val="000000"/>
                </a:solidFill>
                <a:latin typeface="+mn-lt"/>
              </a:rPr>
              <a:t>I2RS, Dynamic </a:t>
            </a:r>
            <a:r>
              <a:rPr lang="en-US" sz="1400" dirty="0">
                <a:solidFill>
                  <a:srgbClr val="000000"/>
                </a:solidFill>
                <a:latin typeface="+mn-lt"/>
              </a:rPr>
              <a:t>Intrusion Protection Systems</a:t>
            </a:r>
          </a:p>
          <a:p>
            <a:pPr lvl="2"/>
            <a:r>
              <a:rPr lang="en-US" sz="1400" dirty="0">
                <a:solidFill>
                  <a:srgbClr val="000000"/>
                </a:solidFill>
                <a:latin typeface="+mn-lt"/>
              </a:rPr>
              <a:t>Dynamic setup/configuration of services, e.g. temporary firewall rule adjustments for video conferences</a:t>
            </a:r>
          </a:p>
          <a:p>
            <a:r>
              <a:rPr lang="en-US" sz="1800" dirty="0" smtClean="0">
                <a:solidFill>
                  <a:srgbClr val="000000"/>
                </a:solidFill>
              </a:rPr>
              <a:t>Proposed model covers </a:t>
            </a:r>
            <a:r>
              <a:rPr lang="en-US" sz="1800" dirty="0" smtClean="0">
                <a:solidFill>
                  <a:srgbClr val="000000"/>
                </a:solidFill>
              </a:rPr>
              <a:t>popular </a:t>
            </a:r>
            <a:r>
              <a:rPr lang="en-US" sz="1800" dirty="0" err="1" smtClean="0">
                <a:solidFill>
                  <a:srgbClr val="000000"/>
                </a:solidFill>
              </a:rPr>
              <a:t>ACLs</a:t>
            </a:r>
            <a:r>
              <a:rPr lang="en-US" sz="1800" dirty="0">
                <a:solidFill>
                  <a:srgbClr val="000000"/>
                </a:solidFill>
              </a:rPr>
              <a:t>,</a:t>
            </a:r>
            <a:r>
              <a:rPr lang="en-US" sz="1800" dirty="0" smtClean="0">
                <a:solidFill>
                  <a:srgbClr val="000000"/>
                </a:solidFill>
              </a:rPr>
              <a:t> incorporates rich </a:t>
            </a:r>
            <a:r>
              <a:rPr lang="en-US" sz="1800" dirty="0" smtClean="0">
                <a:solidFill>
                  <a:srgbClr val="000000"/>
                </a:solidFill>
              </a:rPr>
              <a:t>set of filters</a:t>
            </a:r>
            <a:endParaRPr lang="en-US" sz="1800" dirty="0">
              <a:solidFill>
                <a:srgbClr val="000000"/>
              </a:solidFill>
            </a:endParaRPr>
          </a:p>
          <a:p>
            <a:pPr lvl="1"/>
            <a:r>
              <a:rPr lang="en-US" sz="1600" dirty="0">
                <a:solidFill>
                  <a:srgbClr val="000000"/>
                </a:solidFill>
              </a:rPr>
              <a:t>IP ACL, MAC ACL, ARP ACL as initial ACL types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</a:rPr>
              <a:t>More than 50 filter </a:t>
            </a:r>
            <a:r>
              <a:rPr lang="en-US" sz="1600" dirty="0" smtClean="0">
                <a:solidFill>
                  <a:srgbClr val="000000"/>
                </a:solidFill>
              </a:rPr>
              <a:t>criteria</a:t>
            </a:r>
            <a:endParaRPr lang="en-US" sz="1600" dirty="0">
              <a:solidFill>
                <a:srgbClr val="000000"/>
              </a:solidFill>
            </a:endParaRPr>
          </a:p>
          <a:p>
            <a:r>
              <a:rPr lang="en-US" sz="1800" dirty="0">
                <a:solidFill>
                  <a:srgbClr val="000000"/>
                </a:solidFill>
              </a:rPr>
              <a:t>ACL Configuration will benefit from standardization 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</a:rPr>
              <a:t>Needed both by administrators and by applications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</a:rPr>
              <a:t>Propose as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standards-track Internet Draft</a:t>
            </a:r>
          </a:p>
          <a:p>
            <a:pPr lvl="1"/>
            <a:endParaRPr lang="en-US" sz="1600" dirty="0" smtClean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3569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>
                <a:solidFill>
                  <a:schemeClr val="tx1"/>
                </a:solidFill>
              </a:rPr>
              <a:t>Example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b="1" dirty="0">
                <a:solidFill>
                  <a:schemeClr val="tx1"/>
                </a:solidFill>
              </a:rPr>
              <a:t>ACL Example:</a:t>
            </a:r>
            <a:endParaRPr dirty="0">
              <a:solidFill>
                <a:schemeClr val="tx1"/>
              </a:solidFill>
            </a:endParaRPr>
          </a:p>
          <a:p>
            <a:pPr lvl="1"/>
            <a:r>
              <a:rPr dirty="0">
                <a:solidFill>
                  <a:schemeClr val="tx1"/>
                </a:solidFill>
              </a:rPr>
              <a:t>Denies TELNET traffic from 14.3.6.234 bound for host 6.5.4.1 from leaving. </a:t>
            </a:r>
            <a:r>
              <a:rPr dirty="0" smtClean="0">
                <a:solidFill>
                  <a:schemeClr val="tx1"/>
                </a:solidFill>
              </a:rPr>
              <a:t/>
            </a:r>
            <a:br>
              <a:rPr dirty="0" smtClean="0">
                <a:solidFill>
                  <a:schemeClr val="tx1"/>
                </a:solidFill>
              </a:rPr>
            </a:br>
            <a:r>
              <a:rPr dirty="0" smtClean="0">
                <a:solidFill>
                  <a:schemeClr val="tx1"/>
                </a:solidFill>
              </a:rPr>
              <a:t>Denies </a:t>
            </a:r>
            <a:r>
              <a:rPr dirty="0">
                <a:solidFill>
                  <a:schemeClr val="tx1"/>
                </a:solidFill>
              </a:rPr>
              <a:t>all TFTP traffic bound for TFTP servers. </a:t>
            </a:r>
            <a:r>
              <a:rPr dirty="0" smtClean="0">
                <a:solidFill>
                  <a:schemeClr val="tx1"/>
                </a:solidFill>
              </a:rPr>
              <a:t/>
            </a:r>
            <a:br>
              <a:rPr dirty="0" smtClean="0">
                <a:solidFill>
                  <a:schemeClr val="tx1"/>
                </a:solidFill>
              </a:rPr>
            </a:br>
            <a:r>
              <a:rPr dirty="0" smtClean="0">
                <a:solidFill>
                  <a:schemeClr val="tx1"/>
                </a:solidFill>
              </a:rPr>
              <a:t>Permits </a:t>
            </a:r>
            <a:r>
              <a:rPr dirty="0">
                <a:solidFill>
                  <a:schemeClr val="tx1"/>
                </a:solidFill>
              </a:rPr>
              <a:t>all other IP traffic</a:t>
            </a:r>
            <a:r>
              <a:rPr dirty="0" smtClean="0">
                <a:solidFill>
                  <a:schemeClr val="tx1"/>
                </a:solidFill>
              </a:rPr>
              <a:t>.</a:t>
            </a:r>
            <a:endParaRPr dirty="0">
              <a:solidFill>
                <a:schemeClr val="tx1"/>
              </a:solidFill>
            </a:endParaRPr>
          </a:p>
          <a:p>
            <a:r>
              <a:rPr b="1" dirty="0">
                <a:solidFill>
                  <a:schemeClr val="tx1"/>
                </a:solidFill>
              </a:rPr>
              <a:t>ACL CLI:</a:t>
            </a:r>
            <a:endParaRPr dirty="0">
              <a:solidFill>
                <a:schemeClr val="tx1"/>
              </a:solidFill>
            </a:endParaRPr>
          </a:p>
          <a:p>
            <a:pPr lvl="1"/>
            <a:r>
              <a:rPr dirty="0" smtClean="0">
                <a:solidFill>
                  <a:schemeClr val="tx1"/>
                </a:solidFill>
              </a:rPr>
              <a:t>access-list </a:t>
            </a:r>
            <a:r>
              <a:rPr dirty="0">
                <a:solidFill>
                  <a:schemeClr val="tx1"/>
                </a:solidFill>
              </a:rPr>
              <a:t>ip iacl</a:t>
            </a:r>
          </a:p>
          <a:p>
            <a:pPr lvl="1"/>
            <a:r>
              <a:rPr dirty="0">
                <a:solidFill>
                  <a:schemeClr val="tx1"/>
                </a:solidFill>
              </a:rPr>
              <a:t>  </a:t>
            </a:r>
            <a:r>
              <a:rPr dirty="0" smtClean="0">
                <a:solidFill>
                  <a:schemeClr val="tx1"/>
                </a:solidFill>
              </a:rPr>
              <a:t>deny </a:t>
            </a:r>
            <a:r>
              <a:rPr dirty="0">
                <a:solidFill>
                  <a:schemeClr val="tx1"/>
                </a:solidFill>
              </a:rPr>
              <a:t>tcp 14.3.6.234 0.0.0.0 host 6.5.4.1 eq </a:t>
            </a:r>
            <a:r>
              <a:rPr dirty="0" smtClean="0">
                <a:solidFill>
                  <a:schemeClr val="tx1"/>
                </a:solidFill>
              </a:rPr>
              <a:t>23</a:t>
            </a:r>
          </a:p>
          <a:p>
            <a:pPr lvl="1"/>
            <a:r>
              <a:rPr dirty="0">
                <a:solidFill>
                  <a:schemeClr val="tx1"/>
                </a:solidFill>
              </a:rPr>
              <a:t>  </a:t>
            </a:r>
            <a:r>
              <a:rPr dirty="0" smtClean="0">
                <a:solidFill>
                  <a:schemeClr val="tx1"/>
                </a:solidFill>
              </a:rPr>
              <a:t>deny </a:t>
            </a:r>
            <a:r>
              <a:rPr dirty="0">
                <a:solidFill>
                  <a:schemeClr val="tx1"/>
                </a:solidFill>
              </a:rPr>
              <a:t>udp any any eq </a:t>
            </a:r>
            <a:r>
              <a:rPr dirty="0" smtClean="0">
                <a:solidFill>
                  <a:schemeClr val="tx1"/>
                </a:solidFill>
              </a:rPr>
              <a:t>tftp</a:t>
            </a:r>
          </a:p>
          <a:p>
            <a:pPr lvl="1"/>
            <a:r>
              <a:rPr dirty="0">
                <a:solidFill>
                  <a:schemeClr val="tx1"/>
                </a:solidFill>
              </a:rPr>
              <a:t>  </a:t>
            </a:r>
            <a:r>
              <a:rPr dirty="0" smtClean="0">
                <a:solidFill>
                  <a:schemeClr val="tx1"/>
                </a:solidFill>
              </a:rPr>
              <a:t>permit </a:t>
            </a:r>
            <a:r>
              <a:rPr dirty="0">
                <a:solidFill>
                  <a:schemeClr val="tx1"/>
                </a:solidFill>
              </a:rPr>
              <a:t>ip any any</a:t>
            </a:r>
          </a:p>
        </p:txBody>
      </p:sp>
    </p:spTree>
    <p:extLst>
      <p:ext uri="{BB962C8B-B14F-4D97-AF65-F5344CB8AC3E}">
        <p14:creationId xmlns:p14="http://schemas.microsoft.com/office/powerpoint/2010/main" val="16523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>
                <a:solidFill>
                  <a:schemeClr val="tx1"/>
                </a:solidFill>
              </a:rPr>
              <a:t>XML instantiation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182880">
              <a:spcBef>
                <a:spcPts val="0"/>
              </a:spcBef>
              <a:buNone/>
              <a:tabLst>
                <a:tab pos="182880" algn="l"/>
              </a:tabLst>
            </a:pPr>
            <a:endParaRPr sz="1200" dirty="0" smtClean="0">
              <a:solidFill>
                <a:schemeClr val="tx1"/>
              </a:solidFill>
            </a:endParaRPr>
          </a:p>
          <a:p>
            <a:pPr defTabSz="182880">
              <a:spcBef>
                <a:spcPts val="0"/>
              </a:spcBef>
              <a:buNone/>
              <a:tabLst>
                <a:tab pos="182880" algn="l"/>
              </a:tabLst>
            </a:pPr>
            <a:r>
              <a:rPr sz="1200" dirty="0" smtClean="0">
                <a:solidFill>
                  <a:schemeClr val="tx1"/>
                </a:solidFill>
              </a:rPr>
              <a:t>&lt;acls&gt;</a:t>
            </a:r>
          </a:p>
          <a:p>
            <a:pPr lvl="1" defTabSz="182880">
              <a:spcBef>
                <a:spcPts val="0"/>
              </a:spcBef>
              <a:tabLst>
                <a:tab pos="182880" algn="l"/>
              </a:tabLst>
            </a:pPr>
            <a:r>
              <a:rPr sz="1200" dirty="0" smtClean="0">
                <a:solidFill>
                  <a:schemeClr val="tx1"/>
                </a:solidFill>
              </a:rPr>
              <a:t>&lt;acl &gt;</a:t>
            </a:r>
          </a:p>
          <a:p>
            <a:pPr lvl="1" defTabSz="182880">
              <a:spcBef>
                <a:spcPts val="0"/>
              </a:spcBef>
              <a:tabLst>
                <a:tab pos="182880" algn="l"/>
              </a:tabLst>
            </a:pPr>
            <a:r>
              <a:rPr sz="1200" dirty="0" smtClean="0">
                <a:solidFill>
                  <a:schemeClr val="tx1"/>
                </a:solidFill>
              </a:rPr>
              <a:t>      &lt;name&gt;iacl&lt;/name&gt;</a:t>
            </a:r>
          </a:p>
          <a:p>
            <a:pPr lvl="1" defTabSz="182880">
              <a:spcBef>
                <a:spcPts val="0"/>
              </a:spcBef>
              <a:tabLst>
                <a:tab pos="182880" algn="l"/>
              </a:tabLst>
            </a:pPr>
            <a:r>
              <a:rPr sz="1200" dirty="0" smtClean="0">
                <a:solidFill>
                  <a:schemeClr val="tx1"/>
                </a:solidFill>
              </a:rPr>
              <a:t>      &lt;acl-type&gt;ip-acl&lt;/acl-type&gt;</a:t>
            </a:r>
            <a:endParaRPr lang="en-US" sz="1200" dirty="0" smtClean="0">
              <a:solidFill>
                <a:schemeClr val="tx1"/>
              </a:solidFill>
            </a:endParaRPr>
          </a:p>
          <a:p>
            <a:pPr lvl="1" defTabSz="182880">
              <a:spcBef>
                <a:spcPts val="0"/>
              </a:spcBef>
              <a:tabLst>
                <a:tab pos="182880" algn="l"/>
              </a:tabLst>
            </a:pPr>
            <a:r>
              <a:rPr sz="1200" dirty="0" smtClean="0">
                <a:solidFill>
                  <a:schemeClr val="tx1"/>
                </a:solidFill>
              </a:rPr>
              <a:t>      &lt;enable-match-counter&gt;false&lt;/enable-match-counter&gt;</a:t>
            </a:r>
          </a:p>
          <a:p>
            <a:pPr lvl="1" defTabSz="182880">
              <a:spcBef>
                <a:spcPts val="0"/>
              </a:spcBef>
              <a:tabLst>
                <a:tab pos="182880" algn="l"/>
              </a:tabLst>
            </a:pPr>
            <a:r>
              <a:rPr sz="1200" dirty="0" smtClean="0">
                <a:solidFill>
                  <a:schemeClr val="tx1"/>
                </a:solidFill>
              </a:rPr>
              <a:t>      &lt;acl-ip:afi&gt;ipv4&lt;/acl-ip:afi&gt;</a:t>
            </a:r>
          </a:p>
          <a:p>
            <a:pPr lvl="1" defTabSz="182880">
              <a:spcBef>
                <a:spcPts val="0"/>
              </a:spcBef>
              <a:tabLst>
                <a:tab pos="182880" algn="l"/>
              </a:tabLst>
            </a:pPr>
            <a:r>
              <a:rPr sz="1200" dirty="0" smtClean="0">
                <a:solidFill>
                  <a:schemeClr val="tx1"/>
                </a:solidFill>
              </a:rPr>
              <a:t>      &lt;acl-ip:ipv4-aces&gt;</a:t>
            </a:r>
          </a:p>
          <a:p>
            <a:pPr lvl="1" defTabSz="182880">
              <a:spcBef>
                <a:spcPts val="0"/>
              </a:spcBef>
              <a:tabLst>
                <a:tab pos="182880" algn="l"/>
              </a:tabLst>
            </a:pPr>
            <a:r>
              <a:rPr sz="1200" dirty="0" smtClean="0">
                <a:solidFill>
                  <a:schemeClr val="tx1"/>
                </a:solidFill>
              </a:rPr>
              <a:t>			&lt;acl-ip:ipv4-ace&gt;</a:t>
            </a:r>
          </a:p>
          <a:p>
            <a:pPr lvl="1" defTabSz="182880">
              <a:spcBef>
                <a:spcPts val="0"/>
              </a:spcBef>
              <a:tabLst>
                <a:tab pos="182880" algn="l"/>
              </a:tabLst>
            </a:pPr>
            <a:r>
              <a:rPr sz="1200" dirty="0" smtClean="0">
                <a:solidFill>
                  <a:schemeClr val="tx1"/>
                </a:solidFill>
              </a:rPr>
              <a:t>				&lt;acl-ip:</a:t>
            </a:r>
            <a:r>
              <a:rPr lang="en-US" sz="1200" dirty="0" smtClean="0">
                <a:solidFill>
                  <a:schemeClr val="tx1"/>
                </a:solidFill>
              </a:rPr>
              <a:t>name</a:t>
            </a:r>
            <a:r>
              <a:rPr sz="1200" dirty="0" smtClean="0">
                <a:solidFill>
                  <a:schemeClr val="tx1"/>
                </a:solidFill>
              </a:rPr>
              <a:t>&gt;</a:t>
            </a:r>
            <a:r>
              <a:rPr lang="en-US" sz="1200" dirty="0" smtClean="0">
                <a:solidFill>
                  <a:schemeClr val="tx1"/>
                </a:solidFill>
              </a:rPr>
              <a:t>deny10</a:t>
            </a:r>
            <a:r>
              <a:rPr sz="1200" dirty="0" smtClean="0">
                <a:solidFill>
                  <a:schemeClr val="tx1"/>
                </a:solidFill>
              </a:rPr>
              <a:t>&lt;/acl-ip:</a:t>
            </a:r>
            <a:r>
              <a:rPr lang="en-US" sz="1200" dirty="0" smtClean="0">
                <a:solidFill>
                  <a:schemeClr val="tx1"/>
                </a:solidFill>
              </a:rPr>
              <a:t>name</a:t>
            </a:r>
            <a:r>
              <a:rPr sz="1200" dirty="0" smtClean="0">
                <a:solidFill>
                  <a:schemeClr val="tx1"/>
                </a:solidFill>
              </a:rPr>
              <a:t>&gt;</a:t>
            </a:r>
          </a:p>
          <a:p>
            <a:pPr lvl="2" defTabSz="182880">
              <a:spcBef>
                <a:spcPts val="0"/>
              </a:spcBef>
              <a:tabLst>
                <a:tab pos="182880" algn="l"/>
              </a:tabLst>
            </a:pPr>
            <a:r>
              <a:rPr sz="1200" dirty="0" smtClean="0">
                <a:solidFill>
                  <a:schemeClr val="tx1"/>
                </a:solidFill>
              </a:rPr>
              <a:t>     		&lt;acl-ip:filters&gt;</a:t>
            </a:r>
          </a:p>
          <a:p>
            <a:pPr lvl="2" defTabSz="182880">
              <a:spcBef>
                <a:spcPts val="0"/>
              </a:spcBef>
              <a:tabLst>
                <a:tab pos="182880" algn="l"/>
              </a:tabLst>
            </a:pPr>
            <a:r>
              <a:rPr sz="1200" dirty="0" smtClean="0">
                <a:solidFill>
                  <a:schemeClr val="tx1"/>
                </a:solidFill>
              </a:rPr>
              <a:t>				    	&lt;</a:t>
            </a:r>
            <a:r>
              <a:rPr lang="en-US" sz="1200" dirty="0">
                <a:solidFill>
                  <a:schemeClr val="tx1"/>
                </a:solidFill>
              </a:rPr>
              <a:t>acl-ip:</a:t>
            </a:r>
            <a:r>
              <a:rPr sz="1200" dirty="0" smtClean="0">
                <a:solidFill>
                  <a:schemeClr val="tx1"/>
                </a:solidFill>
              </a:rPr>
              <a:t>acl-ip:protocol&gt;6&lt;/</a:t>
            </a:r>
            <a:r>
              <a:rPr lang="en-US" sz="1200" dirty="0">
                <a:solidFill>
                  <a:schemeClr val="tx1"/>
                </a:solidFill>
              </a:rPr>
              <a:t>acl-ip:</a:t>
            </a:r>
            <a:r>
              <a:rPr sz="1200" dirty="0" smtClean="0">
                <a:solidFill>
                  <a:schemeClr val="tx1"/>
                </a:solidFill>
              </a:rPr>
              <a:t>acl-ip:protocol&gt;</a:t>
            </a:r>
            <a:endParaRPr lang="en-US" sz="1200" dirty="0" smtClean="0">
              <a:solidFill>
                <a:schemeClr val="tx1"/>
              </a:solidFill>
            </a:endParaRPr>
          </a:p>
          <a:p>
            <a:pPr lvl="2" defTabSz="182880">
              <a:spcBef>
                <a:spcPts val="0"/>
              </a:spcBef>
              <a:tabLst>
                <a:tab pos="182880" algn="l"/>
              </a:tabLst>
            </a:pPr>
            <a:r>
              <a:rPr sz="1200" dirty="0" smtClean="0">
                <a:solidFill>
                  <a:schemeClr val="tx1"/>
                </a:solidFill>
              </a:rPr>
              <a:t>				    	&lt;</a:t>
            </a:r>
            <a:r>
              <a:rPr lang="en-US" sz="1200" dirty="0">
                <a:solidFill>
                  <a:schemeClr val="tx1"/>
                </a:solidFill>
              </a:rPr>
              <a:t>acl-ip:</a:t>
            </a:r>
            <a:r>
              <a:rPr sz="1200" dirty="0" smtClean="0">
                <a:solidFill>
                  <a:schemeClr val="tx1"/>
                </a:solidFill>
              </a:rPr>
              <a:t>ip-source-address&gt; 14.3.6.234 &lt;/</a:t>
            </a:r>
            <a:r>
              <a:rPr lang="en-US" sz="1200" dirty="0">
                <a:solidFill>
                  <a:schemeClr val="tx1"/>
                </a:solidFill>
              </a:rPr>
              <a:t>acl-ip:</a:t>
            </a:r>
            <a:r>
              <a:rPr sz="1200" dirty="0" smtClean="0">
                <a:solidFill>
                  <a:schemeClr val="tx1"/>
                </a:solidFill>
              </a:rPr>
              <a:t>ip-source-address&gt;</a:t>
            </a:r>
          </a:p>
          <a:p>
            <a:pPr lvl="2" defTabSz="182880">
              <a:spcBef>
                <a:spcPts val="0"/>
              </a:spcBef>
              <a:tabLst>
                <a:tab pos="182880" algn="l"/>
              </a:tabLst>
            </a:pPr>
            <a:r>
              <a:rPr sz="1200" dirty="0" smtClean="0">
                <a:solidFill>
                  <a:schemeClr val="tx1"/>
                </a:solidFill>
              </a:rPr>
              <a:t>				  	&lt;</a:t>
            </a:r>
            <a:r>
              <a:rPr lang="en-US" sz="1200" dirty="0">
                <a:solidFill>
                  <a:schemeClr val="tx1"/>
                </a:solidFill>
              </a:rPr>
              <a:t>acl-ip:</a:t>
            </a:r>
            <a:r>
              <a:rPr sz="1200" dirty="0" smtClean="0">
                <a:solidFill>
                  <a:schemeClr val="tx1"/>
                </a:solidFill>
              </a:rPr>
              <a:t>ip-source-mask&gt;0.0.0.0&lt;/</a:t>
            </a:r>
            <a:r>
              <a:rPr lang="en-US" sz="1200" dirty="0">
                <a:solidFill>
                  <a:schemeClr val="tx1"/>
                </a:solidFill>
              </a:rPr>
              <a:t>acl-ip:</a:t>
            </a:r>
            <a:r>
              <a:rPr sz="1200" dirty="0" smtClean="0">
                <a:solidFill>
                  <a:schemeClr val="tx1"/>
                </a:solidFill>
              </a:rPr>
              <a:t>ip-source-mask&gt;</a:t>
            </a:r>
            <a:endParaRPr lang="en-US" sz="1200" dirty="0" smtClean="0">
              <a:solidFill>
                <a:schemeClr val="tx1"/>
              </a:solidFill>
            </a:endParaRPr>
          </a:p>
          <a:p>
            <a:pPr lvl="2" defTabSz="182880">
              <a:spcBef>
                <a:spcPts val="0"/>
              </a:spcBef>
              <a:tabLst>
                <a:tab pos="182880" algn="l"/>
              </a:tabLst>
            </a:pPr>
            <a:r>
              <a:rPr sz="1200" dirty="0" smtClean="0">
                <a:solidFill>
                  <a:schemeClr val="tx1"/>
                </a:solidFill>
              </a:rPr>
              <a:t>				    	&lt;acl-ip:ip-dest-host-address&gt; 6.5.4.1 &lt;/acl-ip:ip-dest-host-address&gt;</a:t>
            </a:r>
          </a:p>
          <a:p>
            <a:pPr lvl="2" defTabSz="182880">
              <a:spcBef>
                <a:spcPts val="0"/>
              </a:spcBef>
              <a:tabLst>
                <a:tab pos="182880" algn="l"/>
              </a:tabLst>
            </a:pPr>
            <a:r>
              <a:rPr sz="1200" dirty="0" smtClean="0">
                <a:solidFill>
                  <a:schemeClr val="tx1"/>
                </a:solidFill>
              </a:rPr>
              <a:t>				  	&lt;</a:t>
            </a:r>
            <a:r>
              <a:rPr lang="en-US" sz="1200" dirty="0">
                <a:solidFill>
                  <a:schemeClr val="tx1"/>
                </a:solidFill>
              </a:rPr>
              <a:t>acl-ip:</a:t>
            </a:r>
            <a:r>
              <a:rPr sz="1200" dirty="0" smtClean="0">
                <a:solidFill>
                  <a:schemeClr val="tx1"/>
                </a:solidFill>
              </a:rPr>
              <a:t>des-comparator&gt;eq&lt;/</a:t>
            </a:r>
            <a:r>
              <a:rPr lang="en-US" sz="1200" dirty="0">
                <a:solidFill>
                  <a:schemeClr val="tx1"/>
                </a:solidFill>
              </a:rPr>
              <a:t>acl-ip:</a:t>
            </a:r>
            <a:r>
              <a:rPr sz="1200" dirty="0" smtClean="0">
                <a:solidFill>
                  <a:schemeClr val="tx1"/>
                </a:solidFill>
              </a:rPr>
              <a:t>des-comparator&gt;</a:t>
            </a:r>
          </a:p>
          <a:p>
            <a:pPr lvl="2" defTabSz="182880">
              <a:spcBef>
                <a:spcPts val="0"/>
              </a:spcBef>
              <a:tabLst>
                <a:tab pos="182880" algn="l"/>
              </a:tabLst>
            </a:pPr>
            <a:r>
              <a:rPr sz="1200" dirty="0" smtClean="0">
                <a:solidFill>
                  <a:schemeClr val="tx1"/>
                </a:solidFill>
              </a:rPr>
              <a:t>				  	&lt;</a:t>
            </a:r>
            <a:r>
              <a:rPr lang="en-US" sz="1200" dirty="0">
                <a:solidFill>
                  <a:schemeClr val="tx1"/>
                </a:solidFill>
              </a:rPr>
              <a:t>acl-ip:</a:t>
            </a:r>
            <a:r>
              <a:rPr sz="1200" dirty="0" smtClean="0">
                <a:solidFill>
                  <a:schemeClr val="tx1"/>
                </a:solidFill>
              </a:rPr>
              <a:t>des-port&gt;23&lt;/</a:t>
            </a:r>
            <a:r>
              <a:rPr lang="en-US" sz="1200" dirty="0">
                <a:solidFill>
                  <a:schemeClr val="tx1"/>
                </a:solidFill>
              </a:rPr>
              <a:t>acl-ip:</a:t>
            </a:r>
            <a:r>
              <a:rPr sz="1200" dirty="0" smtClean="0">
                <a:solidFill>
                  <a:schemeClr val="tx1"/>
                </a:solidFill>
              </a:rPr>
              <a:t>des-port&gt;</a:t>
            </a:r>
          </a:p>
          <a:p>
            <a:pPr lvl="2" defTabSz="182880">
              <a:spcBef>
                <a:spcPts val="0"/>
              </a:spcBef>
              <a:tabLst>
                <a:tab pos="182880" algn="l"/>
              </a:tabLst>
            </a:pPr>
            <a:r>
              <a:rPr sz="1200" dirty="0" smtClean="0">
                <a:solidFill>
                  <a:schemeClr val="tx1"/>
                </a:solidFill>
              </a:rPr>
              <a:t>    		&lt;/acl-ip:filters&gt;</a:t>
            </a:r>
          </a:p>
          <a:p>
            <a:pPr lvl="2" defTabSz="182880">
              <a:spcBef>
                <a:spcPts val="0"/>
              </a:spcBef>
              <a:tabLst>
                <a:tab pos="182880" algn="l"/>
              </a:tabLst>
            </a:pPr>
            <a:r>
              <a:rPr sz="1200" dirty="0" smtClean="0">
                <a:solidFill>
                  <a:schemeClr val="tx1"/>
                </a:solidFill>
              </a:rPr>
              <a:t>				&lt;acl-ip:actions&gt;</a:t>
            </a:r>
          </a:p>
          <a:p>
            <a:pPr lvl="2" defTabSz="182880">
              <a:spcBef>
                <a:spcPts val="0"/>
              </a:spcBef>
              <a:tabLst>
                <a:tab pos="182880" algn="l"/>
              </a:tabLst>
            </a:pPr>
            <a:r>
              <a:rPr sz="1200" dirty="0" smtClean="0">
                <a:solidFill>
                  <a:schemeClr val="tx1"/>
                </a:solidFill>
              </a:rPr>
              <a:t>	    				&lt;acl-ip:action&gt;deny&lt;/acl-ip:action&gt;</a:t>
            </a:r>
          </a:p>
          <a:p>
            <a:pPr lvl="2" defTabSz="182880">
              <a:spcBef>
                <a:spcPts val="0"/>
              </a:spcBef>
              <a:tabLst>
                <a:tab pos="182880" algn="l"/>
              </a:tabLst>
            </a:pPr>
            <a:r>
              <a:rPr sz="1200" dirty="0" smtClean="0">
                <a:solidFill>
                  <a:schemeClr val="tx1"/>
                </a:solidFill>
              </a:rPr>
              <a:t>    			&lt;/acl-ip:actions&gt;</a:t>
            </a:r>
          </a:p>
          <a:p>
            <a:pPr lvl="2" defTabSz="182880">
              <a:spcBef>
                <a:spcPts val="0"/>
              </a:spcBef>
              <a:tabLst>
                <a:tab pos="182880" algn="l"/>
              </a:tabLst>
            </a:pPr>
            <a:r>
              <a:rPr sz="1200" dirty="0" smtClean="0">
                <a:solidFill>
                  <a:schemeClr val="tx1"/>
                </a:solidFill>
              </a:rPr>
              <a:t>			&lt;/acl-ip:ipv4-ace&gt;</a:t>
            </a:r>
          </a:p>
          <a:p>
            <a:pPr lvl="1" defTabSz="182880">
              <a:spcBef>
                <a:spcPts val="0"/>
              </a:spcBef>
              <a:tabLst>
                <a:tab pos="182880" algn="l"/>
              </a:tabLst>
            </a:pPr>
            <a:r>
              <a:rPr sz="1200" dirty="0" smtClean="0">
                <a:solidFill>
                  <a:schemeClr val="tx1"/>
                </a:solidFill>
              </a:rPr>
              <a:t>....      </a:t>
            </a:r>
            <a:endParaRPr sz="1200" dirty="0">
              <a:solidFill>
                <a:schemeClr val="tx1"/>
              </a:solidFill>
            </a:endParaRPr>
          </a:p>
          <a:p>
            <a:pPr>
              <a:buNone/>
            </a:pPr>
            <a:endParaRPr lang="en-US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51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>
                <a:solidFill>
                  <a:schemeClr val="tx1"/>
                </a:solidFill>
              </a:rPr>
              <a:t>XML instantiation (contd.)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r>
              <a:rPr sz="1000" dirty="0" smtClean="0">
                <a:solidFill>
                  <a:schemeClr val="tx1"/>
                </a:solidFill>
              </a:rPr>
              <a:t>		....</a:t>
            </a:r>
            <a:endParaRPr sz="1000" dirty="0">
              <a:solidFill>
                <a:schemeClr val="tx1"/>
              </a:solidFill>
            </a:endParaRPr>
          </a:p>
          <a:p>
            <a:pPr lvl="2" defTabSz="182880">
              <a:spcBef>
                <a:spcPts val="0"/>
              </a:spcBef>
              <a:tabLst>
                <a:tab pos="182880" algn="l"/>
              </a:tabLst>
            </a:pPr>
            <a:r>
              <a:rPr sz="1200" dirty="0">
                <a:solidFill>
                  <a:schemeClr val="tx1"/>
                </a:solidFill>
              </a:rPr>
              <a:t>    </a:t>
            </a:r>
            <a:r>
              <a:rPr sz="1200" dirty="0" smtClean="0">
                <a:solidFill>
                  <a:schemeClr val="tx1"/>
                </a:solidFill>
              </a:rPr>
              <a:t>	&lt;</a:t>
            </a:r>
            <a:r>
              <a:rPr sz="1200" dirty="0">
                <a:solidFill>
                  <a:schemeClr val="tx1"/>
                </a:solidFill>
              </a:rPr>
              <a:t>acl-ip:ipv4-ace&gt;</a:t>
            </a:r>
          </a:p>
          <a:p>
            <a:pPr lvl="2" defTabSz="182880">
              <a:spcBef>
                <a:spcPts val="0"/>
              </a:spcBef>
              <a:tabLst>
                <a:tab pos="182880" algn="l"/>
              </a:tabLst>
            </a:pPr>
            <a:r>
              <a:rPr sz="1200" dirty="0">
                <a:solidFill>
                  <a:schemeClr val="tx1"/>
                </a:solidFill>
              </a:rPr>
              <a:t>      </a:t>
            </a:r>
            <a:r>
              <a:rPr sz="1200" dirty="0" smtClean="0">
                <a:solidFill>
                  <a:schemeClr val="tx1"/>
                </a:solidFill>
              </a:rPr>
              <a:t>			&lt;</a:t>
            </a:r>
            <a:r>
              <a:rPr sz="1200" dirty="0">
                <a:solidFill>
                  <a:schemeClr val="tx1"/>
                </a:solidFill>
              </a:rPr>
              <a:t>acl-</a:t>
            </a:r>
            <a:r>
              <a:rPr sz="1200" dirty="0" smtClean="0">
                <a:solidFill>
                  <a:schemeClr val="tx1"/>
                </a:solidFill>
              </a:rPr>
              <a:t>ip:</a:t>
            </a:r>
            <a:r>
              <a:rPr lang="en-US" sz="1200" dirty="0" smtClean="0">
                <a:solidFill>
                  <a:schemeClr val="tx1"/>
                </a:solidFill>
              </a:rPr>
              <a:t>name</a:t>
            </a:r>
            <a:r>
              <a:rPr sz="1200" dirty="0" smtClean="0">
                <a:solidFill>
                  <a:schemeClr val="tx1"/>
                </a:solidFill>
              </a:rPr>
              <a:t>&gt;</a:t>
            </a:r>
            <a:r>
              <a:rPr lang="en-US" sz="1200" dirty="0" smtClean="0">
                <a:solidFill>
                  <a:schemeClr val="tx1"/>
                </a:solidFill>
              </a:rPr>
              <a:t>permit-20</a:t>
            </a:r>
            <a:r>
              <a:rPr sz="1200" dirty="0" smtClean="0">
                <a:solidFill>
                  <a:schemeClr val="tx1"/>
                </a:solidFill>
              </a:rPr>
              <a:t>&lt;</a:t>
            </a:r>
            <a:r>
              <a:rPr sz="1200" dirty="0">
                <a:solidFill>
                  <a:schemeClr val="tx1"/>
                </a:solidFill>
              </a:rPr>
              <a:t>/acl-</a:t>
            </a:r>
            <a:r>
              <a:rPr sz="1200" dirty="0" smtClean="0">
                <a:solidFill>
                  <a:schemeClr val="tx1"/>
                </a:solidFill>
              </a:rPr>
              <a:t>ip:</a:t>
            </a:r>
            <a:r>
              <a:rPr lang="en-US" sz="1200" dirty="0" smtClean="0">
                <a:solidFill>
                  <a:schemeClr val="tx1"/>
                </a:solidFill>
              </a:rPr>
              <a:t>name</a:t>
            </a:r>
            <a:r>
              <a:rPr sz="1200" dirty="0" smtClean="0">
                <a:solidFill>
                  <a:schemeClr val="tx1"/>
                </a:solidFill>
              </a:rPr>
              <a:t>&gt;</a:t>
            </a:r>
            <a:endParaRPr sz="1200" dirty="0">
              <a:solidFill>
                <a:schemeClr val="tx1"/>
              </a:solidFill>
            </a:endParaRPr>
          </a:p>
          <a:p>
            <a:pPr lvl="2" defTabSz="182880">
              <a:spcBef>
                <a:spcPts val="0"/>
              </a:spcBef>
              <a:tabLst>
                <a:tab pos="182880" algn="l"/>
              </a:tabLst>
            </a:pPr>
            <a:r>
              <a:rPr sz="1200" dirty="0">
                <a:solidFill>
                  <a:schemeClr val="tx1"/>
                </a:solidFill>
              </a:rPr>
              <a:t>              </a:t>
            </a:r>
            <a:r>
              <a:rPr sz="1200" dirty="0" smtClean="0">
                <a:solidFill>
                  <a:schemeClr val="tx1"/>
                </a:solidFill>
              </a:rPr>
              <a:t>	&lt;</a:t>
            </a:r>
            <a:r>
              <a:rPr sz="1200" dirty="0">
                <a:solidFill>
                  <a:schemeClr val="tx1"/>
                </a:solidFill>
              </a:rPr>
              <a:t>acl-ip:filters&gt;</a:t>
            </a:r>
          </a:p>
          <a:p>
            <a:pPr lvl="2" defTabSz="182880">
              <a:spcBef>
                <a:spcPts val="0"/>
              </a:spcBef>
              <a:tabLst>
                <a:tab pos="182880" algn="l"/>
              </a:tabLst>
            </a:pPr>
            <a:r>
              <a:rPr sz="1200" dirty="0">
                <a:solidFill>
                  <a:schemeClr val="tx1"/>
                </a:solidFill>
              </a:rPr>
              <a:t>	   </a:t>
            </a:r>
            <a:r>
              <a:rPr sz="1200" dirty="0" smtClean="0">
                <a:solidFill>
                  <a:schemeClr val="tx1"/>
                </a:solidFill>
              </a:rPr>
              <a:t>					&lt;</a:t>
            </a:r>
            <a:r>
              <a:rPr sz="1200" dirty="0">
                <a:solidFill>
                  <a:schemeClr val="tx1"/>
                </a:solidFill>
              </a:rPr>
              <a:t>acl-ip:protocol&gt;17&lt;/acl-ip:protocol&gt;</a:t>
            </a:r>
          </a:p>
          <a:p>
            <a:pPr lvl="2" defTabSz="182880">
              <a:spcBef>
                <a:spcPts val="0"/>
              </a:spcBef>
              <a:tabLst>
                <a:tab pos="182880" algn="l"/>
              </a:tabLst>
            </a:pPr>
            <a:r>
              <a:rPr sz="1200" dirty="0" smtClean="0">
                <a:solidFill>
                  <a:schemeClr val="tx1"/>
                </a:solidFill>
              </a:rPr>
              <a:t>						&lt;</a:t>
            </a:r>
            <a:r>
              <a:rPr lang="en-US" sz="1200" dirty="0">
                <a:solidFill>
                  <a:schemeClr val="tx1"/>
                </a:solidFill>
              </a:rPr>
              <a:t>acl-ip:ip-source-</a:t>
            </a:r>
            <a:r>
              <a:rPr lang="en-US" sz="1200" dirty="0" smtClean="0">
                <a:solidFill>
                  <a:schemeClr val="tx1"/>
                </a:solidFill>
              </a:rPr>
              <a:t>any/</a:t>
            </a:r>
            <a:r>
              <a:rPr sz="1200" dirty="0" smtClean="0">
                <a:solidFill>
                  <a:schemeClr val="tx1"/>
                </a:solidFill>
              </a:rPr>
              <a:t>&gt;</a:t>
            </a:r>
            <a:endParaRPr sz="1200" dirty="0">
              <a:solidFill>
                <a:schemeClr val="tx1"/>
              </a:solidFill>
            </a:endParaRPr>
          </a:p>
          <a:p>
            <a:pPr lvl="2" defTabSz="182880">
              <a:spcBef>
                <a:spcPts val="0"/>
              </a:spcBef>
              <a:tabLst>
                <a:tab pos="182880" algn="l"/>
              </a:tabLst>
            </a:pPr>
            <a:r>
              <a:rPr sz="1200" dirty="0">
                <a:solidFill>
                  <a:schemeClr val="tx1"/>
                </a:solidFill>
              </a:rPr>
              <a:t>	    </a:t>
            </a:r>
            <a:r>
              <a:rPr sz="1200" dirty="0" smtClean="0">
                <a:solidFill>
                  <a:schemeClr val="tx1"/>
                </a:solidFill>
              </a:rPr>
              <a:t>				&lt;</a:t>
            </a:r>
            <a:r>
              <a:rPr lang="en-US" sz="1200" dirty="0">
                <a:solidFill>
                  <a:schemeClr val="tx1"/>
                </a:solidFill>
              </a:rPr>
              <a:t>acl-ip:</a:t>
            </a:r>
            <a:r>
              <a:rPr sz="1200" dirty="0" smtClean="0">
                <a:solidFill>
                  <a:schemeClr val="tx1"/>
                </a:solidFill>
              </a:rPr>
              <a:t>ip</a:t>
            </a:r>
            <a:r>
              <a:rPr sz="1200" dirty="0">
                <a:solidFill>
                  <a:schemeClr val="tx1"/>
                </a:solidFill>
              </a:rPr>
              <a:t>-dest</a:t>
            </a:r>
            <a:r>
              <a:rPr sz="1200" dirty="0" smtClean="0">
                <a:solidFill>
                  <a:schemeClr val="tx1"/>
                </a:solidFill>
              </a:rPr>
              <a:t>-</a:t>
            </a:r>
            <a:r>
              <a:rPr lang="en-US" sz="1200" dirty="0" smtClean="0">
                <a:solidFill>
                  <a:schemeClr val="tx1"/>
                </a:solidFill>
              </a:rPr>
              <a:t>any/</a:t>
            </a:r>
            <a:r>
              <a:rPr lang="en-US" sz="1200" dirty="0">
                <a:solidFill>
                  <a:schemeClr val="tx1"/>
                </a:solidFill>
              </a:rPr>
              <a:t>&gt;</a:t>
            </a:r>
            <a:endParaRPr sz="1200" dirty="0">
              <a:solidFill>
                <a:schemeClr val="tx1"/>
              </a:solidFill>
            </a:endParaRPr>
          </a:p>
          <a:p>
            <a:pPr lvl="2" defTabSz="182880">
              <a:spcBef>
                <a:spcPts val="0"/>
              </a:spcBef>
              <a:tabLst>
                <a:tab pos="182880" algn="l"/>
              </a:tabLst>
            </a:pPr>
            <a:r>
              <a:rPr sz="1200" dirty="0">
                <a:solidFill>
                  <a:schemeClr val="tx1"/>
                </a:solidFill>
              </a:rPr>
              <a:t>	  </a:t>
            </a:r>
            <a:r>
              <a:rPr sz="1200" dirty="0" smtClean="0">
                <a:solidFill>
                  <a:schemeClr val="tx1"/>
                </a:solidFill>
              </a:rPr>
              <a:t>					&lt;</a:t>
            </a:r>
            <a:r>
              <a:rPr lang="en-US" sz="1200" dirty="0">
                <a:solidFill>
                  <a:schemeClr val="tx1"/>
                </a:solidFill>
              </a:rPr>
              <a:t>acl-ip:</a:t>
            </a:r>
            <a:r>
              <a:rPr sz="1200" dirty="0" smtClean="0">
                <a:solidFill>
                  <a:schemeClr val="tx1"/>
                </a:solidFill>
              </a:rPr>
              <a:t>des</a:t>
            </a:r>
            <a:r>
              <a:rPr sz="1200" dirty="0">
                <a:solidFill>
                  <a:schemeClr val="tx1"/>
                </a:solidFill>
              </a:rPr>
              <a:t>-comparator&gt;eq&lt;</a:t>
            </a:r>
            <a:r>
              <a:rPr sz="1200" dirty="0" smtClean="0">
                <a:solidFill>
                  <a:schemeClr val="tx1"/>
                </a:solidFill>
              </a:rPr>
              <a:t>/</a:t>
            </a:r>
            <a:r>
              <a:rPr lang="en-US" sz="1200" dirty="0">
                <a:solidFill>
                  <a:schemeClr val="tx1"/>
                </a:solidFill>
              </a:rPr>
              <a:t>acl-ip:</a:t>
            </a:r>
            <a:r>
              <a:rPr sz="1200" dirty="0" smtClean="0">
                <a:solidFill>
                  <a:schemeClr val="tx1"/>
                </a:solidFill>
              </a:rPr>
              <a:t>des</a:t>
            </a:r>
            <a:r>
              <a:rPr sz="1200" dirty="0">
                <a:solidFill>
                  <a:schemeClr val="tx1"/>
                </a:solidFill>
              </a:rPr>
              <a:t>-comparator&gt;</a:t>
            </a:r>
          </a:p>
          <a:p>
            <a:pPr lvl="2" defTabSz="182880">
              <a:spcBef>
                <a:spcPts val="0"/>
              </a:spcBef>
              <a:tabLst>
                <a:tab pos="182880" algn="l"/>
              </a:tabLst>
            </a:pPr>
            <a:r>
              <a:rPr sz="1200" dirty="0">
                <a:solidFill>
                  <a:schemeClr val="tx1"/>
                </a:solidFill>
              </a:rPr>
              <a:t>	  </a:t>
            </a:r>
            <a:r>
              <a:rPr sz="1200" dirty="0" smtClean="0">
                <a:solidFill>
                  <a:schemeClr val="tx1"/>
                </a:solidFill>
              </a:rPr>
              <a:t>					&lt;</a:t>
            </a:r>
            <a:r>
              <a:rPr lang="en-US" sz="1200" dirty="0">
                <a:solidFill>
                  <a:schemeClr val="tx1"/>
                </a:solidFill>
              </a:rPr>
              <a:t>acl-ip:</a:t>
            </a:r>
            <a:r>
              <a:rPr sz="1200" dirty="0" smtClean="0">
                <a:solidFill>
                  <a:schemeClr val="tx1"/>
                </a:solidFill>
              </a:rPr>
              <a:t>des</a:t>
            </a:r>
            <a:r>
              <a:rPr sz="1200" dirty="0">
                <a:solidFill>
                  <a:schemeClr val="tx1"/>
                </a:solidFill>
              </a:rPr>
              <a:t>-port&gt;69&lt;</a:t>
            </a:r>
            <a:r>
              <a:rPr sz="1200" dirty="0" smtClean="0">
                <a:solidFill>
                  <a:schemeClr val="tx1"/>
                </a:solidFill>
              </a:rPr>
              <a:t>/</a:t>
            </a:r>
            <a:r>
              <a:rPr lang="en-US" sz="1200" dirty="0">
                <a:solidFill>
                  <a:schemeClr val="tx1"/>
                </a:solidFill>
              </a:rPr>
              <a:t>acl-ip:</a:t>
            </a:r>
            <a:r>
              <a:rPr sz="1200" dirty="0" smtClean="0">
                <a:solidFill>
                  <a:schemeClr val="tx1"/>
                </a:solidFill>
              </a:rPr>
              <a:t>des</a:t>
            </a:r>
            <a:r>
              <a:rPr sz="1200" dirty="0">
                <a:solidFill>
                  <a:schemeClr val="tx1"/>
                </a:solidFill>
              </a:rPr>
              <a:t>-port&gt;</a:t>
            </a:r>
          </a:p>
          <a:p>
            <a:pPr lvl="2" defTabSz="182880">
              <a:spcBef>
                <a:spcPts val="0"/>
              </a:spcBef>
              <a:tabLst>
                <a:tab pos="182880" algn="l"/>
              </a:tabLst>
            </a:pPr>
            <a:r>
              <a:rPr sz="1200" dirty="0">
                <a:solidFill>
                  <a:schemeClr val="tx1"/>
                </a:solidFill>
              </a:rPr>
              <a:t>              </a:t>
            </a:r>
            <a:r>
              <a:rPr sz="1200" dirty="0" smtClean="0">
                <a:solidFill>
                  <a:schemeClr val="tx1"/>
                </a:solidFill>
              </a:rPr>
              <a:t>	&lt;/</a:t>
            </a:r>
            <a:r>
              <a:rPr sz="1200" dirty="0">
                <a:solidFill>
                  <a:schemeClr val="tx1"/>
                </a:solidFill>
              </a:rPr>
              <a:t>acl-ip:filters&gt;</a:t>
            </a:r>
          </a:p>
          <a:p>
            <a:pPr lvl="2" defTabSz="182880">
              <a:spcBef>
                <a:spcPts val="0"/>
              </a:spcBef>
              <a:tabLst>
                <a:tab pos="182880" algn="l"/>
              </a:tabLst>
            </a:pPr>
            <a:r>
              <a:rPr sz="1200" dirty="0">
                <a:solidFill>
                  <a:schemeClr val="tx1"/>
                </a:solidFill>
              </a:rPr>
              <a:t>              </a:t>
            </a:r>
            <a:r>
              <a:rPr sz="1200" dirty="0" smtClean="0">
                <a:solidFill>
                  <a:schemeClr val="tx1"/>
                </a:solidFill>
              </a:rPr>
              <a:t>	&lt;</a:t>
            </a:r>
            <a:r>
              <a:rPr sz="1200" dirty="0">
                <a:solidFill>
                  <a:schemeClr val="tx1"/>
                </a:solidFill>
              </a:rPr>
              <a:t>acl-ip:actions&gt;</a:t>
            </a:r>
          </a:p>
          <a:p>
            <a:pPr lvl="2" defTabSz="182880">
              <a:spcBef>
                <a:spcPts val="0"/>
              </a:spcBef>
              <a:tabLst>
                <a:tab pos="182880" algn="l"/>
              </a:tabLst>
            </a:pPr>
            <a:r>
              <a:rPr sz="1200" dirty="0">
                <a:solidFill>
                  <a:schemeClr val="tx1"/>
                </a:solidFill>
              </a:rPr>
              <a:t>	    </a:t>
            </a:r>
            <a:r>
              <a:rPr sz="1200" dirty="0" smtClean="0">
                <a:solidFill>
                  <a:schemeClr val="tx1"/>
                </a:solidFill>
              </a:rPr>
              <a:t>				&lt;</a:t>
            </a:r>
            <a:r>
              <a:rPr sz="1200" dirty="0">
                <a:solidFill>
                  <a:schemeClr val="tx1"/>
                </a:solidFill>
              </a:rPr>
              <a:t>acl-ip:action&gt;deny&lt;/acl-ip:action&gt;</a:t>
            </a:r>
          </a:p>
          <a:p>
            <a:pPr lvl="2" defTabSz="182880">
              <a:spcBef>
                <a:spcPts val="0"/>
              </a:spcBef>
              <a:tabLst>
                <a:tab pos="182880" algn="l"/>
              </a:tabLst>
            </a:pPr>
            <a:r>
              <a:rPr sz="1200" dirty="0">
                <a:solidFill>
                  <a:schemeClr val="tx1"/>
                </a:solidFill>
              </a:rPr>
              <a:t>              </a:t>
            </a:r>
            <a:r>
              <a:rPr sz="1200" dirty="0" smtClean="0">
                <a:solidFill>
                  <a:schemeClr val="tx1"/>
                </a:solidFill>
              </a:rPr>
              <a:t>	&lt;/</a:t>
            </a:r>
            <a:r>
              <a:rPr sz="1200" dirty="0">
                <a:solidFill>
                  <a:schemeClr val="tx1"/>
                </a:solidFill>
              </a:rPr>
              <a:t>acl-ip:actions&gt;</a:t>
            </a:r>
          </a:p>
          <a:p>
            <a:pPr lvl="2" defTabSz="182880">
              <a:spcBef>
                <a:spcPts val="0"/>
              </a:spcBef>
              <a:tabLst>
                <a:tab pos="182880" algn="l"/>
              </a:tabLst>
            </a:pPr>
            <a:r>
              <a:rPr sz="1200" dirty="0">
                <a:solidFill>
                  <a:schemeClr val="tx1"/>
                </a:solidFill>
              </a:rPr>
              <a:t>    </a:t>
            </a:r>
            <a:r>
              <a:rPr sz="1200" dirty="0" smtClean="0">
                <a:solidFill>
                  <a:schemeClr val="tx1"/>
                </a:solidFill>
              </a:rPr>
              <a:t>	&lt;/</a:t>
            </a:r>
            <a:r>
              <a:rPr sz="1200" dirty="0">
                <a:solidFill>
                  <a:schemeClr val="tx1"/>
                </a:solidFill>
              </a:rPr>
              <a:t>acl-ip:ipv4-ace&gt;</a:t>
            </a:r>
          </a:p>
          <a:p>
            <a:pPr lvl="2" defTabSz="182880">
              <a:spcBef>
                <a:spcPts val="0"/>
              </a:spcBef>
              <a:tabLst>
                <a:tab pos="182880" algn="l"/>
              </a:tabLst>
            </a:pPr>
            <a:endParaRPr sz="1200" dirty="0">
              <a:solidFill>
                <a:schemeClr val="tx1"/>
              </a:solidFill>
            </a:endParaRPr>
          </a:p>
          <a:p>
            <a:pPr lvl="2" defTabSz="182880">
              <a:spcBef>
                <a:spcPts val="0"/>
              </a:spcBef>
              <a:tabLst>
                <a:tab pos="182880" algn="l"/>
              </a:tabLst>
            </a:pPr>
            <a:r>
              <a:rPr sz="1200" dirty="0">
                <a:solidFill>
                  <a:schemeClr val="tx1"/>
                </a:solidFill>
              </a:rPr>
              <a:t>  </a:t>
            </a:r>
            <a:r>
              <a:rPr sz="1200" dirty="0" smtClean="0">
                <a:solidFill>
                  <a:schemeClr val="tx1"/>
                </a:solidFill>
              </a:rPr>
              <a:t>		&lt;</a:t>
            </a:r>
            <a:r>
              <a:rPr sz="1200" dirty="0">
                <a:solidFill>
                  <a:schemeClr val="tx1"/>
                </a:solidFill>
              </a:rPr>
              <a:t>acl-ip:ipv4-ace&gt;</a:t>
            </a:r>
          </a:p>
          <a:p>
            <a:pPr lvl="2" defTabSz="182880">
              <a:spcBef>
                <a:spcPts val="0"/>
              </a:spcBef>
              <a:tabLst>
                <a:tab pos="182880" algn="l"/>
              </a:tabLst>
            </a:pPr>
            <a:r>
              <a:rPr sz="1200" dirty="0">
                <a:solidFill>
                  <a:schemeClr val="tx1"/>
                </a:solidFill>
              </a:rPr>
              <a:t>    </a:t>
            </a:r>
            <a:r>
              <a:rPr sz="1200" dirty="0" smtClean="0">
                <a:solidFill>
                  <a:schemeClr val="tx1"/>
                </a:solidFill>
              </a:rPr>
              <a:t>			&lt;acl-ip:</a:t>
            </a:r>
            <a:r>
              <a:rPr lang="en-US" sz="1200" dirty="0" smtClean="0">
                <a:solidFill>
                  <a:schemeClr val="tx1"/>
                </a:solidFill>
              </a:rPr>
              <a:t>name</a:t>
            </a:r>
            <a:r>
              <a:rPr sz="1200" dirty="0" smtClean="0">
                <a:solidFill>
                  <a:schemeClr val="tx1"/>
                </a:solidFill>
              </a:rPr>
              <a:t>&gt;</a:t>
            </a:r>
            <a:r>
              <a:rPr lang="en-US" sz="1200" dirty="0" smtClean="0">
                <a:solidFill>
                  <a:schemeClr val="tx1"/>
                </a:solidFill>
              </a:rPr>
              <a:t>any-</a:t>
            </a:r>
            <a:r>
              <a:rPr sz="1200" dirty="0" smtClean="0">
                <a:solidFill>
                  <a:schemeClr val="tx1"/>
                </a:solidFill>
              </a:rPr>
              <a:t>30</a:t>
            </a:r>
            <a:r>
              <a:rPr sz="1200" dirty="0">
                <a:solidFill>
                  <a:schemeClr val="tx1"/>
                </a:solidFill>
              </a:rPr>
              <a:t>&lt;/acl-</a:t>
            </a:r>
            <a:r>
              <a:rPr sz="1200" dirty="0" smtClean="0">
                <a:solidFill>
                  <a:schemeClr val="tx1"/>
                </a:solidFill>
              </a:rPr>
              <a:t>ip:</a:t>
            </a:r>
            <a:r>
              <a:rPr lang="en-US" sz="1200" dirty="0" smtClean="0">
                <a:solidFill>
                  <a:schemeClr val="tx1"/>
                </a:solidFill>
              </a:rPr>
              <a:t>name</a:t>
            </a:r>
            <a:r>
              <a:rPr sz="1200" dirty="0" smtClean="0">
                <a:solidFill>
                  <a:schemeClr val="tx1"/>
                </a:solidFill>
              </a:rPr>
              <a:t>&gt;</a:t>
            </a:r>
            <a:endParaRPr sz="1200" dirty="0">
              <a:solidFill>
                <a:schemeClr val="tx1"/>
              </a:solidFill>
            </a:endParaRPr>
          </a:p>
          <a:p>
            <a:pPr lvl="2" defTabSz="182880">
              <a:spcBef>
                <a:spcPts val="0"/>
              </a:spcBef>
              <a:tabLst>
                <a:tab pos="182880" algn="l"/>
              </a:tabLst>
            </a:pPr>
            <a:r>
              <a:rPr sz="1200" dirty="0">
                <a:solidFill>
                  <a:schemeClr val="tx1"/>
                </a:solidFill>
              </a:rPr>
              <a:t>             </a:t>
            </a:r>
            <a:r>
              <a:rPr sz="1200" dirty="0" smtClean="0">
                <a:solidFill>
                  <a:schemeClr val="tx1"/>
                </a:solidFill>
              </a:rPr>
              <a:t>	&lt;</a:t>
            </a:r>
            <a:r>
              <a:rPr sz="1200" dirty="0">
                <a:solidFill>
                  <a:schemeClr val="tx1"/>
                </a:solidFill>
              </a:rPr>
              <a:t>acl-ip:filters&gt;</a:t>
            </a:r>
          </a:p>
          <a:p>
            <a:pPr lvl="2" defTabSz="182880">
              <a:spcBef>
                <a:spcPts val="0"/>
              </a:spcBef>
              <a:tabLst>
                <a:tab pos="182880" algn="l"/>
              </a:tabLst>
            </a:pPr>
            <a:r>
              <a:rPr sz="1200" dirty="0">
                <a:solidFill>
                  <a:schemeClr val="tx1"/>
                </a:solidFill>
              </a:rPr>
              <a:t>	    </a:t>
            </a:r>
            <a:r>
              <a:rPr sz="1200" dirty="0" smtClean="0">
                <a:solidFill>
                  <a:schemeClr val="tx1"/>
                </a:solidFill>
              </a:rPr>
              <a:t>				&lt;</a:t>
            </a:r>
            <a:r>
              <a:rPr lang="en-US" sz="1200" dirty="0">
                <a:solidFill>
                  <a:schemeClr val="tx1"/>
                </a:solidFill>
              </a:rPr>
              <a:t>acl-ip:</a:t>
            </a:r>
            <a:r>
              <a:rPr sz="1200" dirty="0" smtClean="0">
                <a:solidFill>
                  <a:schemeClr val="tx1"/>
                </a:solidFill>
              </a:rPr>
              <a:t>ip</a:t>
            </a:r>
            <a:r>
              <a:rPr sz="1200" dirty="0">
                <a:solidFill>
                  <a:schemeClr val="tx1"/>
                </a:solidFill>
              </a:rPr>
              <a:t>-source</a:t>
            </a:r>
            <a:r>
              <a:rPr sz="1200" dirty="0" smtClean="0">
                <a:solidFill>
                  <a:schemeClr val="tx1"/>
                </a:solidFill>
              </a:rPr>
              <a:t>-</a:t>
            </a:r>
            <a:r>
              <a:rPr lang="en-US" sz="1200" dirty="0" smtClean="0">
                <a:solidFill>
                  <a:schemeClr val="tx1"/>
                </a:solidFill>
              </a:rPr>
              <a:t>any/</a:t>
            </a:r>
            <a:r>
              <a:rPr sz="1200" dirty="0" smtClean="0">
                <a:solidFill>
                  <a:schemeClr val="tx1"/>
                </a:solidFill>
              </a:rPr>
              <a:t>&gt;</a:t>
            </a:r>
            <a:endParaRPr sz="1200" dirty="0">
              <a:solidFill>
                <a:schemeClr val="tx1"/>
              </a:solidFill>
            </a:endParaRPr>
          </a:p>
          <a:p>
            <a:pPr lvl="2" defTabSz="182880">
              <a:spcBef>
                <a:spcPts val="0"/>
              </a:spcBef>
              <a:tabLst>
                <a:tab pos="182880" algn="l"/>
              </a:tabLst>
            </a:pPr>
            <a:r>
              <a:rPr sz="1200" dirty="0">
                <a:solidFill>
                  <a:schemeClr val="tx1"/>
                </a:solidFill>
              </a:rPr>
              <a:t>	    </a:t>
            </a:r>
            <a:r>
              <a:rPr sz="1200" dirty="0" smtClean="0">
                <a:solidFill>
                  <a:schemeClr val="tx1"/>
                </a:solidFill>
              </a:rPr>
              <a:t>				&lt;</a:t>
            </a:r>
            <a:r>
              <a:rPr lang="en-US" sz="1200" dirty="0">
                <a:solidFill>
                  <a:schemeClr val="tx1"/>
                </a:solidFill>
              </a:rPr>
              <a:t>acl-ip:</a:t>
            </a:r>
            <a:r>
              <a:rPr sz="1200" dirty="0" smtClean="0">
                <a:solidFill>
                  <a:schemeClr val="tx1"/>
                </a:solidFill>
              </a:rPr>
              <a:t>ip</a:t>
            </a:r>
            <a:r>
              <a:rPr sz="1200" dirty="0">
                <a:solidFill>
                  <a:schemeClr val="tx1"/>
                </a:solidFill>
              </a:rPr>
              <a:t>-dest</a:t>
            </a:r>
            <a:r>
              <a:rPr sz="1200" dirty="0" smtClean="0">
                <a:solidFill>
                  <a:schemeClr val="tx1"/>
                </a:solidFill>
              </a:rPr>
              <a:t>-</a:t>
            </a:r>
            <a:r>
              <a:rPr lang="en-US" sz="1200" dirty="0" smtClean="0">
                <a:solidFill>
                  <a:schemeClr val="tx1"/>
                </a:solidFill>
              </a:rPr>
              <a:t>any</a:t>
            </a:r>
            <a:r>
              <a:rPr sz="1200" dirty="0" smtClean="0">
                <a:solidFill>
                  <a:schemeClr val="tx1"/>
                </a:solidFill>
              </a:rPr>
              <a:t>&gt;</a:t>
            </a:r>
            <a:endParaRPr sz="1200" dirty="0">
              <a:solidFill>
                <a:schemeClr val="tx1"/>
              </a:solidFill>
            </a:endParaRPr>
          </a:p>
          <a:p>
            <a:pPr lvl="2" defTabSz="182880">
              <a:spcBef>
                <a:spcPts val="0"/>
              </a:spcBef>
              <a:tabLst>
                <a:tab pos="182880" algn="l"/>
              </a:tabLst>
            </a:pPr>
            <a:r>
              <a:rPr sz="1200" dirty="0">
                <a:solidFill>
                  <a:schemeClr val="tx1"/>
                </a:solidFill>
              </a:rPr>
              <a:t>              </a:t>
            </a:r>
            <a:r>
              <a:rPr sz="1200" dirty="0" smtClean="0">
                <a:solidFill>
                  <a:schemeClr val="tx1"/>
                </a:solidFill>
              </a:rPr>
              <a:t>	&lt;/</a:t>
            </a:r>
            <a:r>
              <a:rPr sz="1200" dirty="0">
                <a:solidFill>
                  <a:schemeClr val="tx1"/>
                </a:solidFill>
              </a:rPr>
              <a:t>acl-ip:filters&gt;</a:t>
            </a:r>
          </a:p>
          <a:p>
            <a:pPr lvl="2" defTabSz="182880">
              <a:spcBef>
                <a:spcPts val="0"/>
              </a:spcBef>
              <a:tabLst>
                <a:tab pos="182880" algn="l"/>
              </a:tabLst>
            </a:pPr>
            <a:r>
              <a:rPr sz="1200" dirty="0">
                <a:solidFill>
                  <a:schemeClr val="tx1"/>
                </a:solidFill>
              </a:rPr>
              <a:t>              </a:t>
            </a:r>
            <a:r>
              <a:rPr sz="1200" dirty="0" smtClean="0">
                <a:solidFill>
                  <a:schemeClr val="tx1"/>
                </a:solidFill>
              </a:rPr>
              <a:t>	&lt;</a:t>
            </a:r>
            <a:r>
              <a:rPr sz="1200" dirty="0">
                <a:solidFill>
                  <a:schemeClr val="tx1"/>
                </a:solidFill>
              </a:rPr>
              <a:t>acl-ip:actions&gt;</a:t>
            </a:r>
          </a:p>
          <a:p>
            <a:pPr lvl="2" defTabSz="182880">
              <a:spcBef>
                <a:spcPts val="0"/>
              </a:spcBef>
              <a:tabLst>
                <a:tab pos="182880" algn="l"/>
              </a:tabLst>
            </a:pPr>
            <a:r>
              <a:rPr sz="1200" dirty="0">
                <a:solidFill>
                  <a:schemeClr val="tx1"/>
                </a:solidFill>
              </a:rPr>
              <a:t>	    </a:t>
            </a:r>
            <a:r>
              <a:rPr sz="1200" dirty="0" smtClean="0">
                <a:solidFill>
                  <a:schemeClr val="tx1"/>
                </a:solidFill>
              </a:rPr>
              <a:t>				&lt;</a:t>
            </a:r>
            <a:r>
              <a:rPr sz="1200" dirty="0">
                <a:solidFill>
                  <a:schemeClr val="tx1"/>
                </a:solidFill>
              </a:rPr>
              <a:t>acl-ip:action&gt;permit&lt;/acl-ip:action&gt;</a:t>
            </a:r>
          </a:p>
          <a:p>
            <a:pPr lvl="2" defTabSz="182880">
              <a:spcBef>
                <a:spcPts val="0"/>
              </a:spcBef>
              <a:tabLst>
                <a:tab pos="182880" algn="l"/>
              </a:tabLst>
            </a:pPr>
            <a:r>
              <a:rPr sz="1200" dirty="0">
                <a:solidFill>
                  <a:schemeClr val="tx1"/>
                </a:solidFill>
              </a:rPr>
              <a:t>              </a:t>
            </a:r>
            <a:r>
              <a:rPr sz="1200" dirty="0" smtClean="0">
                <a:solidFill>
                  <a:schemeClr val="tx1"/>
                </a:solidFill>
              </a:rPr>
              <a:t>	&lt;/</a:t>
            </a:r>
            <a:r>
              <a:rPr sz="1200" dirty="0">
                <a:solidFill>
                  <a:schemeClr val="tx1"/>
                </a:solidFill>
              </a:rPr>
              <a:t>acl-ip:actions&gt;</a:t>
            </a:r>
          </a:p>
          <a:p>
            <a:pPr lvl="2" defTabSz="182880">
              <a:spcBef>
                <a:spcPts val="0"/>
              </a:spcBef>
              <a:tabLst>
                <a:tab pos="182880" algn="l"/>
              </a:tabLst>
            </a:pPr>
            <a:r>
              <a:rPr sz="1200" dirty="0">
                <a:solidFill>
                  <a:schemeClr val="tx1"/>
                </a:solidFill>
              </a:rPr>
              <a:t>  </a:t>
            </a:r>
            <a:r>
              <a:rPr sz="1200" dirty="0" smtClean="0">
                <a:solidFill>
                  <a:schemeClr val="tx1"/>
                </a:solidFill>
              </a:rPr>
              <a:t>		&lt;/</a:t>
            </a:r>
            <a:r>
              <a:rPr sz="1200" dirty="0">
                <a:solidFill>
                  <a:schemeClr val="tx1"/>
                </a:solidFill>
              </a:rPr>
              <a:t>acl-ip:ipv4-ace&gt;</a:t>
            </a:r>
          </a:p>
          <a:p>
            <a:pPr lvl="2" defTabSz="182880">
              <a:spcBef>
                <a:spcPts val="0"/>
              </a:spcBef>
              <a:tabLst>
                <a:tab pos="182880" algn="l"/>
              </a:tabLst>
            </a:pPr>
            <a:r>
              <a:rPr sz="1200" dirty="0">
                <a:solidFill>
                  <a:schemeClr val="tx1"/>
                </a:solidFill>
              </a:rPr>
              <a:t> </a:t>
            </a:r>
            <a:r>
              <a:rPr sz="1200" dirty="0" smtClean="0">
                <a:solidFill>
                  <a:schemeClr val="tx1"/>
                </a:solidFill>
              </a:rPr>
              <a:t>&lt;/</a:t>
            </a:r>
            <a:r>
              <a:rPr sz="1200" dirty="0">
                <a:solidFill>
                  <a:schemeClr val="tx1"/>
                </a:solidFill>
              </a:rPr>
              <a:t>acl-ip:ipv4-aces</a:t>
            </a:r>
            <a:r>
              <a:rPr sz="1200" dirty="0" smtClean="0">
                <a:solidFill>
                  <a:schemeClr val="tx1"/>
                </a:solidFill>
              </a:rPr>
              <a:t>&gt;</a:t>
            </a:r>
            <a:endParaRPr sz="1000" dirty="0" smtClean="0">
              <a:solidFill>
                <a:schemeClr val="tx1"/>
              </a:solidFill>
            </a:endParaRPr>
          </a:p>
          <a:p>
            <a:pPr defTabSz="182880">
              <a:spcBef>
                <a:spcPts val="0"/>
              </a:spcBef>
              <a:buNone/>
              <a:tabLst>
                <a:tab pos="182880" algn="l"/>
              </a:tabLst>
            </a:pPr>
            <a:r>
              <a:rPr sz="1200" dirty="0" smtClean="0">
                <a:solidFill>
                  <a:schemeClr val="tx1"/>
                </a:solidFill>
              </a:rPr>
              <a:t>		&lt;/</a:t>
            </a:r>
            <a:r>
              <a:rPr sz="1200" dirty="0">
                <a:solidFill>
                  <a:schemeClr val="tx1"/>
                </a:solidFill>
              </a:rPr>
              <a:t>acl&gt;</a:t>
            </a:r>
          </a:p>
          <a:p>
            <a:pPr defTabSz="182880">
              <a:spcBef>
                <a:spcPts val="0"/>
              </a:spcBef>
              <a:buNone/>
              <a:tabLst>
                <a:tab pos="182880" algn="l"/>
              </a:tabLst>
            </a:pPr>
            <a:r>
              <a:rPr sz="1200" dirty="0">
                <a:solidFill>
                  <a:schemeClr val="tx1"/>
                </a:solidFill>
              </a:rPr>
              <a:t>&lt;/acls&gt;</a:t>
            </a:r>
          </a:p>
          <a:p>
            <a:pPr>
              <a:buNone/>
            </a:pPr>
            <a:endParaRPr lang="en-US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35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Actions taken from last IETF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>
                <a:solidFill>
                  <a:schemeClr val="tx1"/>
                </a:solidFill>
              </a:rPr>
              <a:t>“How extensible” – could it support ACL chains, does it support multiple vendors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ACL chains: New draft outlines which extensions would be needed; extensions are straightforward, can be incorporated into module itself if desired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Engaged with Juniper colleagues; so far no objections/flags received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“Are there models (non-IETF) that we can borrow, e.g. </a:t>
            </a:r>
            <a:r>
              <a:rPr lang="en-US" sz="1800" dirty="0" err="1" smtClean="0">
                <a:solidFill>
                  <a:schemeClr val="tx1"/>
                </a:solidFill>
              </a:rPr>
              <a:t>DMTF’s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CIM</a:t>
            </a:r>
            <a:r>
              <a:rPr lang="en-US" sz="1800" dirty="0" smtClean="0">
                <a:solidFill>
                  <a:schemeClr val="tx1"/>
                </a:solidFill>
              </a:rPr>
              <a:t>” </a:t>
            </a:r>
          </a:p>
          <a:p>
            <a:pPr lvl="1"/>
            <a:r>
              <a:rPr lang="en-US" sz="1600" dirty="0" err="1" smtClean="0">
                <a:solidFill>
                  <a:schemeClr val="tx1"/>
                </a:solidFill>
              </a:rPr>
              <a:t>ACLs</a:t>
            </a:r>
            <a:r>
              <a:rPr lang="en-US" sz="1600" dirty="0" smtClean="0">
                <a:solidFill>
                  <a:schemeClr val="tx1"/>
                </a:solidFill>
              </a:rPr>
              <a:t> are not part of their standard but there are vendor extensions that cover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Structure of those corresponds to similar design pattern; any mapping/mediation would appear straightforward</a:t>
            </a:r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“Engage IETF Security Experts”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Message sent to IETF Security Directorate through Benoit (Ops Area Director) 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Engaged Joseph Salowey, comments: </a:t>
            </a:r>
          </a:p>
          <a:p>
            <a:pPr lvl="2"/>
            <a:r>
              <a:rPr lang="en-US" sz="1400" dirty="0" err="1" smtClean="0">
                <a:solidFill>
                  <a:schemeClr val="tx1"/>
                </a:solidFill>
              </a:rPr>
              <a:t>RFC</a:t>
            </a:r>
            <a:r>
              <a:rPr lang="en-US" sz="1400" dirty="0" smtClean="0">
                <a:solidFill>
                  <a:schemeClr val="tx1"/>
                </a:solidFill>
              </a:rPr>
              <a:t> 3588 – Diameter Protocol – defines AAA protocol IP filters against interfaces (not ACL)</a:t>
            </a:r>
          </a:p>
          <a:p>
            <a:pPr lvl="3"/>
            <a:r>
              <a:rPr lang="en-US" sz="1200" dirty="0" smtClean="0">
                <a:solidFill>
                  <a:schemeClr val="tx1"/>
                </a:solidFill>
              </a:rPr>
              <a:t>There are 3 parameters that are not part of current ACL data model</a:t>
            </a:r>
          </a:p>
          <a:p>
            <a:pPr lvl="3"/>
            <a:r>
              <a:rPr lang="en-US" sz="1200" dirty="0" smtClean="0">
                <a:solidFill>
                  <a:schemeClr val="tx1"/>
                </a:solidFill>
              </a:rPr>
              <a:t>1 </a:t>
            </a:r>
            <a:r>
              <a:rPr lang="en-US" sz="1200" dirty="0" smtClean="0">
                <a:solidFill>
                  <a:schemeClr val="tx1"/>
                </a:solidFill>
              </a:rPr>
              <a:t>could be added/extended if equivalent functionality desired (concerning direction)</a:t>
            </a:r>
          </a:p>
          <a:p>
            <a:pPr lvl="3"/>
            <a:r>
              <a:rPr lang="en-US" sz="1200" dirty="0" smtClean="0">
                <a:solidFill>
                  <a:schemeClr val="tx1"/>
                </a:solidFill>
              </a:rPr>
              <a:t>2 TCP filters, can be accommodated through </a:t>
            </a:r>
            <a:r>
              <a:rPr lang="en-US" sz="1200" dirty="0" smtClean="0">
                <a:solidFill>
                  <a:schemeClr val="tx1"/>
                </a:solidFill>
              </a:rPr>
              <a:t>TCP flag value and flag mask leaves</a:t>
            </a:r>
          </a:p>
          <a:p>
            <a:pPr lvl="2"/>
            <a:r>
              <a:rPr lang="en-US" sz="1400" dirty="0" smtClean="0">
                <a:solidFill>
                  <a:schemeClr val="tx1"/>
                </a:solidFill>
              </a:rPr>
              <a:t>Consider adding info who created an ACL rule – can be accommodated through special-purpose object</a:t>
            </a:r>
          </a:p>
          <a:p>
            <a:endParaRPr lang="en-US" sz="1800" dirty="0" smtClean="0">
              <a:solidFill>
                <a:schemeClr val="tx1"/>
              </a:solidFill>
            </a:endParaRPr>
          </a:p>
          <a:p>
            <a:endParaRPr lang="en-US" sz="1800" dirty="0" smtClean="0">
              <a:solidFill>
                <a:schemeClr val="tx1"/>
              </a:solidFill>
            </a:endParaRPr>
          </a:p>
          <a:p>
            <a:endParaRPr lang="en-US" sz="1800" dirty="0" smtClean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8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Draft-</a:t>
            </a:r>
            <a:r>
              <a:rPr lang="en-US" dirty="0" err="1" smtClean="0">
                <a:solidFill>
                  <a:schemeClr val="tx1"/>
                </a:solidFill>
              </a:rPr>
              <a:t>huang</a:t>
            </a:r>
            <a:r>
              <a:rPr lang="en-US" dirty="0" smtClean="0">
                <a:solidFill>
                  <a:schemeClr val="tx1"/>
                </a:solidFill>
              </a:rPr>
              <a:t>-</a:t>
            </a:r>
            <a:r>
              <a:rPr lang="en-US" dirty="0" err="1" smtClean="0">
                <a:solidFill>
                  <a:schemeClr val="tx1"/>
                </a:solidFill>
              </a:rPr>
              <a:t>netmod-acl-02.txt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701" y="1339745"/>
            <a:ext cx="8676174" cy="4965699"/>
          </a:xfrm>
        </p:spPr>
        <p:txBody>
          <a:bodyPr/>
          <a:lstStyle/>
          <a:p>
            <a:r>
              <a:rPr lang="en-US" u="sng" dirty="0">
                <a:solidFill>
                  <a:srgbClr val="000000"/>
                </a:solidFill>
                <a:hlinkClick r:id="rId2"/>
              </a:rPr>
              <a:t>http://</a:t>
            </a:r>
            <a:r>
              <a:rPr lang="en-US" u="sng" dirty="0" err="1">
                <a:solidFill>
                  <a:srgbClr val="000000"/>
                </a:solidFill>
                <a:hlinkClick r:id="rId2"/>
              </a:rPr>
              <a:t>www.ietf.org</a:t>
            </a:r>
            <a:r>
              <a:rPr lang="en-US" u="sng" dirty="0">
                <a:solidFill>
                  <a:srgbClr val="000000"/>
                </a:solidFill>
                <a:hlinkClick r:id="rId2"/>
              </a:rPr>
              <a:t>/id/draft-</a:t>
            </a:r>
            <a:r>
              <a:rPr lang="en-US" u="sng" dirty="0" err="1">
                <a:solidFill>
                  <a:srgbClr val="000000"/>
                </a:solidFill>
                <a:hlinkClick r:id="rId2"/>
              </a:rPr>
              <a:t>huang</a:t>
            </a:r>
            <a:r>
              <a:rPr lang="en-US" u="sng" dirty="0">
                <a:solidFill>
                  <a:srgbClr val="000000"/>
                </a:solidFill>
                <a:hlinkClick r:id="rId2"/>
              </a:rPr>
              <a:t>-</a:t>
            </a:r>
            <a:r>
              <a:rPr lang="en-US" u="sng" dirty="0" err="1">
                <a:solidFill>
                  <a:srgbClr val="000000"/>
                </a:solidFill>
                <a:hlinkClick r:id="rId2"/>
              </a:rPr>
              <a:t>netmod-acl-02.txt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Changes from -01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Explained </a:t>
            </a:r>
            <a:r>
              <a:rPr lang="en-US" dirty="0" smtClean="0">
                <a:solidFill>
                  <a:schemeClr val="tx1"/>
                </a:solidFill>
              </a:rPr>
              <a:t>how to extend the current ACL to support ACL chain. Gave an example for ipv4. Same pattern can apply to ipv6, mac, and </a:t>
            </a:r>
            <a:r>
              <a:rPr lang="en-US" dirty="0" err="1" smtClean="0">
                <a:solidFill>
                  <a:schemeClr val="tx1"/>
                </a:solidFill>
              </a:rPr>
              <a:t>arp</a:t>
            </a:r>
            <a:r>
              <a:rPr lang="en-US" dirty="0" smtClean="0">
                <a:solidFill>
                  <a:schemeClr val="tx1"/>
                </a:solidFill>
              </a:rPr>
              <a:t> aces if needed.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Documented findings re: other models </a:t>
            </a:r>
          </a:p>
          <a:p>
            <a:pPr>
              <a:buClrTx/>
            </a:pPr>
            <a:r>
              <a:rPr lang="en-US" dirty="0">
                <a:solidFill>
                  <a:srgbClr val="000000"/>
                </a:solidFill>
              </a:rPr>
              <a:t>Modular and extensible ACL Management Framework </a:t>
            </a:r>
          </a:p>
          <a:p>
            <a:pPr>
              <a:buClrTx/>
            </a:pPr>
            <a:r>
              <a:rPr lang="en-US" dirty="0">
                <a:solidFill>
                  <a:srgbClr val="000000"/>
                </a:solidFill>
              </a:rPr>
              <a:t>5 YANG modules</a:t>
            </a:r>
          </a:p>
          <a:p>
            <a:pPr lvl="1">
              <a:buClrTx/>
            </a:pPr>
            <a:r>
              <a:rPr lang="en-US" dirty="0">
                <a:solidFill>
                  <a:srgbClr val="000000"/>
                </a:solidFill>
              </a:rPr>
              <a:t>ACL – items common to </a:t>
            </a:r>
            <a:r>
              <a:rPr lang="en-US" dirty="0" err="1">
                <a:solidFill>
                  <a:srgbClr val="000000"/>
                </a:solidFill>
              </a:rPr>
              <a:t>ACLs</a:t>
            </a:r>
            <a:r>
              <a:rPr lang="en-US" dirty="0">
                <a:solidFill>
                  <a:srgbClr val="000000"/>
                </a:solidFill>
              </a:rPr>
              <a:t> regardless of type – "abstract superclass"</a:t>
            </a:r>
          </a:p>
          <a:p>
            <a:pPr lvl="1">
              <a:buClrTx/>
            </a:pPr>
            <a:r>
              <a:rPr lang="en-US" dirty="0">
                <a:solidFill>
                  <a:srgbClr val="000000"/>
                </a:solidFill>
              </a:rPr>
              <a:t>IP ACL, MAC ACL, ARP ACL as initial ACL </a:t>
            </a:r>
            <a:r>
              <a:rPr lang="en-US" dirty="0" smtClean="0">
                <a:solidFill>
                  <a:srgbClr val="000000"/>
                </a:solidFill>
              </a:rPr>
              <a:t>types – can be extended</a:t>
            </a:r>
            <a:endParaRPr lang="en-US" dirty="0">
              <a:solidFill>
                <a:srgbClr val="000000"/>
              </a:solidFill>
            </a:endParaRPr>
          </a:p>
          <a:p>
            <a:pPr lvl="1">
              <a:buClrTx/>
            </a:pPr>
            <a:r>
              <a:rPr lang="en-US" dirty="0" smtClean="0">
                <a:solidFill>
                  <a:srgbClr val="000000"/>
                </a:solidFill>
              </a:rPr>
              <a:t>Common </a:t>
            </a:r>
            <a:r>
              <a:rPr lang="en-US" dirty="0" err="1">
                <a:solidFill>
                  <a:srgbClr val="000000"/>
                </a:solidFill>
              </a:rPr>
              <a:t>datatypes</a:t>
            </a:r>
            <a:endParaRPr lang="en-US" dirty="0">
              <a:solidFill>
                <a:srgbClr val="000000"/>
              </a:solidFill>
            </a:endParaRPr>
          </a:p>
          <a:p>
            <a:pPr lvl="2"/>
            <a:r>
              <a:rPr lang="en-US" dirty="0">
                <a:solidFill>
                  <a:srgbClr val="000000"/>
                </a:solidFill>
              </a:rPr>
              <a:t>	Required by but not specific to ACL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	Could be reused by other modules</a:t>
            </a:r>
          </a:p>
          <a:p>
            <a:pPr>
              <a:buClrTx/>
            </a:pPr>
            <a:r>
              <a:rPr lang="en-US" dirty="0">
                <a:solidFill>
                  <a:srgbClr val="000000"/>
                </a:solidFill>
              </a:rPr>
              <a:t>Emphasis on configuration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Very limited statistics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11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Proposal Summary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</a:t>
            </a:r>
            <a:r>
              <a:rPr lang="en-US" dirty="0" smtClean="0">
                <a:solidFill>
                  <a:schemeClr val="tx1"/>
                </a:solidFill>
              </a:rPr>
              <a:t>ake YANG Data Model for ACL a </a:t>
            </a:r>
            <a:r>
              <a:rPr lang="en-US" dirty="0">
                <a:solidFill>
                  <a:schemeClr val="tx1"/>
                </a:solidFill>
              </a:rPr>
              <a:t>standards-track working group item</a:t>
            </a:r>
          </a:p>
          <a:p>
            <a:pPr lvl="1"/>
            <a:r>
              <a:rPr lang="en-US" dirty="0" err="1">
                <a:solidFill>
                  <a:schemeClr val="tx1"/>
                </a:solidFill>
              </a:rPr>
              <a:t>ACLs</a:t>
            </a:r>
            <a:r>
              <a:rPr lang="en-US" dirty="0">
                <a:solidFill>
                  <a:schemeClr val="tx1"/>
                </a:solidFill>
              </a:rPr>
              <a:t> are an important part of device configurations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Proprietary today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Enabler </a:t>
            </a:r>
            <a:r>
              <a:rPr lang="en-US" dirty="0">
                <a:solidFill>
                  <a:schemeClr val="tx1"/>
                </a:solidFill>
              </a:rPr>
              <a:t>for many applications, generally related to </a:t>
            </a:r>
            <a:r>
              <a:rPr lang="en-US" dirty="0" smtClean="0">
                <a:solidFill>
                  <a:schemeClr val="tx1"/>
                </a:solidFill>
              </a:rPr>
              <a:t>security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Will clearly benefit </a:t>
            </a:r>
            <a:r>
              <a:rPr lang="en-US" dirty="0">
                <a:solidFill>
                  <a:schemeClr val="tx1"/>
                </a:solidFill>
              </a:rPr>
              <a:t>from </a:t>
            </a:r>
            <a:r>
              <a:rPr lang="en-US" dirty="0" smtClean="0">
                <a:solidFill>
                  <a:schemeClr val="tx1"/>
                </a:solidFill>
              </a:rPr>
              <a:t>standardization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Rev 02 of draft has already been posted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Extensible + modular framework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Includes support for 3 different types of ACL, more can be added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Covers comprehensive set of parameters;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feature statements allow for customization and device adaptation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Possible items for discussion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Inclusion of chaining feature </a:t>
            </a:r>
            <a:endParaRPr lang="en-US" dirty="0" smtClean="0">
              <a:solidFill>
                <a:schemeClr val="tx1"/>
              </a:solidFill>
            </a:endParaRP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Support for </a:t>
            </a:r>
            <a:r>
              <a:rPr lang="en-US" dirty="0" smtClean="0">
                <a:solidFill>
                  <a:schemeClr val="tx1"/>
                </a:solidFill>
              </a:rPr>
              <a:t>statistics</a:t>
            </a:r>
          </a:p>
          <a:p>
            <a:pPr lvl="2"/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50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ACL concept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ACL: Access Control List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An ordered </a:t>
            </a:r>
            <a:r>
              <a:rPr lang="en-US" dirty="0">
                <a:solidFill>
                  <a:srgbClr val="000000"/>
                </a:solidFill>
              </a:rPr>
              <a:t>set of rules </a:t>
            </a:r>
            <a:r>
              <a:rPr lang="en-US" dirty="0" smtClean="0">
                <a:solidFill>
                  <a:srgbClr val="000000"/>
                </a:solidFill>
              </a:rPr>
              <a:t>used </a:t>
            </a:r>
            <a:r>
              <a:rPr lang="en-US" dirty="0">
                <a:solidFill>
                  <a:srgbClr val="000000"/>
                </a:solidFill>
              </a:rPr>
              <a:t>to filter traffic on </a:t>
            </a:r>
            <a:r>
              <a:rPr lang="en-US" dirty="0" smtClean="0">
                <a:solidFill>
                  <a:srgbClr val="000000"/>
                </a:solidFill>
              </a:rPr>
              <a:t>a </a:t>
            </a:r>
            <a:r>
              <a:rPr lang="en-US" dirty="0">
                <a:solidFill>
                  <a:srgbClr val="000000"/>
                </a:solidFill>
              </a:rPr>
              <a:t>networking </a:t>
            </a:r>
            <a:r>
              <a:rPr lang="en-US" dirty="0" smtClean="0">
                <a:solidFill>
                  <a:srgbClr val="000000"/>
                </a:solidFill>
              </a:rPr>
              <a:t>device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Access </a:t>
            </a:r>
            <a:r>
              <a:rPr lang="en-US" dirty="0">
                <a:solidFill>
                  <a:srgbClr val="000000"/>
                </a:solidFill>
              </a:rPr>
              <a:t>Control Entry (ACE</a:t>
            </a:r>
            <a:r>
              <a:rPr lang="en-US" dirty="0" smtClean="0">
                <a:solidFill>
                  <a:srgbClr val="000000"/>
                </a:solidFill>
              </a:rPr>
              <a:t>): a representation of a rule</a:t>
            </a:r>
          </a:p>
          <a:p>
            <a:pPr lvl="1"/>
            <a:r>
              <a:rPr dirty="0" smtClean="0">
                <a:solidFill>
                  <a:srgbClr val="000000"/>
                </a:solidFill>
              </a:rPr>
              <a:t>Left hand side: the matching criteria, or "filter"</a:t>
            </a:r>
          </a:p>
          <a:p>
            <a:pPr lvl="1"/>
            <a:r>
              <a:rPr dirty="0" smtClean="0">
                <a:solidFill>
                  <a:srgbClr val="000000"/>
                </a:solidFill>
              </a:rPr>
              <a:t>Right hand side</a:t>
            </a:r>
            <a:r>
              <a:rPr lang="en-US" dirty="0" smtClean="0">
                <a:solidFill>
                  <a:srgbClr val="000000"/>
                </a:solidFill>
              </a:rPr>
              <a:t> : the action to take – permit/deny a packet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Note: can generalize ACL with further actions: packet </a:t>
            </a:r>
            <a:r>
              <a:rPr lang="en-US" dirty="0">
                <a:solidFill>
                  <a:srgbClr val="000000"/>
                </a:solidFill>
              </a:rPr>
              <a:t>capture, audit </a:t>
            </a:r>
            <a:r>
              <a:rPr lang="en-US" dirty="0" smtClean="0">
                <a:solidFill>
                  <a:srgbClr val="000000"/>
                </a:solidFill>
              </a:rPr>
              <a:t>logging, ...</a:t>
            </a:r>
          </a:p>
          <a:p>
            <a:r>
              <a:rPr dirty="0" smtClean="0">
                <a:solidFill>
                  <a:srgbClr val="000000"/>
                </a:solidFill>
              </a:rPr>
              <a:t>First rule that matches is applied</a:t>
            </a:r>
          </a:p>
          <a:p>
            <a:pPr lvl="1"/>
            <a:r>
              <a:rPr dirty="0" smtClean="0">
                <a:solidFill>
                  <a:srgbClr val="000000"/>
                </a:solidFill>
              </a:rPr>
              <a:t>Most specific rules first to avoid rule shadowing</a:t>
            </a:r>
          </a:p>
          <a:p>
            <a:r>
              <a:rPr dirty="0" smtClean="0">
                <a:solidFill>
                  <a:srgbClr val="000000"/>
                </a:solidFill>
              </a:rPr>
              <a:t>ACLs are applied against interfaces</a:t>
            </a:r>
          </a:p>
          <a:p>
            <a:pPr lvl="1"/>
            <a:r>
              <a:rPr dirty="0">
                <a:solidFill>
                  <a:srgbClr val="000000"/>
                </a:solidFill>
              </a:rPr>
              <a:t>I</a:t>
            </a:r>
            <a:r>
              <a:rPr dirty="0" smtClean="0">
                <a:solidFill>
                  <a:srgbClr val="000000"/>
                </a:solidFill>
              </a:rPr>
              <a:t>nterface refers to ACL (ACL specified independent of interface)</a:t>
            </a:r>
          </a:p>
          <a:p>
            <a:pPr lvl="1"/>
            <a:r>
              <a:rPr dirty="0" smtClean="0">
                <a:solidFill>
                  <a:srgbClr val="000000"/>
                </a:solidFill>
              </a:rPr>
              <a:t>Different interfaces can use different ACLs, or use the same</a:t>
            </a:r>
          </a:p>
        </p:txBody>
      </p:sp>
    </p:spTree>
    <p:extLst>
      <p:ext uri="{BB962C8B-B14F-4D97-AF65-F5344CB8AC3E}">
        <p14:creationId xmlns:p14="http://schemas.microsoft.com/office/powerpoint/2010/main" val="245673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ACL Types covered in the data model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 IP </a:t>
            </a:r>
            <a:r>
              <a:rPr lang="en-US" dirty="0" err="1" smtClean="0">
                <a:solidFill>
                  <a:schemeClr val="tx1"/>
                </a:solidFill>
              </a:rPr>
              <a:t>ACLs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lvl="1">
              <a:buFont typeface="Wingdings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Filter traffic </a:t>
            </a:r>
            <a:r>
              <a:rPr lang="en-US" dirty="0">
                <a:solidFill>
                  <a:schemeClr val="tx1"/>
                </a:solidFill>
              </a:rPr>
              <a:t>based on IP information in the Layer 3 header of packets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</a:p>
          <a:p>
            <a:pPr>
              <a:buFont typeface="Wingdings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MAC </a:t>
            </a:r>
            <a:r>
              <a:rPr lang="en-US" dirty="0" err="1" smtClean="0">
                <a:solidFill>
                  <a:schemeClr val="tx1"/>
                </a:solidFill>
              </a:rPr>
              <a:t>ACLs</a:t>
            </a:r>
            <a:endParaRPr lang="en-US" dirty="0" smtClean="0">
              <a:solidFill>
                <a:schemeClr val="tx1"/>
              </a:solidFill>
            </a:endParaRPr>
          </a:p>
          <a:p>
            <a:pPr lvl="1">
              <a:buFont typeface="Wingdings" charset="2"/>
              <a:buChar char="Ø"/>
            </a:pPr>
            <a:r>
              <a:rPr dirty="0" smtClean="0">
                <a:solidFill>
                  <a:schemeClr val="tx1"/>
                </a:solidFill>
              </a:rPr>
              <a:t>F</a:t>
            </a:r>
            <a:r>
              <a:rPr lang="en-US" dirty="0" smtClean="0">
                <a:solidFill>
                  <a:schemeClr val="tx1"/>
                </a:solidFill>
              </a:rPr>
              <a:t>ilter </a:t>
            </a:r>
            <a:r>
              <a:rPr lang="en-US" dirty="0">
                <a:solidFill>
                  <a:schemeClr val="tx1"/>
                </a:solidFill>
              </a:rPr>
              <a:t>traffic using the </a:t>
            </a:r>
            <a:r>
              <a:rPr lang="en-US" dirty="0" smtClean="0">
                <a:solidFill>
                  <a:schemeClr val="tx1"/>
                </a:solidFill>
              </a:rPr>
              <a:t>information in </a:t>
            </a:r>
            <a:r>
              <a:rPr lang="en-US" dirty="0">
                <a:solidFill>
                  <a:schemeClr val="tx1"/>
                </a:solidFill>
              </a:rPr>
              <a:t>the Layer 2 header of each packet.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ARP </a:t>
            </a:r>
            <a:r>
              <a:rPr lang="en-US" dirty="0" err="1" smtClean="0">
                <a:solidFill>
                  <a:schemeClr val="tx1"/>
                </a:solidFill>
              </a:rPr>
              <a:t>ACLs</a:t>
            </a:r>
            <a:endParaRPr lang="en-US" dirty="0" smtClean="0">
              <a:solidFill>
                <a:schemeClr val="tx1"/>
              </a:solidFill>
            </a:endParaRPr>
          </a:p>
          <a:p>
            <a:pPr lvl="1">
              <a:buFont typeface="Wingdings" charset="2"/>
              <a:buChar char="Ø"/>
            </a:pPr>
            <a:r>
              <a:rPr dirty="0" smtClean="0">
                <a:solidFill>
                  <a:schemeClr val="tx1"/>
                </a:solidFill>
              </a:rPr>
              <a:t>F</a:t>
            </a:r>
            <a:r>
              <a:rPr lang="en-US" dirty="0" smtClean="0">
                <a:solidFill>
                  <a:schemeClr val="tx1"/>
                </a:solidFill>
              </a:rPr>
              <a:t>ilter </a:t>
            </a:r>
            <a:r>
              <a:rPr lang="en-US" dirty="0">
                <a:solidFill>
                  <a:schemeClr val="tx1"/>
                </a:solidFill>
              </a:rPr>
              <a:t>IP- and non-IP-based traffic by checking the Ethernet type code field in the Layer 2 header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Each ACL includes only </a:t>
            </a:r>
            <a:r>
              <a:rPr lang="en-US" dirty="0" err="1">
                <a:solidFill>
                  <a:schemeClr val="tx1"/>
                </a:solidFill>
              </a:rPr>
              <a:t>ACEs</a:t>
            </a:r>
            <a:r>
              <a:rPr lang="en-US" dirty="0">
                <a:solidFill>
                  <a:schemeClr val="tx1"/>
                </a:solidFill>
              </a:rPr>
              <a:t> of its type (no mix and match)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Framework can be extended with additional ACL types</a:t>
            </a:r>
          </a:p>
          <a:p>
            <a:pPr marL="177800" lvl="1"/>
            <a:r>
              <a:rPr lang="en-US" dirty="0" smtClean="0">
                <a:solidFill>
                  <a:schemeClr val="tx1"/>
                </a:solidFill>
              </a:rPr>
              <a:t>Augment ACL YANG module</a:t>
            </a:r>
          </a:p>
          <a:p>
            <a:pPr marL="177800" lvl="1"/>
            <a:r>
              <a:rPr lang="en-US" dirty="0" smtClean="0">
                <a:solidFill>
                  <a:schemeClr val="tx1"/>
                </a:solidFill>
              </a:rPr>
              <a:t>Follow design pattern of other ACL types, leverage common ACL data types</a:t>
            </a:r>
          </a:p>
          <a:p>
            <a:pPr>
              <a:buFont typeface="Wingdings" charset="2"/>
              <a:buChar char="Ø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30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>
                <a:solidFill>
                  <a:schemeClr val="tx1"/>
                </a:solidFill>
              </a:rPr>
              <a:t>ACL module overview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14465" y="1176403"/>
            <a:ext cx="2295525" cy="191077"/>
          </a:xfrm>
          <a:prstGeom prst="rect">
            <a:avLst/>
          </a:prstGeom>
          <a:noFill/>
          <a:ln w="19050">
            <a:solidFill>
              <a:srgbClr val="00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ACL</a:t>
            </a:r>
          </a:p>
        </p:txBody>
      </p:sp>
      <p:sp>
        <p:nvSpPr>
          <p:cNvPr id="9" name="Rectangle 8"/>
          <p:cNvSpPr/>
          <p:nvPr/>
        </p:nvSpPr>
        <p:spPr>
          <a:xfrm>
            <a:off x="4802382" y="1367481"/>
            <a:ext cx="2295525" cy="159277"/>
          </a:xfrm>
          <a:prstGeom prst="rect">
            <a:avLst/>
          </a:prstGeom>
          <a:noFill/>
          <a:ln w="19050">
            <a:solidFill>
              <a:srgbClr val="00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02382" y="1526758"/>
            <a:ext cx="2295525" cy="179449"/>
          </a:xfrm>
          <a:prstGeom prst="rect">
            <a:avLst/>
          </a:prstGeom>
          <a:noFill/>
          <a:ln w="19050">
            <a:solidFill>
              <a:srgbClr val="00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7568" y="2411279"/>
            <a:ext cx="1790700" cy="191077"/>
          </a:xfrm>
          <a:prstGeom prst="rect">
            <a:avLst/>
          </a:prstGeom>
          <a:noFill/>
          <a:ln w="19050">
            <a:solidFill>
              <a:srgbClr val="00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ACL-IP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97568" y="2602356"/>
            <a:ext cx="1790700" cy="173734"/>
          </a:xfrm>
          <a:prstGeom prst="rect">
            <a:avLst/>
          </a:prstGeom>
          <a:noFill/>
          <a:ln w="19050">
            <a:solidFill>
              <a:srgbClr val="00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97568" y="2776823"/>
            <a:ext cx="1790700" cy="179449"/>
          </a:xfrm>
          <a:prstGeom prst="rect">
            <a:avLst/>
          </a:prstGeom>
          <a:noFill/>
          <a:ln w="19050">
            <a:solidFill>
              <a:srgbClr val="00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05852" y="2412010"/>
            <a:ext cx="1876425" cy="191077"/>
          </a:xfrm>
          <a:prstGeom prst="rect">
            <a:avLst/>
          </a:prstGeom>
          <a:noFill/>
          <a:ln w="19050">
            <a:solidFill>
              <a:srgbClr val="00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ACL-MAC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305852" y="2603088"/>
            <a:ext cx="1876425" cy="173734"/>
          </a:xfrm>
          <a:prstGeom prst="rect">
            <a:avLst/>
          </a:prstGeom>
          <a:noFill/>
          <a:ln w="19050">
            <a:solidFill>
              <a:srgbClr val="00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305852" y="2777554"/>
            <a:ext cx="1876425" cy="179449"/>
          </a:xfrm>
          <a:prstGeom prst="rect">
            <a:avLst/>
          </a:prstGeom>
          <a:noFill/>
          <a:ln w="19050">
            <a:solidFill>
              <a:srgbClr val="00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35817" y="2412011"/>
            <a:ext cx="1876425" cy="191077"/>
          </a:xfrm>
          <a:prstGeom prst="rect">
            <a:avLst/>
          </a:prstGeom>
          <a:noFill/>
          <a:ln w="19050">
            <a:solidFill>
              <a:srgbClr val="00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ACL-ARP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635817" y="2603089"/>
            <a:ext cx="1876425" cy="173734"/>
          </a:xfrm>
          <a:prstGeom prst="rect">
            <a:avLst/>
          </a:prstGeom>
          <a:noFill/>
          <a:ln w="19050">
            <a:solidFill>
              <a:srgbClr val="00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35817" y="2777555"/>
            <a:ext cx="1876425" cy="179449"/>
          </a:xfrm>
          <a:prstGeom prst="rect">
            <a:avLst/>
          </a:prstGeom>
          <a:noFill/>
          <a:ln w="19050">
            <a:solidFill>
              <a:srgbClr val="00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392127" y="3379446"/>
            <a:ext cx="1703873" cy="191078"/>
          </a:xfrm>
          <a:prstGeom prst="rect">
            <a:avLst/>
          </a:prstGeom>
          <a:noFill/>
          <a:ln w="19050">
            <a:solidFill>
              <a:srgbClr val="00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MAC-ACE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722093" y="3379446"/>
            <a:ext cx="1703873" cy="191077"/>
          </a:xfrm>
          <a:prstGeom prst="rect">
            <a:avLst/>
          </a:prstGeom>
          <a:noFill/>
          <a:ln w="19050">
            <a:solidFill>
              <a:srgbClr val="00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ARP-ACE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89045" y="3379446"/>
            <a:ext cx="1703873" cy="191077"/>
          </a:xfrm>
          <a:prstGeom prst="rect">
            <a:avLst/>
          </a:prstGeom>
          <a:noFill/>
          <a:ln w="19050">
            <a:solidFill>
              <a:srgbClr val="00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000000"/>
                </a:solidFill>
              </a:rPr>
              <a:t>IPv4</a:t>
            </a:r>
            <a:r>
              <a:rPr lang="en-US" sz="1400" dirty="0" smtClean="0">
                <a:solidFill>
                  <a:srgbClr val="000000"/>
                </a:solidFill>
              </a:rPr>
              <a:t>-ACE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89045" y="3570524"/>
            <a:ext cx="1703873" cy="398606"/>
          </a:xfrm>
          <a:prstGeom prst="rect">
            <a:avLst/>
          </a:prstGeom>
          <a:noFill/>
          <a:ln w="19050">
            <a:solidFill>
              <a:srgbClr val="00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89045" y="3570524"/>
            <a:ext cx="1703873" cy="179449"/>
          </a:xfrm>
          <a:prstGeom prst="rect">
            <a:avLst/>
          </a:prstGeom>
          <a:noFill/>
          <a:ln w="19050">
            <a:solidFill>
              <a:srgbClr val="00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err="1" smtClean="0">
                <a:solidFill>
                  <a:srgbClr val="000000"/>
                </a:solidFill>
              </a:rPr>
              <a:t>IPv4</a:t>
            </a:r>
            <a:r>
              <a:rPr lang="en-US" sz="1100" dirty="0" smtClean="0">
                <a:solidFill>
                  <a:srgbClr val="000000"/>
                </a:solidFill>
              </a:rPr>
              <a:t> Filter </a:t>
            </a:r>
            <a:r>
              <a:rPr lang="en-US" sz="1100" dirty="0" err="1" smtClean="0">
                <a:solidFill>
                  <a:srgbClr val="000000"/>
                </a:solidFill>
              </a:rPr>
              <a:t>params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94070" y="3380240"/>
            <a:ext cx="1703873" cy="191077"/>
          </a:xfrm>
          <a:prstGeom prst="rect">
            <a:avLst/>
          </a:prstGeom>
          <a:noFill/>
          <a:ln w="19050">
            <a:solidFill>
              <a:srgbClr val="00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000000"/>
                </a:solidFill>
              </a:rPr>
              <a:t>IPv6</a:t>
            </a:r>
            <a:r>
              <a:rPr lang="en-US" sz="1400" dirty="0" smtClean="0">
                <a:solidFill>
                  <a:srgbClr val="000000"/>
                </a:solidFill>
              </a:rPr>
              <a:t>-ACE</a:t>
            </a:r>
          </a:p>
        </p:txBody>
      </p:sp>
      <p:sp>
        <p:nvSpPr>
          <p:cNvPr id="38" name="Isosceles Triangle 37"/>
          <p:cNvSpPr/>
          <p:nvPr/>
        </p:nvSpPr>
        <p:spPr>
          <a:xfrm>
            <a:off x="5955293" y="1706207"/>
            <a:ext cx="140707" cy="236046"/>
          </a:xfrm>
          <a:prstGeom prst="triangle">
            <a:avLst/>
          </a:prstGeom>
          <a:noFill/>
          <a:ln w="12700">
            <a:solidFill>
              <a:srgbClr val="00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/>
          </a:p>
        </p:txBody>
      </p:sp>
      <p:cxnSp>
        <p:nvCxnSpPr>
          <p:cNvPr id="42" name="Elbow Connector 41"/>
          <p:cNvCxnSpPr>
            <a:stCxn id="38" idx="3"/>
            <a:endCxn id="11" idx="0"/>
          </p:cNvCxnSpPr>
          <p:nvPr/>
        </p:nvCxnSpPr>
        <p:spPr>
          <a:xfrm rot="5400000">
            <a:off x="3724770" y="110402"/>
            <a:ext cx="469026" cy="4132729"/>
          </a:xfrm>
          <a:prstGeom prst="bentConnector3">
            <a:avLst>
              <a:gd name="adj1" fmla="val 50000"/>
            </a:avLst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38" idx="3"/>
            <a:endCxn id="17" idx="0"/>
          </p:cNvCxnSpPr>
          <p:nvPr/>
        </p:nvCxnSpPr>
        <p:spPr>
          <a:xfrm rot="16200000" flipH="1">
            <a:off x="6564959" y="1402940"/>
            <a:ext cx="469758" cy="1548383"/>
          </a:xfrm>
          <a:prstGeom prst="bentConnector3">
            <a:avLst>
              <a:gd name="adj1" fmla="val 50000"/>
            </a:avLst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stCxn id="38" idx="3"/>
            <a:endCxn id="14" idx="0"/>
          </p:cNvCxnSpPr>
          <p:nvPr/>
        </p:nvCxnSpPr>
        <p:spPr>
          <a:xfrm rot="5400000">
            <a:off x="5399978" y="1786340"/>
            <a:ext cx="469757" cy="781582"/>
          </a:xfrm>
          <a:prstGeom prst="bentConnector3">
            <a:avLst>
              <a:gd name="adj1" fmla="val 50000"/>
            </a:avLst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>
            <a:stCxn id="13" idx="2"/>
            <a:endCxn id="26" idx="0"/>
          </p:cNvCxnSpPr>
          <p:nvPr/>
        </p:nvCxnSpPr>
        <p:spPr>
          <a:xfrm rot="5400000">
            <a:off x="1255363" y="2741891"/>
            <a:ext cx="423174" cy="851936"/>
          </a:xfrm>
          <a:prstGeom prst="bentConnector3">
            <a:avLst>
              <a:gd name="adj1" fmla="val 50000"/>
            </a:avLst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>
            <a:stCxn id="13" idx="2"/>
            <a:endCxn id="29" idx="0"/>
          </p:cNvCxnSpPr>
          <p:nvPr/>
        </p:nvCxnSpPr>
        <p:spPr>
          <a:xfrm rot="16200000" flipH="1">
            <a:off x="2307478" y="2541711"/>
            <a:ext cx="423968" cy="1253089"/>
          </a:xfrm>
          <a:prstGeom prst="bentConnector3">
            <a:avLst>
              <a:gd name="adj1" fmla="val 50000"/>
            </a:avLst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>
            <a:stCxn id="16" idx="2"/>
            <a:endCxn id="20" idx="0"/>
          </p:cNvCxnSpPr>
          <p:nvPr/>
        </p:nvCxnSpPr>
        <p:spPr>
          <a:xfrm rot="5400000">
            <a:off x="5032844" y="3168224"/>
            <a:ext cx="422443" cy="1"/>
          </a:xfrm>
          <a:prstGeom prst="bentConnector3">
            <a:avLst>
              <a:gd name="adj1" fmla="val 50000"/>
            </a:avLst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/>
          <p:cNvGrpSpPr/>
          <p:nvPr/>
        </p:nvGrpSpPr>
        <p:grpSpPr>
          <a:xfrm>
            <a:off x="7517675" y="2957735"/>
            <a:ext cx="114300" cy="170033"/>
            <a:chOff x="6962775" y="247650"/>
            <a:chExt cx="114300" cy="369130"/>
          </a:xfrm>
        </p:grpSpPr>
        <p:sp>
          <p:nvSpPr>
            <p:cNvPr id="63" name="Isosceles Triangle 62"/>
            <p:cNvSpPr/>
            <p:nvPr/>
          </p:nvSpPr>
          <p:spPr>
            <a:xfrm>
              <a:off x="6962775" y="247650"/>
              <a:ext cx="114300" cy="184565"/>
            </a:xfrm>
            <a:prstGeom prst="triangle">
              <a:avLst/>
            </a:prstGeom>
            <a:solidFill>
              <a:srgbClr val="000000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64" name="Isosceles Triangle 63"/>
            <p:cNvSpPr/>
            <p:nvPr/>
          </p:nvSpPr>
          <p:spPr>
            <a:xfrm flipV="1">
              <a:off x="6962775" y="432215"/>
              <a:ext cx="114300" cy="184565"/>
            </a:xfrm>
            <a:prstGeom prst="triangle">
              <a:avLst/>
            </a:prstGeom>
            <a:solidFill>
              <a:srgbClr val="000000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5186916" y="2956271"/>
            <a:ext cx="114300" cy="170033"/>
            <a:chOff x="6962775" y="247650"/>
            <a:chExt cx="114300" cy="369130"/>
          </a:xfrm>
        </p:grpSpPr>
        <p:sp>
          <p:nvSpPr>
            <p:cNvPr id="67" name="Isosceles Triangle 66"/>
            <p:cNvSpPr/>
            <p:nvPr/>
          </p:nvSpPr>
          <p:spPr>
            <a:xfrm>
              <a:off x="6962775" y="247650"/>
              <a:ext cx="114300" cy="184565"/>
            </a:xfrm>
            <a:prstGeom prst="triangle">
              <a:avLst/>
            </a:prstGeom>
            <a:solidFill>
              <a:srgbClr val="000000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68" name="Isosceles Triangle 67"/>
            <p:cNvSpPr/>
            <p:nvPr/>
          </p:nvSpPr>
          <p:spPr>
            <a:xfrm flipV="1">
              <a:off x="6962775" y="432215"/>
              <a:ext cx="114300" cy="184565"/>
            </a:xfrm>
            <a:prstGeom prst="triangle">
              <a:avLst/>
            </a:prstGeom>
            <a:solidFill>
              <a:srgbClr val="000000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1835768" y="2957004"/>
            <a:ext cx="114300" cy="170033"/>
            <a:chOff x="6962775" y="247650"/>
            <a:chExt cx="114300" cy="369130"/>
          </a:xfrm>
        </p:grpSpPr>
        <p:sp>
          <p:nvSpPr>
            <p:cNvPr id="70" name="Isosceles Triangle 69"/>
            <p:cNvSpPr/>
            <p:nvPr/>
          </p:nvSpPr>
          <p:spPr>
            <a:xfrm>
              <a:off x="6962775" y="247650"/>
              <a:ext cx="114300" cy="184565"/>
            </a:xfrm>
            <a:prstGeom prst="triangle">
              <a:avLst/>
            </a:prstGeom>
            <a:solidFill>
              <a:srgbClr val="000000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71" name="Isosceles Triangle 70"/>
            <p:cNvSpPr/>
            <p:nvPr/>
          </p:nvSpPr>
          <p:spPr>
            <a:xfrm flipV="1">
              <a:off x="6962775" y="432215"/>
              <a:ext cx="114300" cy="184565"/>
            </a:xfrm>
            <a:prstGeom prst="triangle">
              <a:avLst/>
            </a:prstGeom>
            <a:solidFill>
              <a:srgbClr val="000000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</p:grpSp>
      <p:sp>
        <p:nvSpPr>
          <p:cNvPr id="75" name="Rectangle 74"/>
          <p:cNvSpPr/>
          <p:nvPr/>
        </p:nvSpPr>
        <p:spPr>
          <a:xfrm>
            <a:off x="2294070" y="3561296"/>
            <a:ext cx="1703873" cy="219157"/>
          </a:xfrm>
          <a:prstGeom prst="rect">
            <a:avLst/>
          </a:prstGeom>
          <a:noFill/>
          <a:ln w="19050">
            <a:solidFill>
              <a:srgbClr val="00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err="1" smtClean="0">
                <a:solidFill>
                  <a:srgbClr val="000000"/>
                </a:solidFill>
              </a:rPr>
              <a:t>IPv6</a:t>
            </a:r>
            <a:r>
              <a:rPr lang="en-US" sz="1100" dirty="0" smtClean="0">
                <a:solidFill>
                  <a:srgbClr val="000000"/>
                </a:solidFill>
              </a:rPr>
              <a:t> Filter </a:t>
            </a:r>
            <a:r>
              <a:rPr lang="en-US" sz="1100" dirty="0" err="1" smtClean="0">
                <a:solidFill>
                  <a:srgbClr val="000000"/>
                </a:solidFill>
              </a:rPr>
              <a:t>params</a:t>
            </a:r>
            <a:endParaRPr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2294070" y="3562838"/>
            <a:ext cx="1703873" cy="413977"/>
          </a:xfrm>
          <a:prstGeom prst="rect">
            <a:avLst/>
          </a:prstGeom>
          <a:noFill/>
          <a:ln w="19050">
            <a:solidFill>
              <a:srgbClr val="00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4392127" y="3570523"/>
            <a:ext cx="1703873" cy="398606"/>
          </a:xfrm>
          <a:prstGeom prst="rect">
            <a:avLst/>
          </a:prstGeom>
          <a:noFill/>
          <a:ln w="19050">
            <a:solidFill>
              <a:srgbClr val="00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4392129" y="3561296"/>
            <a:ext cx="1703873" cy="179449"/>
          </a:xfrm>
          <a:prstGeom prst="rect">
            <a:avLst/>
          </a:prstGeom>
          <a:noFill/>
          <a:ln w="19050">
            <a:solidFill>
              <a:srgbClr val="00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rgbClr val="000000"/>
                </a:solidFill>
              </a:rPr>
              <a:t>MAC Filter </a:t>
            </a:r>
            <a:r>
              <a:rPr lang="en-US" sz="1100" dirty="0" err="1" smtClean="0">
                <a:solidFill>
                  <a:srgbClr val="000000"/>
                </a:solidFill>
              </a:rPr>
              <a:t>params</a:t>
            </a:r>
            <a:endParaRPr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6721299" y="3570524"/>
            <a:ext cx="1703873" cy="179449"/>
          </a:xfrm>
          <a:prstGeom prst="rect">
            <a:avLst/>
          </a:prstGeom>
          <a:noFill/>
          <a:ln w="19050">
            <a:solidFill>
              <a:srgbClr val="00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smtClean="0">
                <a:solidFill>
                  <a:srgbClr val="000000"/>
                </a:solidFill>
              </a:rPr>
              <a:t>ARP Filter </a:t>
            </a:r>
            <a:r>
              <a:rPr lang="en-US" sz="1100" dirty="0" err="1" smtClean="0">
                <a:solidFill>
                  <a:srgbClr val="000000"/>
                </a:solidFill>
              </a:rPr>
              <a:t>params</a:t>
            </a:r>
            <a:endParaRPr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6722887" y="3570524"/>
            <a:ext cx="1703873" cy="374600"/>
          </a:xfrm>
          <a:prstGeom prst="rect">
            <a:avLst/>
          </a:prstGeom>
          <a:noFill/>
          <a:ln w="19050">
            <a:solidFill>
              <a:srgbClr val="00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>
              <a:solidFill>
                <a:srgbClr val="000000"/>
              </a:solidFill>
            </a:endParaRPr>
          </a:p>
        </p:txBody>
      </p:sp>
      <p:cxnSp>
        <p:nvCxnSpPr>
          <p:cNvPr id="84" name="Elbow Connector 83"/>
          <p:cNvCxnSpPr>
            <a:stCxn id="19" idx="2"/>
            <a:endCxn id="23" idx="0"/>
          </p:cNvCxnSpPr>
          <p:nvPr/>
        </p:nvCxnSpPr>
        <p:spPr>
          <a:xfrm rot="5400000">
            <a:off x="7362809" y="3168225"/>
            <a:ext cx="422442" cy="1588"/>
          </a:xfrm>
          <a:prstGeom prst="bentConnector3">
            <a:avLst>
              <a:gd name="adj1" fmla="val 50000"/>
            </a:avLst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3802480" y="5806130"/>
            <a:ext cx="1669434" cy="191077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Port-group</a:t>
            </a:r>
          </a:p>
        </p:txBody>
      </p:sp>
      <p:sp>
        <p:nvSpPr>
          <p:cNvPr id="91" name="Rectangle 90"/>
          <p:cNvSpPr/>
          <p:nvPr/>
        </p:nvSpPr>
        <p:spPr>
          <a:xfrm>
            <a:off x="3802480" y="5997208"/>
            <a:ext cx="1669434" cy="170128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3802478" y="6158011"/>
            <a:ext cx="1669434" cy="179449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3802477" y="5130380"/>
            <a:ext cx="1669432" cy="191077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Time-range</a:t>
            </a:r>
          </a:p>
        </p:txBody>
      </p:sp>
      <p:sp>
        <p:nvSpPr>
          <p:cNvPr id="94" name="Rectangle 93"/>
          <p:cNvSpPr/>
          <p:nvPr/>
        </p:nvSpPr>
        <p:spPr>
          <a:xfrm>
            <a:off x="3802477" y="5321458"/>
            <a:ext cx="1669432" cy="170128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3802477" y="5482261"/>
            <a:ext cx="1669432" cy="179449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>
              <a:solidFill>
                <a:srgbClr val="000000"/>
              </a:solidFill>
            </a:endParaRPr>
          </a:p>
        </p:txBody>
      </p:sp>
      <p:cxnSp>
        <p:nvCxnSpPr>
          <p:cNvPr id="100" name="Straight Connector 99"/>
          <p:cNvCxnSpPr>
            <a:stCxn id="97" idx="1"/>
            <a:endCxn id="137" idx="3"/>
          </p:cNvCxnSpPr>
          <p:nvPr/>
        </p:nvCxnSpPr>
        <p:spPr>
          <a:xfrm flipH="1">
            <a:off x="2543170" y="4768123"/>
            <a:ext cx="1259307" cy="97161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94" idx="1"/>
            <a:endCxn id="137" idx="3"/>
          </p:cNvCxnSpPr>
          <p:nvPr/>
        </p:nvCxnSpPr>
        <p:spPr>
          <a:xfrm flipH="1">
            <a:off x="2543170" y="5406522"/>
            <a:ext cx="1259307" cy="33321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91" idx="1"/>
            <a:endCxn id="137" idx="3"/>
          </p:cNvCxnSpPr>
          <p:nvPr/>
        </p:nvCxnSpPr>
        <p:spPr>
          <a:xfrm flipH="1" flipV="1">
            <a:off x="2543170" y="5739734"/>
            <a:ext cx="1259310" cy="34253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Rectangle 135"/>
          <p:cNvSpPr/>
          <p:nvPr/>
        </p:nvSpPr>
        <p:spPr>
          <a:xfrm>
            <a:off x="666745" y="5130380"/>
            <a:ext cx="1876425" cy="191077"/>
          </a:xfrm>
          <a:prstGeom prst="rect">
            <a:avLst/>
          </a:prstGeom>
          <a:noFill/>
          <a:ln w="19050">
            <a:solidFill>
              <a:srgbClr val="00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ACE</a:t>
            </a:r>
          </a:p>
        </p:txBody>
      </p:sp>
      <p:sp>
        <p:nvSpPr>
          <p:cNvPr id="137" name="Rectangle 136"/>
          <p:cNvSpPr/>
          <p:nvPr/>
        </p:nvSpPr>
        <p:spPr>
          <a:xfrm>
            <a:off x="666745" y="5321457"/>
            <a:ext cx="1876425" cy="836553"/>
          </a:xfrm>
          <a:prstGeom prst="rect">
            <a:avLst/>
          </a:prstGeom>
          <a:noFill/>
          <a:ln w="19050">
            <a:solidFill>
              <a:srgbClr val="00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1100" dirty="0">
                <a:solidFill>
                  <a:srgbClr val="000000"/>
                </a:solidFill>
              </a:rPr>
              <a:t>Name</a:t>
            </a:r>
          </a:p>
          <a:p>
            <a:pPr>
              <a:buFont typeface="Arial" pitchFamily="34" charset="0"/>
              <a:buChar char="•"/>
            </a:pPr>
            <a:r>
              <a:rPr lang="en-US" sz="1100" dirty="0">
                <a:solidFill>
                  <a:srgbClr val="000000"/>
                </a:solidFill>
              </a:rPr>
              <a:t>Remark</a:t>
            </a:r>
          </a:p>
          <a:p>
            <a:pPr>
              <a:buFont typeface="Arial" pitchFamily="34" charset="0"/>
              <a:buChar char="•"/>
            </a:pPr>
            <a:r>
              <a:rPr lang="en-US" sz="1100" dirty="0">
                <a:solidFill>
                  <a:srgbClr val="000000"/>
                </a:solidFill>
              </a:rPr>
              <a:t>Filter</a:t>
            </a:r>
          </a:p>
          <a:p>
            <a:pPr>
              <a:buFont typeface="Arial" pitchFamily="34" charset="0"/>
              <a:buChar char="•"/>
            </a:pPr>
            <a:r>
              <a:rPr lang="en-US" sz="1100" dirty="0">
                <a:solidFill>
                  <a:srgbClr val="000000"/>
                </a:solidFill>
              </a:rPr>
              <a:t>Actions</a:t>
            </a:r>
          </a:p>
          <a:p>
            <a:pPr>
              <a:buFont typeface="Arial" pitchFamily="34" charset="0"/>
              <a:buChar char="•"/>
            </a:pPr>
            <a:r>
              <a:rPr lang="en-US" sz="1100" dirty="0">
                <a:solidFill>
                  <a:srgbClr val="000000"/>
                </a:solidFill>
              </a:rPr>
              <a:t>Stats</a:t>
            </a:r>
          </a:p>
        </p:txBody>
      </p:sp>
      <p:sp>
        <p:nvSpPr>
          <p:cNvPr id="138" name="Rectangle 137"/>
          <p:cNvSpPr/>
          <p:nvPr/>
        </p:nvSpPr>
        <p:spPr>
          <a:xfrm>
            <a:off x="666745" y="6158011"/>
            <a:ext cx="1876425" cy="179449"/>
          </a:xfrm>
          <a:prstGeom prst="rect">
            <a:avLst/>
          </a:prstGeom>
          <a:noFill/>
          <a:ln w="19050">
            <a:solidFill>
              <a:srgbClr val="00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168" name="Isosceles Triangle 167"/>
          <p:cNvSpPr/>
          <p:nvPr/>
        </p:nvSpPr>
        <p:spPr>
          <a:xfrm flipV="1">
            <a:off x="1519784" y="4963194"/>
            <a:ext cx="114300" cy="120235"/>
          </a:xfrm>
          <a:prstGeom prst="triangle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cxnSp>
        <p:nvCxnSpPr>
          <p:cNvPr id="170" name="Elbow Connector 169"/>
          <p:cNvCxnSpPr>
            <a:endCxn id="168" idx="5"/>
          </p:cNvCxnSpPr>
          <p:nvPr/>
        </p:nvCxnSpPr>
        <p:spPr>
          <a:xfrm rot="16200000" flipH="1">
            <a:off x="776779" y="4194581"/>
            <a:ext cx="1054182" cy="603278"/>
          </a:xfrm>
          <a:prstGeom prst="bentConnector4">
            <a:avLst>
              <a:gd name="adj1" fmla="val 41366"/>
              <a:gd name="adj2" fmla="val 95474"/>
            </a:avLst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Elbow Connector 171"/>
          <p:cNvCxnSpPr/>
          <p:nvPr/>
        </p:nvCxnSpPr>
        <p:spPr>
          <a:xfrm rot="5400000">
            <a:off x="2794942" y="4196403"/>
            <a:ext cx="426077" cy="12700"/>
          </a:xfrm>
          <a:prstGeom prst="bentConnector3">
            <a:avLst>
              <a:gd name="adj1" fmla="val 50000"/>
            </a:avLst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Elbow Connector 173"/>
          <p:cNvCxnSpPr/>
          <p:nvPr/>
        </p:nvCxnSpPr>
        <p:spPr>
          <a:xfrm rot="10800000" flipV="1">
            <a:off x="1604005" y="3945124"/>
            <a:ext cx="3640061" cy="470668"/>
          </a:xfrm>
          <a:prstGeom prst="bentConnector3">
            <a:avLst>
              <a:gd name="adj1" fmla="val -203"/>
            </a:avLst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Elbow Connector 175"/>
          <p:cNvCxnSpPr>
            <a:endCxn id="168" idx="0"/>
          </p:cNvCxnSpPr>
          <p:nvPr/>
        </p:nvCxnSpPr>
        <p:spPr>
          <a:xfrm rot="10800000" flipV="1">
            <a:off x="1576935" y="3945123"/>
            <a:ext cx="5940741" cy="1138305"/>
          </a:xfrm>
          <a:prstGeom prst="bentConnector4">
            <a:avLst>
              <a:gd name="adj1" fmla="val 301"/>
              <a:gd name="adj2" fmla="val 40622"/>
            </a:avLst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/>
          <p:cNvSpPr/>
          <p:nvPr/>
        </p:nvSpPr>
        <p:spPr>
          <a:xfrm>
            <a:off x="3802477" y="4491982"/>
            <a:ext cx="1669432" cy="191077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IP-group</a:t>
            </a:r>
          </a:p>
        </p:txBody>
      </p:sp>
      <p:sp>
        <p:nvSpPr>
          <p:cNvPr id="97" name="Rectangle 96"/>
          <p:cNvSpPr/>
          <p:nvPr/>
        </p:nvSpPr>
        <p:spPr>
          <a:xfrm>
            <a:off x="3802477" y="4683060"/>
            <a:ext cx="1669432" cy="170126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3802478" y="4843863"/>
            <a:ext cx="1669432" cy="179449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49887" y="5098799"/>
            <a:ext cx="2390398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Conceptual diagram only – </a:t>
            </a:r>
          </a:p>
          <a:p>
            <a:r>
              <a:rPr lang="en-US" sz="1400" i="1" dirty="0" smtClean="0"/>
              <a:t>for specific parameters </a:t>
            </a:r>
            <a:br>
              <a:rPr lang="en-US" sz="1400" i="1" dirty="0" smtClean="0"/>
            </a:br>
            <a:r>
              <a:rPr lang="en-US" sz="1400" i="1" dirty="0" smtClean="0"/>
              <a:t>and mapping to YANG </a:t>
            </a:r>
            <a:br>
              <a:rPr lang="en-US" sz="1400" i="1" dirty="0" smtClean="0"/>
            </a:br>
            <a:r>
              <a:rPr lang="en-US" sz="1400" i="1" dirty="0" smtClean="0"/>
              <a:t>data nodes refer to the draft</a:t>
            </a:r>
          </a:p>
        </p:txBody>
      </p:sp>
    </p:spTree>
    <p:extLst>
      <p:ext uri="{BB962C8B-B14F-4D97-AF65-F5344CB8AC3E}">
        <p14:creationId xmlns:p14="http://schemas.microsoft.com/office/powerpoint/2010/main" val="360165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662" y="1150471"/>
            <a:ext cx="4013768" cy="50715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21" name="Rectangle 20"/>
          <p:cNvSpPr/>
          <p:nvPr/>
        </p:nvSpPr>
        <p:spPr>
          <a:xfrm>
            <a:off x="735980" y="2057400"/>
            <a:ext cx="3478511" cy="223344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8" name="Rectangle 17"/>
          <p:cNvSpPr/>
          <p:nvPr/>
        </p:nvSpPr>
        <p:spPr>
          <a:xfrm>
            <a:off x="735981" y="2456996"/>
            <a:ext cx="3478510" cy="58467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7" name="Rectangle 16"/>
          <p:cNvSpPr/>
          <p:nvPr/>
        </p:nvSpPr>
        <p:spPr>
          <a:xfrm>
            <a:off x="735980" y="3265714"/>
            <a:ext cx="3478511" cy="200755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YANG Module Structure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64820" y="1150471"/>
            <a:ext cx="2882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Generic ACL aspects,</a:t>
            </a:r>
          </a:p>
          <a:p>
            <a:r>
              <a:rPr lang="en-US" dirty="0" smtClean="0"/>
              <a:t>common to each ACL type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85317" y="3067020"/>
            <a:ext cx="3907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Insertion point for specific ACL types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(augmentation hook)</a:t>
            </a:r>
          </a:p>
        </p:txBody>
      </p:sp>
      <p:sp>
        <p:nvSpPr>
          <p:cNvPr id="11" name="Right Brace 10"/>
          <p:cNvSpPr/>
          <p:nvPr/>
        </p:nvSpPr>
        <p:spPr>
          <a:xfrm>
            <a:off x="4583151" y="3713352"/>
            <a:ext cx="341854" cy="141759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275029" y="4015110"/>
            <a:ext cx="38138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Auxiliary convenience objects</a:t>
            </a:r>
            <a:br>
              <a:rPr lang="en-US" dirty="0" smtClean="0"/>
            </a:br>
            <a:r>
              <a:rPr lang="en-US" dirty="0" smtClean="0"/>
              <a:t>to simplify reuse of port groupings</a:t>
            </a:r>
            <a:br>
              <a:rPr lang="en-US" dirty="0" smtClean="0"/>
            </a:br>
            <a:r>
              <a:rPr lang="en-US" dirty="0" smtClean="0"/>
              <a:t>and schedule information</a:t>
            </a:r>
          </a:p>
          <a:p>
            <a:r>
              <a:rPr lang="en-US" i="1" dirty="0" smtClean="0"/>
              <a:t>(could move outside </a:t>
            </a:r>
            <a:r>
              <a:rPr lang="en-US" i="1" dirty="0" err="1" smtClean="0"/>
              <a:t>acls</a:t>
            </a:r>
            <a:r>
              <a:rPr lang="en-US" i="1" dirty="0" smtClean="0"/>
              <a:t> container)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735980" y="3178401"/>
            <a:ext cx="4449337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ght Brace 18"/>
          <p:cNvSpPr/>
          <p:nvPr/>
        </p:nvSpPr>
        <p:spPr>
          <a:xfrm>
            <a:off x="4583151" y="2518503"/>
            <a:ext cx="341854" cy="46166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185317" y="2461353"/>
            <a:ext cx="2826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configuration related, </a:t>
            </a:r>
            <a:br>
              <a:rPr lang="en-US" dirty="0" smtClean="0"/>
            </a:br>
            <a:r>
              <a:rPr lang="en-US" dirty="0" smtClean="0"/>
              <a:t>could be separated</a:t>
            </a:r>
          </a:p>
        </p:txBody>
      </p:sp>
      <p:sp>
        <p:nvSpPr>
          <p:cNvPr id="22" name="Right Brace 21"/>
          <p:cNvSpPr/>
          <p:nvPr/>
        </p:nvSpPr>
        <p:spPr>
          <a:xfrm>
            <a:off x="4583151" y="2181702"/>
            <a:ext cx="341854" cy="30075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185317" y="1872172"/>
            <a:ext cx="3531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Determines which types of </a:t>
            </a:r>
            <a:r>
              <a:rPr lang="en-US" dirty="0" err="1" smtClean="0"/>
              <a:t>ACEs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can be inserted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662" y="1135865"/>
            <a:ext cx="4214490" cy="5154973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rgbClr val="000000"/>
                </a:solidFill>
              </a:rPr>
              <a:t>module: acl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400" dirty="0">
                <a:solidFill>
                  <a:srgbClr val="000000"/>
                </a:solidFill>
              </a:rPr>
              <a:t>      +--rw acls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400" dirty="0">
                <a:solidFill>
                  <a:srgbClr val="000000"/>
                </a:solidFill>
              </a:rPr>
              <a:t>         +--rw acl [name]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400" dirty="0">
                <a:solidFill>
                  <a:srgbClr val="000000"/>
                </a:solidFill>
              </a:rPr>
              <a:t>         |  +--rw name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400" dirty="0">
                <a:solidFill>
                  <a:srgbClr val="000000"/>
                </a:solidFill>
              </a:rPr>
              <a:t>         |  +--rw acl-type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400" dirty="0">
                <a:solidFill>
                  <a:srgbClr val="000000"/>
                </a:solidFill>
              </a:rPr>
              <a:t>         |  +--rw capture-session-id-global?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400" dirty="0">
                <a:solidFill>
                  <a:srgbClr val="000000"/>
                </a:solidFill>
              </a:rPr>
              <a:t>         |  +--rw (</a:t>
            </a:r>
            <a:r>
              <a:rPr lang="pl-PL" sz="1400" dirty="0" err="1" smtClean="0">
                <a:solidFill>
                  <a:srgbClr val="000000"/>
                </a:solidFill>
              </a:rPr>
              <a:t>enable-match-counter-choices</a:t>
            </a:r>
            <a:r>
              <a:rPr lang="pl-PL" sz="1400" dirty="0">
                <a:solidFill>
                  <a:srgbClr val="000000"/>
                </a:solidFill>
              </a:rPr>
              <a:t>)</a:t>
            </a:r>
            <a:r>
              <a:rPr lang="pl-PL" sz="1400" dirty="0" smtClean="0">
                <a:solidFill>
                  <a:srgbClr val="000000"/>
                </a:solidFill>
              </a:rPr>
              <a:t>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        |  +--</a:t>
            </a:r>
            <a:r>
              <a:rPr lang="en-US" sz="1400" dirty="0" err="1" smtClean="0">
                <a:solidFill>
                  <a:srgbClr val="000000"/>
                </a:solidFill>
              </a:rPr>
              <a:t>ro</a:t>
            </a:r>
            <a:r>
              <a:rPr lang="en-US" sz="1400" dirty="0" smtClean="0">
                <a:solidFill>
                  <a:srgbClr val="000000"/>
                </a:solidFill>
              </a:rPr>
              <a:t> match?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sz="1400" dirty="0">
                <a:solidFill>
                  <a:srgbClr val="000000"/>
                </a:solidFill>
              </a:rPr>
              <a:t> </a:t>
            </a:r>
            <a:r>
              <a:rPr sz="1400" dirty="0" smtClean="0">
                <a:solidFill>
                  <a:srgbClr val="000000"/>
                </a:solidFill>
              </a:rPr>
              <a:t>        |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sz="1400" dirty="0">
                <a:solidFill>
                  <a:srgbClr val="000000"/>
                </a:solidFill>
              </a:rPr>
              <a:t> </a:t>
            </a:r>
            <a:r>
              <a:rPr sz="1400" dirty="0" smtClean="0">
                <a:solidFill>
                  <a:srgbClr val="000000"/>
                </a:solidFill>
              </a:rPr>
              <a:t>        |</a:t>
            </a:r>
            <a:endParaRPr lang="en-US" sz="1400" dirty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sz="1400" dirty="0" smtClean="0">
                <a:solidFill>
                  <a:srgbClr val="000000"/>
                </a:solidFill>
              </a:rPr>
              <a:t>        +--</a:t>
            </a:r>
            <a:r>
              <a:rPr sz="1400" dirty="0">
                <a:solidFill>
                  <a:srgbClr val="000000"/>
                </a:solidFill>
              </a:rPr>
              <a:t>rw port</a:t>
            </a:r>
            <a:r>
              <a:rPr sz="1400" dirty="0" smtClean="0">
                <a:solidFill>
                  <a:srgbClr val="000000"/>
                </a:solidFill>
              </a:rPr>
              <a:t>-</a:t>
            </a:r>
            <a:r>
              <a:rPr lang="en-US" sz="1400" dirty="0" smtClean="0">
                <a:solidFill>
                  <a:srgbClr val="000000"/>
                </a:solidFill>
              </a:rPr>
              <a:t>groups</a:t>
            </a:r>
            <a:endParaRPr sz="1400" dirty="0">
              <a:solidFill>
                <a:srgbClr val="00000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sz="1400" dirty="0">
                <a:solidFill>
                  <a:srgbClr val="000000"/>
                </a:solidFill>
              </a:rPr>
              <a:t>         |  +--rw port-group [name]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sz="1400" dirty="0">
                <a:solidFill>
                  <a:srgbClr val="000000"/>
                </a:solidFill>
              </a:rPr>
              <a:t>         |     +--rw </a:t>
            </a:r>
            <a:r>
              <a:rPr sz="1400" dirty="0" smtClean="0">
                <a:solidFill>
                  <a:srgbClr val="000000"/>
                </a:solidFill>
              </a:rPr>
              <a:t>name</a:t>
            </a:r>
            <a:endParaRPr sz="1400" dirty="0">
              <a:solidFill>
                <a:srgbClr val="00000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sz="1400" dirty="0">
                <a:solidFill>
                  <a:srgbClr val="000000"/>
                </a:solidFill>
              </a:rPr>
              <a:t>         |     +--rw groups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sz="1400" dirty="0">
                <a:solidFill>
                  <a:srgbClr val="000000"/>
                </a:solidFill>
              </a:rPr>
              <a:t>         +--rw timerange</a:t>
            </a:r>
            <a:r>
              <a:rPr sz="1400" dirty="0" smtClean="0">
                <a:solidFill>
                  <a:srgbClr val="000000"/>
                </a:solidFill>
              </a:rPr>
              <a:t>-</a:t>
            </a:r>
            <a:r>
              <a:rPr lang="en-US" sz="1400" dirty="0" smtClean="0">
                <a:solidFill>
                  <a:srgbClr val="000000"/>
                </a:solidFill>
              </a:rPr>
              <a:t>group</a:t>
            </a:r>
            <a:endParaRPr sz="1400" dirty="0">
              <a:solidFill>
                <a:srgbClr val="00000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sz="1400" dirty="0">
                <a:solidFill>
                  <a:srgbClr val="000000"/>
                </a:solidFill>
              </a:rPr>
              <a:t>         |  +--rw timerange-group [name]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sz="1400" dirty="0">
                <a:solidFill>
                  <a:srgbClr val="000000"/>
                </a:solidFill>
              </a:rPr>
              <a:t>         |     +--rw </a:t>
            </a:r>
            <a:r>
              <a:rPr sz="1400" dirty="0" smtClean="0">
                <a:solidFill>
                  <a:srgbClr val="000000"/>
                </a:solidFill>
              </a:rPr>
              <a:t>name</a:t>
            </a:r>
            <a:endParaRPr sz="1400" dirty="0">
              <a:solidFill>
                <a:srgbClr val="00000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sz="1400" dirty="0">
                <a:solidFill>
                  <a:srgbClr val="000000"/>
                </a:solidFill>
              </a:rPr>
              <a:t>         |     +--rw time-ranges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sz="1400" dirty="0">
                <a:solidFill>
                  <a:srgbClr val="000000"/>
                </a:solidFill>
              </a:rPr>
              <a:t>         +--rw </a:t>
            </a:r>
            <a:r>
              <a:rPr sz="1400" dirty="0" smtClean="0">
                <a:solidFill>
                  <a:srgbClr val="000000"/>
                </a:solidFill>
              </a:rPr>
              <a:t>ip-address-</a:t>
            </a:r>
            <a:r>
              <a:rPr lang="en-US" sz="1400" dirty="0" smtClean="0">
                <a:solidFill>
                  <a:srgbClr val="000000"/>
                </a:solidFill>
              </a:rPr>
              <a:t>groups</a:t>
            </a:r>
            <a:endParaRPr sz="1400" dirty="0" smtClean="0">
              <a:solidFill>
                <a:srgbClr val="00000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sz="1400" dirty="0">
                <a:solidFill>
                  <a:srgbClr val="000000"/>
                </a:solidFill>
              </a:rPr>
              <a:t> </a:t>
            </a:r>
            <a:r>
              <a:rPr sz="1400" dirty="0" smtClean="0">
                <a:solidFill>
                  <a:srgbClr val="000000"/>
                </a:solidFill>
              </a:rPr>
              <a:t> </a:t>
            </a:r>
            <a:endParaRPr lang="en-US" sz="1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/>
          </a:p>
        </p:txBody>
      </p:sp>
      <p:cxnSp>
        <p:nvCxnSpPr>
          <p:cNvPr id="30" name="Straight Connector 29"/>
          <p:cNvCxnSpPr/>
          <p:nvPr/>
        </p:nvCxnSpPr>
        <p:spPr>
          <a:xfrm rot="5400000">
            <a:off x="-1086751" y="3422931"/>
            <a:ext cx="3673070" cy="2760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405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8" grpId="0" animBg="1"/>
      <p:bldP spid="17" grpId="0" animBg="1"/>
      <p:bldP spid="9" grpId="0"/>
      <p:bldP spid="11" grpId="0" animBg="1"/>
      <p:bldP spid="12" grpId="0"/>
      <p:bldP spid="19" grpId="0" animBg="1"/>
      <p:bldP spid="20" grpId="0"/>
      <p:bldP spid="22" grpId="0" animBg="1"/>
      <p:bldP spid="23" grpId="0"/>
    </p:bldLst>
  </p:timing>
</p:sld>
</file>

<file path=ppt/theme/theme1.xml><?xml version="1.0" encoding="utf-8"?>
<a:theme xmlns:a="http://schemas.openxmlformats.org/drawingml/2006/main" name="Cisco Arial 4x3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sco 2010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6D6"/>
        </a:solidFill>
        <a:ln>
          <a:noFill/>
        </a:ln>
        <a:effectLst>
          <a:outerShdw blurRad="76200" dist="50800" dir="5400000" algn="ctr" rotWithShape="0">
            <a:srgbClr val="000000">
              <a:alpha val="27000"/>
            </a:srgbClr>
          </a:outerShdw>
        </a:effectLst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Cisco Arial 4x3 template</Template>
  <TotalTime>22764</TotalTime>
  <Words>1294</Words>
  <Application>Microsoft Office PowerPoint</Application>
  <PresentationFormat>On-screen Show (4:3)</PresentationFormat>
  <Paragraphs>371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Ciscolight</vt:lpstr>
      <vt:lpstr>Wingdings</vt:lpstr>
      <vt:lpstr>Calibri</vt:lpstr>
      <vt:lpstr>Cisco Arial 4x3 template</vt:lpstr>
      <vt:lpstr>YANG Data Model for Access Control List Configuration draft-huang-netmod-acl-02</vt:lpstr>
      <vt:lpstr>Purpose</vt:lpstr>
      <vt:lpstr>Actions taken from last IETF</vt:lpstr>
      <vt:lpstr>Draft-huang-netmod-acl-02.txt</vt:lpstr>
      <vt:lpstr>Proposal Summary</vt:lpstr>
      <vt:lpstr>ACL concept</vt:lpstr>
      <vt:lpstr>ACL Types covered in the data model</vt:lpstr>
      <vt:lpstr>ACL module overview</vt:lpstr>
      <vt:lpstr>YANG Module Structure</vt:lpstr>
      <vt:lpstr>YANG module structure (contd.)</vt:lpstr>
      <vt:lpstr>YANG module structure (contd.)</vt:lpstr>
      <vt:lpstr>YANG module structure (contd.)</vt:lpstr>
      <vt:lpstr>YANG module structure (contd.)</vt:lpstr>
      <vt:lpstr>YANG module structure (contd.)</vt:lpstr>
      <vt:lpstr>ACL Chain ipv4 Example</vt:lpstr>
      <vt:lpstr>Q &amp; A</vt:lpstr>
      <vt:lpstr>PowerPoint Presentation</vt:lpstr>
      <vt:lpstr>Types specific to ACL (ACL module)</vt:lpstr>
      <vt:lpstr>Common types – common module (required but not specific to ACL)</vt:lpstr>
      <vt:lpstr>Example</vt:lpstr>
      <vt:lpstr>XML instantiation</vt:lpstr>
      <vt:lpstr>XML instantiation (contd.)</vt:lpstr>
    </vt:vector>
  </TitlesOfParts>
  <Company>Cisco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Installing Template Theme Files</dc:title>
  <dc:creator>Alexander Clemm</dc:creator>
  <cp:lastModifiedBy>Alexander Clemm</cp:lastModifiedBy>
  <cp:revision>585</cp:revision>
  <dcterms:created xsi:type="dcterms:W3CDTF">2012-01-25T05:54:13Z</dcterms:created>
  <dcterms:modified xsi:type="dcterms:W3CDTF">2013-03-11T23:24:48Z</dcterms:modified>
</cp:coreProperties>
</file>