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0" r:id="rId3"/>
    <p:sldId id="265" r:id="rId4"/>
    <p:sldId id="281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A96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709" autoAdjust="0"/>
  </p:normalViewPr>
  <p:slideViewPr>
    <p:cSldViewPr snapToGrid="0">
      <p:cViewPr varScale="1">
        <p:scale>
          <a:sx n="110" d="100"/>
          <a:sy n="110" d="100"/>
        </p:scale>
        <p:origin x="-6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3AE94-6869-EF41-8BA3-CF8681B68635}" type="datetimeFigureOut">
              <a:rPr lang="en-US" smtClean="0"/>
              <a:t>3/7/13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B370D-F3AB-CD4A-9CE6-E9F9BBECBC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121" y="12572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Network Virtualization Hypervisor-to-NVE Control Protocol Requirements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9850" y="3886200"/>
            <a:ext cx="7393444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draft-kreeger-nvo3-hypervisor-nve-cp-01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Lawrence Kreeger, Thomas </a:t>
            </a:r>
            <a:r>
              <a:rPr lang="en-US" sz="2800" dirty="0" err="1" smtClean="0">
                <a:solidFill>
                  <a:srgbClr val="000000"/>
                </a:solidFill>
              </a:rPr>
              <a:t>Narten</a:t>
            </a:r>
            <a:r>
              <a:rPr lang="en-US" sz="2800" dirty="0" smtClean="0">
                <a:solidFill>
                  <a:srgbClr val="000000"/>
                </a:solidFill>
              </a:rPr>
              <a:t>, David Black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53" y="87486"/>
            <a:ext cx="8598770" cy="745982"/>
          </a:xfrm>
        </p:spPr>
        <p:txBody>
          <a:bodyPr>
            <a:noAutofit/>
          </a:bodyPr>
          <a:lstStyle/>
          <a:p>
            <a:r>
              <a:rPr lang="en-US" sz="3600" dirty="0" smtClean="0"/>
              <a:t>Terminology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9884"/>
            <a:ext cx="8229600" cy="521572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Need a better term for “oracle”.  We are using IMA for “Information Mapping Authority”</a:t>
            </a:r>
          </a:p>
          <a:p>
            <a:r>
              <a:rPr lang="en-US" sz="2800" dirty="0"/>
              <a:t>VNIC</a:t>
            </a:r>
            <a:r>
              <a:rPr lang="en-US" dirty="0"/>
              <a:t>: </a:t>
            </a:r>
            <a:r>
              <a:rPr lang="en-US" sz="2800" dirty="0"/>
              <a:t>A Virtual NIC that connects a Tenant System to a </a:t>
            </a:r>
            <a:r>
              <a:rPr lang="en-US" sz="2800" dirty="0" smtClean="0"/>
              <a:t>Virtual Network </a:t>
            </a:r>
            <a:r>
              <a:rPr lang="en-US" sz="2800" dirty="0"/>
              <a:t>Instance (VNI). </a:t>
            </a:r>
            <a:endParaRPr lang="en-US" sz="2800" dirty="0" smtClean="0"/>
          </a:p>
          <a:p>
            <a:r>
              <a:rPr lang="en-US" sz="2800" dirty="0" smtClean="0"/>
              <a:t>Rename </a:t>
            </a:r>
            <a:r>
              <a:rPr lang="en-US" sz="2800" dirty="0" smtClean="0"/>
              <a:t>VNIC to Tenant System Interface (TSI)?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2877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53" y="274638"/>
            <a:ext cx="8598770" cy="745982"/>
          </a:xfrm>
        </p:spPr>
        <p:txBody>
          <a:bodyPr>
            <a:noAutofit/>
          </a:bodyPr>
          <a:lstStyle/>
          <a:p>
            <a:r>
              <a:rPr lang="en-US" sz="3600" dirty="0" smtClean="0"/>
              <a:t>VNIC </a:t>
            </a:r>
            <a:r>
              <a:rPr lang="en-US" sz="3600" dirty="0" smtClean="0"/>
              <a:t>/ Address Association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508"/>
            <a:ext cx="8229600" cy="521572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  <a:cs typeface="Courier"/>
              </a:rPr>
              <a:t>VNIC connects to a Virtual Network with a MAC and (optionally) an IP </a:t>
            </a:r>
            <a:r>
              <a:rPr lang="en-US" sz="2800" dirty="0" smtClean="0">
                <a:latin typeface="+mj-lt"/>
                <a:cs typeface="Courier"/>
              </a:rPr>
              <a:t>address</a:t>
            </a:r>
          </a:p>
          <a:p>
            <a:endParaRPr lang="en-US" b="1" dirty="0">
              <a:latin typeface="+mj-lt"/>
              <a:cs typeface="Courier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ourier"/>
                <a:cs typeface="Courier"/>
              </a:rPr>
              <a:t>  VNIC</a:t>
            </a:r>
            <a:r>
              <a:rPr lang="en-US" sz="2800" b="1" dirty="0">
                <a:latin typeface="Courier"/>
                <a:cs typeface="Courier"/>
              </a:rPr>
              <a:t>--VN--</a:t>
            </a:r>
            <a:r>
              <a:rPr lang="en-US" sz="2800" b="1" dirty="0" smtClean="0">
                <a:latin typeface="Courier"/>
                <a:cs typeface="Courier"/>
              </a:rPr>
              <a:t>MAC—IP</a:t>
            </a:r>
          </a:p>
          <a:p>
            <a:pPr marL="0" indent="0">
              <a:buNone/>
            </a:pPr>
            <a:endParaRPr lang="en-US" sz="2800" b="1" dirty="0">
              <a:latin typeface="Courier"/>
              <a:cs typeface="Courier"/>
            </a:endParaRPr>
          </a:p>
          <a:p>
            <a:r>
              <a:rPr lang="en-US" dirty="0" smtClean="0">
                <a:cs typeface="Courier"/>
              </a:rPr>
              <a:t>VNICs migrate along with the VMs they are part of</a:t>
            </a:r>
            <a:endParaRPr lang="en-US" dirty="0">
              <a:cs typeface="Courier"/>
            </a:endParaRPr>
          </a:p>
          <a:p>
            <a:pPr marL="0" indent="0">
              <a:buNone/>
            </a:pPr>
            <a:endParaRPr lang="en-US" b="1" dirty="0">
              <a:latin typeface="+mj-lt"/>
              <a:cs typeface="Couri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253" y="154326"/>
            <a:ext cx="8598770" cy="745982"/>
          </a:xfrm>
        </p:spPr>
        <p:txBody>
          <a:bodyPr>
            <a:noAutofit/>
          </a:bodyPr>
          <a:lstStyle/>
          <a:p>
            <a:r>
              <a:rPr lang="en-US" sz="3600" dirty="0" smtClean="0"/>
              <a:t>VNIC </a:t>
            </a:r>
            <a:r>
              <a:rPr lang="en-US" sz="3600" dirty="0" smtClean="0"/>
              <a:t>/ Address </a:t>
            </a:r>
            <a:r>
              <a:rPr lang="en-US" sz="3600" dirty="0" smtClean="0"/>
              <a:t>- </a:t>
            </a:r>
            <a:r>
              <a:rPr lang="en-US" sz="3600" dirty="0" smtClean="0"/>
              <a:t>complex case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3355"/>
            <a:ext cx="8229600" cy="5470539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 smtClean="0">
                <a:latin typeface="+mj-lt"/>
                <a:cs typeface="Courier"/>
              </a:rPr>
              <a:t>VNIC connects to multiple Virtual Networks with multiple MACs and IP addresses</a:t>
            </a:r>
          </a:p>
          <a:p>
            <a:endParaRPr lang="en-US" b="1" dirty="0">
              <a:latin typeface="+mj-lt"/>
              <a:cs typeface="Courier"/>
            </a:endParaRP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VNIC-+-VN-+-MAC-+-IP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>
                <a:latin typeface="Courier"/>
                <a:cs typeface="Courier"/>
              </a:rPr>
              <a:t>|    |     +-IP </a:t>
            </a:r>
            <a:r>
              <a:rPr lang="en-US" b="1" dirty="0" smtClean="0">
                <a:latin typeface="Courier"/>
                <a:cs typeface="Courier"/>
              </a:rPr>
              <a:t>...</a:t>
            </a:r>
          </a:p>
          <a:p>
            <a:pPr marL="0" indent="0">
              <a:buNone/>
            </a:pPr>
            <a:r>
              <a:rPr lang="en-US" b="1" dirty="0" smtClean="0">
                <a:latin typeface="Courier"/>
                <a:cs typeface="Courier"/>
              </a:rPr>
              <a:t>      </a:t>
            </a:r>
            <a:r>
              <a:rPr lang="en-US" b="1" dirty="0">
                <a:latin typeface="Courier"/>
                <a:cs typeface="Courier"/>
              </a:rPr>
              <a:t>|    |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>
                <a:latin typeface="Courier"/>
                <a:cs typeface="Courier"/>
              </a:rPr>
              <a:t>|    +-MAC-+-IP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</a:t>
            </a:r>
            <a:r>
              <a:rPr lang="en-US" b="1" dirty="0" smtClean="0">
                <a:latin typeface="Courier"/>
                <a:cs typeface="Courier"/>
              </a:rPr>
              <a:t>|          </a:t>
            </a:r>
            <a:r>
              <a:rPr lang="en-US" b="1" dirty="0">
                <a:latin typeface="Courier"/>
                <a:cs typeface="Courier"/>
              </a:rPr>
              <a:t>+-IP ...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</a:t>
            </a:r>
            <a:r>
              <a:rPr lang="en-US" b="1" dirty="0" smtClean="0">
                <a:latin typeface="Courier"/>
                <a:cs typeface="Courier"/>
              </a:rPr>
              <a:t>|</a:t>
            </a:r>
            <a:endParaRPr lang="en-US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</a:t>
            </a:r>
            <a:r>
              <a:rPr lang="en-US" b="1" dirty="0" smtClean="0">
                <a:latin typeface="Courier"/>
                <a:cs typeface="Courier"/>
              </a:rPr>
              <a:t>+</a:t>
            </a:r>
            <a:r>
              <a:rPr lang="en-US" b="1" dirty="0">
                <a:latin typeface="Courier"/>
                <a:cs typeface="Courier"/>
              </a:rPr>
              <a:t>-VN-+-MAC-+-IP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    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r>
              <a:rPr lang="en-US" b="1" dirty="0">
                <a:latin typeface="Courier"/>
                <a:cs typeface="Courier"/>
              </a:rPr>
              <a:t>|     +-IP ...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     </a:t>
            </a:r>
            <a:r>
              <a:rPr lang="en-US" b="1" dirty="0" smtClean="0">
                <a:latin typeface="Courier"/>
                <a:cs typeface="Courier"/>
              </a:rPr>
              <a:t>|</a:t>
            </a:r>
            <a:endParaRPr lang="en-US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     </a:t>
            </a:r>
            <a:r>
              <a:rPr lang="en-US" b="1" dirty="0" smtClean="0">
                <a:latin typeface="Courier"/>
                <a:cs typeface="Courier"/>
              </a:rPr>
              <a:t>+</a:t>
            </a:r>
            <a:r>
              <a:rPr lang="en-US" b="1" dirty="0">
                <a:latin typeface="Courier"/>
                <a:cs typeface="Courier"/>
              </a:rPr>
              <a:t>-MAC-+-IP</a:t>
            </a:r>
          </a:p>
          <a:p>
            <a:pPr marL="0" indent="0">
              <a:buNone/>
            </a:pPr>
            <a:r>
              <a:rPr lang="en-US" b="1" dirty="0">
                <a:latin typeface="Courier"/>
                <a:cs typeface="Courier"/>
              </a:rPr>
              <a:t>                 </a:t>
            </a:r>
            <a:r>
              <a:rPr lang="en-US" b="1" dirty="0" smtClean="0">
                <a:latin typeface="Courier"/>
                <a:cs typeface="Courier"/>
              </a:rPr>
              <a:t>+</a:t>
            </a:r>
            <a:r>
              <a:rPr lang="en-US" b="1" dirty="0">
                <a:latin typeface="Courier"/>
                <a:cs typeface="Courier"/>
              </a:rPr>
              <a:t>-IP ...</a:t>
            </a:r>
          </a:p>
          <a:p>
            <a:r>
              <a:rPr lang="en-US" sz="3700" dirty="0" smtClean="0">
                <a:latin typeface="+mj-lt"/>
                <a:cs typeface="Courier"/>
              </a:rPr>
              <a:t> Signaling of VNIC migration (versus shutdown/startup) can help the NVE when a VNIC with a complex containment structure exists</a:t>
            </a:r>
            <a:endParaRPr lang="en-US" sz="3700" dirty="0">
              <a:latin typeface="+mj-lt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9742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634"/>
            <a:ext cx="8229600" cy="5894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991" y="923636"/>
            <a:ext cx="8579853" cy="5680363"/>
          </a:xfrm>
        </p:spPr>
        <p:txBody>
          <a:bodyPr>
            <a:norm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draft-kreeger-nvo3-hypervisor-nve-cp-</a:t>
            </a:r>
            <a:r>
              <a:rPr lang="en-US" sz="3200" dirty="0" smtClean="0">
                <a:solidFill>
                  <a:srgbClr val="000000"/>
                </a:solidFill>
              </a:rPr>
              <a:t>01</a:t>
            </a:r>
            <a:endParaRPr lang="en-US" sz="3200" dirty="0"/>
          </a:p>
          <a:p>
            <a:pPr marL="742950" lvl="2" indent="-342900"/>
            <a:r>
              <a:rPr lang="en-US" sz="2800" dirty="0"/>
              <a:t>A</a:t>
            </a:r>
            <a:r>
              <a:rPr lang="en-US" sz="2800" dirty="0" smtClean="0"/>
              <a:t>uthors met with some authors of related drafts </a:t>
            </a:r>
            <a:r>
              <a:rPr lang="en-US" sz="2800" dirty="0" smtClean="0"/>
              <a:t>draft</a:t>
            </a:r>
            <a:r>
              <a:rPr lang="en-US" sz="2800" dirty="0"/>
              <a:t>-gu-nvo3-tes-nve-</a:t>
            </a:r>
            <a:r>
              <a:rPr lang="en-US" sz="2800" dirty="0" smtClean="0"/>
              <a:t>mechanism and</a:t>
            </a:r>
            <a:r>
              <a:rPr lang="en-US" sz="2800" dirty="0"/>
              <a:t> </a:t>
            </a:r>
            <a:r>
              <a:rPr lang="en-US" sz="2800" dirty="0" smtClean="0"/>
              <a:t>draft</a:t>
            </a:r>
            <a:r>
              <a:rPr lang="en-US" sz="2800" dirty="0"/>
              <a:t>-kompella-nvo3-server2nve-</a:t>
            </a:r>
            <a:r>
              <a:rPr lang="en-US" sz="2800" dirty="0" smtClean="0"/>
              <a:t>01</a:t>
            </a:r>
          </a:p>
          <a:p>
            <a:pPr marL="742950" lvl="2" indent="-342900"/>
            <a:r>
              <a:rPr lang="en-US" sz="2800" dirty="0" smtClean="0"/>
              <a:t>P</a:t>
            </a:r>
            <a:r>
              <a:rPr lang="en-US" sz="2800" dirty="0" smtClean="0"/>
              <a:t>lan: Include VM lifecycle events to motivate detailed requirements</a:t>
            </a:r>
          </a:p>
          <a:p>
            <a:pPr marL="742950" lvl="2" indent="-342900"/>
            <a:r>
              <a:rPr lang="en-US" sz="2800" dirty="0" smtClean="0"/>
              <a:t>Will ask that </a:t>
            </a:r>
            <a:r>
              <a:rPr lang="en-US" sz="2800" dirty="0" smtClean="0"/>
              <a:t>resulting draft be adopted as WG draft</a:t>
            </a:r>
          </a:p>
          <a:p>
            <a:r>
              <a:rPr lang="en-US" dirty="0" smtClean="0"/>
              <a:t>Adopt as Working Group draft the NVE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en-US" dirty="0"/>
              <a:t> </a:t>
            </a:r>
            <a:r>
              <a:rPr lang="en-US" dirty="0" smtClean="0"/>
              <a:t>oracle (</a:t>
            </a:r>
            <a:r>
              <a:rPr lang="en-US" dirty="0" smtClean="0"/>
              <a:t>IMA) </a:t>
            </a:r>
            <a:r>
              <a:rPr lang="en-US" dirty="0" smtClean="0"/>
              <a:t>control plane requirements</a:t>
            </a:r>
          </a:p>
          <a:p>
            <a:pPr marL="457200" lvl="1" indent="0">
              <a:buNone/>
            </a:pPr>
            <a:r>
              <a:rPr lang="en-US" dirty="0"/>
              <a:t>draft-kreeger-nvo3-overlay-cp-req-</a:t>
            </a:r>
            <a:r>
              <a:rPr lang="en-US" dirty="0" smtClean="0"/>
              <a:t>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28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8990</TotalTime>
  <Words>336</Words>
  <Application>Microsoft Macintosh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Network Virtualization Hypervisor-to-NVE Control Protocol Requirements</vt:lpstr>
      <vt:lpstr>Terminology</vt:lpstr>
      <vt:lpstr>VNIC / Address Association</vt:lpstr>
      <vt:lpstr>VNIC / Address - complex case</vt:lpstr>
      <vt:lpstr>Next Steps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Virtualization Overlay Control Protocol Requirements</dc:title>
  <dc:creator>Larry Kreeger</dc:creator>
  <cp:lastModifiedBy>Larry Kreeger</cp:lastModifiedBy>
  <cp:revision>26</cp:revision>
  <dcterms:created xsi:type="dcterms:W3CDTF">2012-03-27T09:02:37Z</dcterms:created>
  <dcterms:modified xsi:type="dcterms:W3CDTF">2013-03-10T20:39:33Z</dcterms:modified>
</cp:coreProperties>
</file>