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11"/>
  </p:notesMasterIdLst>
  <p:handoutMasterIdLst>
    <p:handoutMasterId r:id="rId12"/>
  </p:handoutMasterIdLst>
  <p:sldIdLst>
    <p:sldId id="533" r:id="rId2"/>
    <p:sldId id="632" r:id="rId3"/>
    <p:sldId id="633" r:id="rId4"/>
    <p:sldId id="634" r:id="rId5"/>
    <p:sldId id="636" r:id="rId6"/>
    <p:sldId id="637" r:id="rId7"/>
    <p:sldId id="638" r:id="rId8"/>
    <p:sldId id="639" r:id="rId9"/>
    <p:sldId id="631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3B7"/>
    <a:srgbClr val="C0C0C4"/>
    <a:srgbClr val="678DC5"/>
    <a:srgbClr val="3E67A4"/>
    <a:srgbClr val="3E8DC5"/>
    <a:srgbClr val="5F5F65"/>
    <a:srgbClr val="7E7E86"/>
    <a:srgbClr val="CCDAE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0" autoAdjust="0"/>
    <p:restoredTop sz="71551" autoAdjust="0"/>
  </p:normalViewPr>
  <p:slideViewPr>
    <p:cSldViewPr snapToGrid="0">
      <p:cViewPr>
        <p:scale>
          <a:sx n="100" d="100"/>
          <a:sy n="100" d="100"/>
        </p:scale>
        <p:origin x="-30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004" y="-102"/>
      </p:cViewPr>
      <p:guideLst>
        <p:guide orient="horz" pos="2928"/>
        <p:guide pos="2208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/>
              <a:t>© 2009,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819" tIns="0" rIns="18819" bIns="0" anchor="b"/>
          <a:lstStyle/>
          <a:p>
            <a:pPr algn="r" defTabSz="903288" eaLnBrk="0" hangingPunct="0">
              <a:defRPr/>
            </a:pPr>
            <a:fld id="{F7B64B7B-8858-42D4-88E2-1323B36C25C9}" type="slidenum">
              <a:rPr lang="en-US" sz="800"/>
              <a:pPr algn="r" defTabSz="903288" eaLnBrk="0" hangingPunct="0">
                <a:defRPr/>
              </a:pPr>
              <a:t>‹#›</a:t>
            </a:fld>
            <a:endParaRPr 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667" tIns="50185" rIns="95667" bIns="50185">
            <a:spAutoFit/>
          </a:bodyPr>
          <a:lstStyle/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/>
              <a:t>© 2009, Cisco Systems, Inc. All rights reserved.</a:t>
            </a:r>
          </a:p>
          <a:p>
            <a:pPr defTabSz="611188" eaLnBrk="0" hangingPunct="0">
              <a:tabLst>
                <a:tab pos="2387600" algn="l"/>
                <a:tab pos="4830763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 eaLnBrk="0" hangingPunct="0">
              <a:defRPr sz="800"/>
            </a:lvl1pPr>
          </a:lstStyle>
          <a:p>
            <a:pPr>
              <a:defRPr/>
            </a:pPr>
            <a:fld id="{40BAB0D1-264A-4D5F-822A-C38A81563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4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pitchFamily="2" charset="2"/>
      <a:defRPr sz="10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pitchFamily="2" charset="2"/>
      <a:defRPr sz="10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pitchFamily="2" charset="2"/>
      <a:defRPr sz="10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Font typeface="Wingdings" pitchFamily="2" charset="2"/>
      <a:defRPr sz="10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819" tIns="0" rIns="18819" bIns="0" anchor="b"/>
          <a:lstStyle/>
          <a:p>
            <a:pPr algn="r" defTabSz="903288" eaLnBrk="0" hangingPunct="0"/>
            <a:fld id="{CAA07E50-8089-46DB-9AF5-3B5D757334F6}" type="slidenum">
              <a:rPr lang="en-US" sz="800"/>
              <a:pPr algn="r" defTabSz="903288" eaLnBrk="0" hangingPunct="0"/>
              <a:t>1</a:t>
            </a:fld>
            <a:endParaRPr lang="en-US" sz="8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CA3A3A-B033-48B5-94BF-41E31A727816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5" name="Rectangle 6279"/>
          <p:cNvSpPr>
            <a:spLocks noChangeArrowheads="1"/>
          </p:cNvSpPr>
          <p:nvPr/>
        </p:nvSpPr>
        <p:spPr bwMode="auto">
          <a:xfrm>
            <a:off x="1150938" y="6672263"/>
            <a:ext cx="20224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>
                <a:solidFill>
                  <a:srgbClr val="F2F2F2"/>
                </a:solidFill>
              </a:rPr>
              <a:t>© 2009 Cisco Systems, Inc. All rights reserved.</a:t>
            </a:r>
          </a:p>
        </p:txBody>
      </p:sp>
      <p:sp>
        <p:nvSpPr>
          <p:cNvPr id="6" name="Rectangle 6280"/>
          <p:cNvSpPr>
            <a:spLocks noChangeArrowheads="1"/>
          </p:cNvSpPr>
          <p:nvPr/>
        </p:nvSpPr>
        <p:spPr bwMode="auto">
          <a:xfrm>
            <a:off x="3395663" y="6672263"/>
            <a:ext cx="65563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r>
              <a:rPr lang="en-US" sz="700" dirty="0">
                <a:solidFill>
                  <a:schemeClr val="bg1">
                    <a:lumMod val="95000"/>
                  </a:schemeClr>
                </a:solidFill>
              </a:rPr>
              <a:t>Cisco Public</a:t>
            </a:r>
          </a:p>
        </p:txBody>
      </p:sp>
      <p:sp>
        <p:nvSpPr>
          <p:cNvPr id="7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124" tIns="41061" rIns="82124" bIns="41061" anchor="b">
            <a:spAutoFit/>
          </a:bodyPr>
          <a:lstStyle/>
          <a:p>
            <a:pPr defTabSz="814388" eaLnBrk="0" hangingPunct="0">
              <a:defRPr/>
            </a:pPr>
            <a:r>
              <a:rPr lang="en-US" sz="700">
                <a:solidFill>
                  <a:schemeClr val="bg1">
                    <a:lumMod val="95000"/>
                  </a:schemeClr>
                </a:solidFill>
              </a:rPr>
              <a:t>Presentation_ID</a:t>
            </a:r>
          </a:p>
        </p:txBody>
      </p:sp>
      <p:sp>
        <p:nvSpPr>
          <p:cNvPr id="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F734033F-8FB1-4AC9-A424-EB2BDDCAB587}" type="slidenum">
              <a:rPr lang="en-US" sz="1000">
                <a:solidFill>
                  <a:srgbClr val="F2F2F2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>
              <a:solidFill>
                <a:srgbClr val="F2F2F2"/>
              </a:solidFill>
            </a:endParaRP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33413" y="2343150"/>
            <a:ext cx="7772400" cy="708025"/>
          </a:xfrm>
          <a:ln/>
        </p:spPr>
        <p:txBody>
          <a:bodyPr lIns="91440" tIns="45720" rIns="91440" bIns="45720" anchor="ctr"/>
          <a:lstStyle>
            <a:lvl1pPr>
              <a:defRPr sz="3000" smtClean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33413" y="3413125"/>
            <a:ext cx="6400800" cy="381000"/>
          </a:xfrm>
          <a:ln/>
        </p:spPr>
        <p:txBody>
          <a:bodyPr lIns="91440" tIns="45720" rIns="91440" bIns="45720"/>
          <a:lstStyle>
            <a:lvl1pPr marL="0" indent="0">
              <a:buFont typeface="Wingdings" pitchFamily="2" charset="2"/>
              <a:buNone/>
              <a:defRPr sz="2000" smtClean="0"/>
            </a:lvl1pPr>
          </a:lstStyle>
          <a:p>
            <a:r>
              <a:rPr lang="en-US" smtClean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0">
              <a:defRPr/>
            </a:lvl2pPr>
            <a:lvl4pPr marL="1371600" indent="0">
              <a:defRPr/>
            </a:lvl4pPr>
            <a:lvl5pPr marL="182880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>
            <a:lvl1pPr>
              <a:defRPr sz="2800"/>
            </a:lvl1pPr>
            <a:lvl2pPr marL="457200" indent="0">
              <a:defRPr sz="2400"/>
            </a:lvl2pPr>
            <a:lvl3pPr>
              <a:defRPr sz="2000"/>
            </a:lvl3pPr>
            <a:lvl4pPr marL="1371600" indent="0">
              <a:defRPr sz="1800"/>
            </a:lvl4pPr>
            <a:lvl5pPr marL="1828800" indent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>
            <a:lvl1pPr>
              <a:defRPr sz="2800"/>
            </a:lvl1pPr>
            <a:lvl2pPr marL="457200" indent="0">
              <a:defRPr sz="2400"/>
            </a:lvl2pPr>
            <a:lvl3pPr>
              <a:defRPr sz="2000"/>
            </a:lvl3pPr>
            <a:lvl4pPr marL="1371600" indent="0">
              <a:defRPr sz="1800"/>
            </a:lvl4pPr>
            <a:lvl5pPr marL="1828800" indent="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304800"/>
            <a:ext cx="81454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368774" name="Rectangle 6278"/>
          <p:cNvSpPr>
            <a:spLocks noChangeArrowheads="1"/>
          </p:cNvSpPr>
          <p:nvPr/>
        </p:nvSpPr>
        <p:spPr bwMode="auto">
          <a:xfrm>
            <a:off x="0" y="0"/>
            <a:ext cx="9144000" cy="177800"/>
          </a:xfrm>
          <a:prstGeom prst="rect">
            <a:avLst/>
          </a:prstGeom>
          <a:solidFill>
            <a:srgbClr val="015F85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68778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 eaLnBrk="0" hangingPunct="0">
              <a:defRPr/>
            </a:pPr>
            <a:fld id="{156CF5E5-08F6-445E-9524-0B76D4FFF909}" type="slidenum">
              <a:rPr lang="en-US" sz="1000">
                <a:solidFill>
                  <a:srgbClr val="C0C0C4"/>
                </a:solidFill>
              </a:rPr>
              <a:pPr algn="r" defTabSz="814388" eaLnBrk="0" hangingPunct="0">
                <a:defRPr/>
              </a:pPr>
              <a:t>‹#›</a:t>
            </a:fld>
            <a:endParaRPr lang="en-US" sz="1000">
              <a:solidFill>
                <a:srgbClr val="C0C0C4"/>
              </a:solidFill>
            </a:endParaRPr>
          </a:p>
        </p:txBody>
      </p:sp>
      <p:sp>
        <p:nvSpPr>
          <p:cNvPr id="1029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520825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3716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8288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0621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Security Requirements of </a:t>
            </a:r>
            <a:r>
              <a:rPr lang="en-US" altLang="zh-CN" dirty="0" smtClean="0"/>
              <a:t>NVO3</a:t>
            </a:r>
            <a:endParaRPr lang="en-US" altLang="zh-CN" dirty="0"/>
          </a:p>
        </p:txBody>
      </p:sp>
      <p:sp>
        <p:nvSpPr>
          <p:cNvPr id="9218" name="Rectangle 22"/>
          <p:cNvSpPr>
            <a:spLocks noGrp="1" noChangeArrowheads="1"/>
          </p:cNvSpPr>
          <p:nvPr>
            <p:ph type="subTitle" idx="1"/>
          </p:nvPr>
        </p:nvSpPr>
        <p:spPr>
          <a:xfrm>
            <a:off x="633413" y="3295650"/>
            <a:ext cx="6400800" cy="6270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zh-CN" dirty="0"/>
              <a:t>draft-hartman-nvo3-security-requirements-00</a:t>
            </a:r>
            <a:endParaRPr lang="en-US" i="1" dirty="0"/>
          </a:p>
        </p:txBody>
      </p:sp>
      <p:sp>
        <p:nvSpPr>
          <p:cNvPr id="4" name="Rectangle 22"/>
          <p:cNvSpPr txBox="1">
            <a:spLocks noChangeArrowheads="1"/>
          </p:cNvSpPr>
          <p:nvPr/>
        </p:nvSpPr>
        <p:spPr bwMode="auto">
          <a:xfrm>
            <a:off x="703262" y="4718050"/>
            <a:ext cx="7678738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814388" eaLnBrk="0" hangingPunct="0">
              <a:lnSpc>
                <a:spcPct val="75000"/>
              </a:lnSpc>
              <a:spcBef>
                <a:spcPct val="50000"/>
              </a:spcBef>
              <a:buClr>
                <a:schemeClr val="tx2"/>
              </a:buClr>
              <a:buSzPct val="100000"/>
              <a:defRPr/>
            </a:pPr>
            <a:r>
              <a:rPr lang="en-US" sz="1400" dirty="0" smtClean="0"/>
              <a:t>Sam Hartman,</a:t>
            </a:r>
            <a:r>
              <a:rPr lang="en-US" altLang="zh-CN" sz="1400" dirty="0" smtClean="0"/>
              <a:t> Dacheng Zhang, Margaret  Wasserman</a:t>
            </a:r>
            <a:endParaRPr lang="en-US" sz="1400" i="1" kern="0" dirty="0">
              <a:latin typeface="+mn-lt"/>
            </a:endParaRPr>
          </a:p>
        </p:txBody>
      </p:sp>
      <p:sp>
        <p:nvSpPr>
          <p:cNvPr id="5" name="Rectangle 22"/>
          <p:cNvSpPr txBox="1">
            <a:spLocks noChangeArrowheads="1"/>
          </p:cNvSpPr>
          <p:nvPr/>
        </p:nvSpPr>
        <p:spPr bwMode="auto">
          <a:xfrm>
            <a:off x="698500" y="5421313"/>
            <a:ext cx="6400800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814388" eaLnBrk="0" hangingPunct="0">
              <a:lnSpc>
                <a:spcPct val="75000"/>
              </a:lnSpc>
              <a:spcBef>
                <a:spcPct val="50000"/>
              </a:spcBef>
              <a:buClr>
                <a:schemeClr val="tx2"/>
              </a:buClr>
              <a:buSzPct val="100000"/>
              <a:defRPr/>
            </a:pPr>
            <a:r>
              <a:rPr lang="en-US" sz="1400" i="1" dirty="0"/>
              <a:t>IETF </a:t>
            </a:r>
            <a:r>
              <a:rPr lang="en-US" sz="1400" i="1" dirty="0" smtClean="0"/>
              <a:t>86, March. 2013, Orlando, USA</a:t>
            </a:r>
            <a:endParaRPr lang="en-US" sz="1400" i="1" kern="0" dirty="0">
              <a:latin typeface="+mn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6538" lvl="1" indent="-236538">
              <a:buClr>
                <a:schemeClr val="tx2"/>
              </a:buClr>
              <a:buSzPct val="100000"/>
              <a:buFont typeface="Wingdings" pitchFamily="2" charset="2"/>
              <a:buChar char="§"/>
            </a:pPr>
            <a:r>
              <a:rPr lang="en-US" altLang="zh-CN" sz="2400" b="1" dirty="0" smtClean="0">
                <a:ea typeface="+mn-ea"/>
                <a:cs typeface="+mn-cs"/>
              </a:rPr>
              <a:t>Propose a threat model in order to specify the attacks of concern</a:t>
            </a:r>
          </a:p>
          <a:p>
            <a:r>
              <a:rPr lang="en-US" altLang="zh-CN" b="1" dirty="0" smtClean="0"/>
              <a:t>Analyze the security requirements that the control plane and the data plane MUST or MAY fulfill in order to tolerate the attacks concerned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Threat Model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5638" y="1520826"/>
            <a:ext cx="7940675" cy="4575174"/>
          </a:xfrm>
        </p:spPr>
        <p:txBody>
          <a:bodyPr/>
          <a:lstStyle/>
          <a:p>
            <a:r>
              <a:rPr lang="en-US" altLang="zh-CN" sz="1800" b="1" dirty="0" smtClean="0"/>
              <a:t>NOV3 should be secure </a:t>
            </a:r>
            <a:r>
              <a:rPr lang="en-US" altLang="zh-CN" sz="1800" b="1" smtClean="0"/>
              <a:t>even when </a:t>
            </a:r>
            <a:r>
              <a:rPr lang="en-US" altLang="zh-CN" sz="1800" b="1" dirty="0" smtClean="0"/>
              <a:t>an attacker has the capability of 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Intercepting the packets transported through a virtual data center network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Replaying the intercepted packets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Generating fake packets and injecting them into the network</a:t>
            </a:r>
          </a:p>
          <a:p>
            <a:r>
              <a:rPr lang="en-US" altLang="zh-CN" sz="1800" b="1" dirty="0" smtClean="0"/>
              <a:t>When using the above capability to perform a successful attack on a virtual data center network, an attacker may be able to 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Obtain the data which it is un-authorized to access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Analyze the traffic pattern of a tenant or a end device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800" dirty="0" smtClean="0"/>
              <a:t>Disrupt the service quality of the network or the integrity of application running over the network</a:t>
            </a:r>
          </a:p>
          <a:p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Threat Model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smtClean="0"/>
              <a:t>Under the attacks performed by an attacker, a virtual data center network MUST guarantee the following security properties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Isolation of virtual networks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	The traffic within a virtual network can only be transited into another one in a controlled fashion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	An entity cannot make use of its privilege obtained within a VN to manipulate the overlay control plane to affect on the operations of other VNs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Integrity and origin authentication of the control plane: All the control pane implementations of the overlay MUST support the integrity protection on the signaling packets.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Availability of the control plane: The design of the control plan must consider the DDOS or DOS attacks. 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Threat Model 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3738" y="1511300"/>
            <a:ext cx="7940675" cy="3571875"/>
          </a:xfrm>
        </p:spPr>
        <p:txBody>
          <a:bodyPr/>
          <a:lstStyle/>
          <a:p>
            <a:r>
              <a:rPr lang="en-US" altLang="zh-CN" sz="2000" b="1" dirty="0" smtClean="0"/>
              <a:t>The following properties SHOULD be optionally provided: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Confidentiality and integrity of the TES traffic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If most of the TES data is headed towards the Internet and nothing is confidential, encryption is redundant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in the cases where the underlay network is secure enough, no additional cryptographic protection needs to be provided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Confidentiality of the control plane. 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On many occasions, the signaling messages can be transported in plaintext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CN" sz="1800" dirty="0" smtClean="0"/>
              <a:t>When some information contained within the signaling messages are sensitive to a tenant (e.g., the location of a TES, when a TES migration happens), the signaling messages related with that tenant should be encrypted. 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Security Requirements Between NVEs and </a:t>
            </a:r>
            <a:r>
              <a:rPr lang="en-US" altLang="zh-CN" dirty="0" err="1" smtClean="0"/>
              <a:t>TESes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When a NVE and the </a:t>
            </a:r>
            <a:r>
              <a:rPr lang="en-US" altLang="zh-CN" b="1" dirty="0" err="1" smtClean="0"/>
              <a:t>TESes</a:t>
            </a:r>
            <a:r>
              <a:rPr lang="en-US" altLang="zh-CN" b="1" dirty="0" smtClean="0"/>
              <a:t> it supports can be deployed in a distributed way: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Optional security protection on the data traffic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Integrity of signaling messages: Mutual Authentication needs to be provided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Isolation between different VNs: data traffic and signaling messages (Authorization is required)</a:t>
            </a:r>
          </a:p>
          <a:p>
            <a:r>
              <a:rPr lang="en-US" altLang="zh-CN" b="1" dirty="0" smtClean="0"/>
              <a:t>When a NVE and the </a:t>
            </a:r>
            <a:r>
              <a:rPr lang="en-US" altLang="zh-CN" b="1" dirty="0" err="1" smtClean="0"/>
              <a:t>TESes</a:t>
            </a:r>
            <a:r>
              <a:rPr lang="en-US" altLang="zh-CN" b="1" dirty="0" smtClean="0"/>
              <a:t> it supports can be deployed in a co-located way: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Isolation between different VNs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Isolation of Memory and Computing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Security Requirements within Overlays</a:t>
            </a:r>
            <a:br>
              <a:rPr lang="en-US" altLang="zh-CN" dirty="0" smtClean="0"/>
            </a:br>
            <a:r>
              <a:rPr lang="en-US" altLang="zh-CN" dirty="0" smtClean="0"/>
              <a:t>-Control Plane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The integrity and origin authentication of the signaling messages must be guaranteed</a:t>
            </a:r>
          </a:p>
          <a:p>
            <a:r>
              <a:rPr lang="en-US" altLang="zh-CN" b="1" dirty="0" smtClean="0"/>
              <a:t>DOS attacks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The NVEs SHOULD be only allowed to send signaling message in the overlay with a limited frequency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Protection on the centralized servers</a:t>
            </a:r>
          </a:p>
          <a:p>
            <a:r>
              <a:rPr lang="en-US" altLang="zh-CN" b="1" dirty="0" smtClean="0"/>
              <a:t>Inside attacks where one or more NVEs are compromised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Authentication and authorization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Isolation enforced with cryptographic keys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	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Security Issues Imposed by the New Overlay Design Characteristics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Scalability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If a NVE needs to securely communicate with a large number of peers, the scalability issue could be serious.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In[I-</a:t>
            </a:r>
            <a:r>
              <a:rPr lang="en-US" altLang="zh-CN" dirty="0" err="1" smtClean="0"/>
              <a:t>D.ietf</a:t>
            </a:r>
            <a:r>
              <a:rPr lang="en-US" altLang="zh-CN" dirty="0" smtClean="0"/>
              <a:t>-</a:t>
            </a:r>
            <a:r>
              <a:rPr lang="en-US" altLang="zh-CN" dirty="0" err="1" smtClean="0"/>
              <a:t>ipsecme</a:t>
            </a:r>
            <a:r>
              <a:rPr lang="en-US" altLang="zh-CN" dirty="0" smtClean="0"/>
              <a:t>-ad-</a:t>
            </a:r>
            <a:r>
              <a:rPr lang="en-US" altLang="zh-CN" dirty="0" err="1" smtClean="0"/>
              <a:t>vpn</a:t>
            </a:r>
            <a:r>
              <a:rPr lang="en-US" altLang="zh-CN" dirty="0" smtClean="0"/>
              <a:t>-problem], it has been demonstrated it is not trivial to enabling a large number of systems to communicate directly using </a:t>
            </a:r>
            <a:r>
              <a:rPr lang="en-US" altLang="zh-CN" dirty="0" err="1" smtClean="0"/>
              <a:t>IPsec</a:t>
            </a:r>
            <a:r>
              <a:rPr lang="en-US" altLang="zh-CN" dirty="0" smtClean="0"/>
              <a:t> to protect the traffic between them. </a:t>
            </a:r>
            <a:endParaRPr lang="en-US" altLang="zh-CN" b="1" dirty="0" smtClean="0"/>
          </a:p>
          <a:p>
            <a:r>
              <a:rPr lang="en-US" altLang="zh-CN" b="1" dirty="0" smtClean="0"/>
              <a:t>Influence introduced by data encryption on Security Devices</a:t>
            </a:r>
          </a:p>
          <a:p>
            <a:r>
              <a:rPr lang="en-US" altLang="zh-CN" b="1" dirty="0" smtClean="0"/>
              <a:t>Security Issues with VM Migration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State Migration 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dirty="0" smtClean="0"/>
              <a:t>Redirection</a:t>
            </a:r>
          </a:p>
          <a:p>
            <a:endParaRPr lang="en-US" altLang="zh-CN" b="1" dirty="0" smtClean="0"/>
          </a:p>
          <a:p>
            <a:pPr lvl="1"/>
            <a:endParaRPr lang="en-US" altLang="zh-CN" b="1" dirty="0" smtClean="0"/>
          </a:p>
          <a:p>
            <a:endParaRPr lang="en-US" altLang="zh-CN" b="1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5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82124" tIns="41061" rIns="82124" bIns="41061"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20482" name="Rectangle 32"/>
          <p:cNvSpPr>
            <a:spLocks noGrp="1" noChangeArrowheads="1"/>
          </p:cNvSpPr>
          <p:nvPr>
            <p:ph type="title" idx="4294967295"/>
          </p:nvPr>
        </p:nvSpPr>
        <p:spPr>
          <a:xfrm>
            <a:off x="633413" y="2232025"/>
            <a:ext cx="5989637" cy="838200"/>
          </a:xfrm>
        </p:spPr>
        <p:txBody>
          <a:bodyPr anchor="ctr"/>
          <a:lstStyle/>
          <a:p>
            <a:pPr eaLnBrk="1" hangingPunct="1"/>
            <a:r>
              <a:rPr lang="en-US" sz="3000" b="0" smtClean="0">
                <a:solidFill>
                  <a:schemeClr val="tx1"/>
                </a:solidFill>
              </a:rPr>
              <a:t>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09_Final_NETWORKERS_Template">
  <a:themeElements>
    <a:clrScheme name="CL09_Final_NETWORKERS_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47B0D5"/>
      </a:hlink>
      <a:folHlink>
        <a:srgbClr val="C9A303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09_Final_NETWORKERS_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47B0D5"/>
        </a:hlink>
        <a:folHlink>
          <a:srgbClr val="C9A3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CL09_Final_NETWORKERS_Template</Template>
  <TotalTime>37098</TotalTime>
  <Pages>28</Pages>
  <Words>519</Words>
  <Application>Microsoft Office PowerPoint</Application>
  <PresentationFormat>全屏显示(4:3)</PresentationFormat>
  <Paragraphs>65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CL09_Final_NETWORKERS_Template</vt:lpstr>
      <vt:lpstr>Security Requirements of NVO3</vt:lpstr>
      <vt:lpstr>Introduction</vt:lpstr>
      <vt:lpstr>Threat Model (1)</vt:lpstr>
      <vt:lpstr>Threat Model (2)</vt:lpstr>
      <vt:lpstr>Threat Model (3)</vt:lpstr>
      <vt:lpstr>Security Requirements Between NVEs and TESes</vt:lpstr>
      <vt:lpstr>Security Requirements within Overlays -Control Plane</vt:lpstr>
      <vt:lpstr>Security Issues Imposed by the New Overlay Design Characteristics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Cisco WiMAX Broadband System</dc:title>
  <dc:subject>Guide for Creating Powerpoint Presentations</dc:subject>
  <dc:creator>Current User</dc:creator>
  <cp:lastModifiedBy>z00133208</cp:lastModifiedBy>
  <cp:revision>979</cp:revision>
  <cp:lastPrinted>1999-01-27T00:54:54Z</cp:lastPrinted>
  <dcterms:created xsi:type="dcterms:W3CDTF">2011-07-21T22:21:06Z</dcterms:created>
  <dcterms:modified xsi:type="dcterms:W3CDTF">2013-03-11T16:25:21Z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(2)htqu7mbRUJKpFQj4GFAtz4U4Q0ZVPcZas0PwOPG7bMix9Be9Nfi9SuWx4SYAU1VrzUC1+7k1_x000d_
5k9v2sexkor7/ylo2CkCarsSDYoVAgJYM4Fcu2qWHwKOXK8eXSB0sSV+A7wrvnkvvibmF3ec_x000d_
F6A9xEvL7bzUzfgMa8MZLRa4n05lZQJfiStVNiyvAktkatp03yB3nZb7hk9ZhbWJVH2X56o0_x000d_
z4yO7/K2Xu903N027y</vt:lpwstr>
  </property>
  <property fmtid="{D5CDD505-2E9C-101B-9397-08002B2CF9AE}" pid="3" name="_ms_pID_7253431">
    <vt:lpwstr>MhC6wEwuW7ilUF2sEKodnEtzfkCF5PXAVsB0b9gQfZ2CgL3M5w83tt_x000d_
Fr2rhNXbKu/a5kA7F8/hhvpoKCCHcy4D0nVOMY7hUIodCv1fq1W7O5bGNHUJoJ3fnkNq4cRl_x000d_
UxQ=</vt:lpwstr>
  </property>
  <property fmtid="{D5CDD505-2E9C-101B-9397-08002B2CF9AE}" pid="4" name="sflag">
    <vt:lpwstr>1363018729</vt:lpwstr>
  </property>
</Properties>
</file>