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73" r:id="rId1"/>
  </p:sldMasterIdLst>
  <p:notesMasterIdLst>
    <p:notesMasterId r:id="rId8"/>
  </p:notesMasterIdLst>
  <p:sldIdLst>
    <p:sldId id="268" r:id="rId2"/>
    <p:sldId id="300" r:id="rId3"/>
    <p:sldId id="281" r:id="rId4"/>
    <p:sldId id="293" r:id="rId5"/>
    <p:sldId id="301" r:id="rId6"/>
    <p:sldId id="29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y73674" initials="y" lastIdx="1" clrIdx="0"/>
  <p:cmAuthor id="1" name="Xu Xiaohu" initials="Xiaohu" lastIdx="3" clrIdx="1"/>
  <p:cmAuthor id="2" name="H00901778" initials="H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mc="http://schemas.openxmlformats.org/markup-compatibility/2006" xmlns:mv="urn:schemas-microsoft-com:mac:vml" xmlns:p14="http://schemas.microsoft.com/office/powerpoint/2010/main" xmlns="">
          <a:srgbClr val="FF0000"/>
        </p14:laserClr>
      </p:ext>
      <p:ext uri="{2FDB2607-1784-4EEB-B798-7EB5836EED8A}">
        <p14:showMediaCtrls xmlns:mc="http://schemas.openxmlformats.org/markup-compatibility/2006" xmlns:mv="urn:schemas-microsoft-com:mac:vml" xmlns:p14="http://schemas.microsoft.com/office/powerpoint/2010/main" xmlns="" val="1"/>
      </p:ext>
    </p:extLst>
  </p:showPr>
  <p:clrMru>
    <a:srgbClr val="000000"/>
    <a:srgbClr val="FF9900"/>
    <a:srgbClr val="E5D619"/>
    <a:srgbClr val="E7DE2D"/>
  </p:clrMru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8789" autoAdjust="0"/>
  </p:normalViewPr>
  <p:slideViewPr>
    <p:cSldViewPr snapToGrid="0">
      <p:cViewPr>
        <p:scale>
          <a:sx n="60" d="100"/>
          <a:sy n="60" d="100"/>
        </p:scale>
        <p:origin x="-1195" y="2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15"/>
    </p:cViewPr>
  </p:sorterViewPr>
  <p:notesViewPr>
    <p:cSldViewPr snapToGrid="0">
      <p:cViewPr varScale="1">
        <p:scale>
          <a:sx n="87" d="100"/>
          <a:sy n="87" d="100"/>
        </p:scale>
        <p:origin x="-1812" y="-9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CD6FD9-43D7-410C-8EF5-9CD3C4F7BFC1}" type="datetimeFigureOut">
              <a:rPr lang="en-US" smtClean="0"/>
              <a:pPr/>
              <a:t>3/11/2013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FC00A6-3B23-441C-80AF-5D730AD385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902483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* Here to present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C00A6-3B23-441C-80AF-5D730AD3856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524316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The purpose… 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These are real-world use cases we know of so far.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W</a:t>
            </a:r>
            <a:r>
              <a:rPr lang="en-US" dirty="0" smtClean="0"/>
              <a:t>e’re hoping to gather more use cases from the folks present here in order to make this work worthwhile.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In this presentation I </a:t>
            </a:r>
            <a:r>
              <a:rPr lang="en-US" dirty="0" smtClean="0"/>
              <a:t>stay </a:t>
            </a:r>
            <a:r>
              <a:rPr lang="en-US" dirty="0"/>
              <a:t>away from mash up examples so we can focus on </a:t>
            </a:r>
            <a:r>
              <a:rPr lang="en-US" dirty="0" smtClean="0"/>
              <a:t>key enabling properties individually.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The presentation is divided into four focus areas … 1-2-3-4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These focus areas are further grouped by NVO properties driven by example use cases which we’ll talk about.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C00A6-3B23-441C-80AF-5D730AD3856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641109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March 28,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IETF NVO3 BOF - Paris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March 28, 2012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IETF NVO3 BOF - Paris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March 28,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IETF NVO3 BOF - Paris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March 28,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IETF NVO3 BOF - Paris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March 28, 2012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IETF NVO3 BOF - Paris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March 28,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IETF NVO3 BOF - Paris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March 28,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IETF NVO3 BOF - Paris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March 28, 2012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IETF NVO3 BOF - Paris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March 28, 2012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IETF NVO3 BOF - Paris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March 28, 2012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IETF NVO3 BOF - Paris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March 28, 2012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IETF NVO3 BOF - Paris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March 28, 2012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IETF NVO3 BOF - Paris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March 28,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IETF NVO3 BOF - Paris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4130B-5692-4CAF-80DE-94E304E99E1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84616" y="1136385"/>
            <a:ext cx="8221767" cy="835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4" r:id="rId1"/>
    <p:sldLayoutId id="2147484085" r:id="rId2"/>
    <p:sldLayoutId id="2147484075" r:id="rId3"/>
    <p:sldLayoutId id="2147484076" r:id="rId4"/>
    <p:sldLayoutId id="2147484077" r:id="rId5"/>
    <p:sldLayoutId id="2147484078" r:id="rId6"/>
    <p:sldLayoutId id="2147484079" r:id="rId7"/>
    <p:sldLayoutId id="2147484080" r:id="rId8"/>
    <p:sldLayoutId id="2147484081" r:id="rId9"/>
    <p:sldLayoutId id="2147484082" r:id="rId10"/>
    <p:sldLayoutId id="2147484083" r:id="rId11"/>
    <p:sldLayoutId id="2147484084" r:id="rId12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package" Target="../embeddings/Microsoft_Office_Word_Document1.docx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6634" y="2405735"/>
            <a:ext cx="8238880" cy="857636"/>
          </a:xfrm>
        </p:spPr>
        <p:txBody>
          <a:bodyPr>
            <a:noAutofit/>
          </a:bodyPr>
          <a:lstStyle/>
          <a:p>
            <a:r>
              <a:rPr lang="en-US" sz="3600" dirty="0" smtClean="0"/>
              <a:t>NVO3 Framework and Data Plane Requirement Addition 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9475" y="4170478"/>
            <a:ext cx="3999855" cy="610241"/>
          </a:xfrm>
        </p:spPr>
        <p:txBody>
          <a:bodyPr>
            <a:noAutofit/>
          </a:bodyPr>
          <a:lstStyle/>
          <a:p>
            <a:r>
              <a:rPr lang="en-US" sz="1800" dirty="0" smtClean="0"/>
              <a:t>Lucy Yong      Linda Dunbar</a:t>
            </a:r>
          </a:p>
          <a:p>
            <a:r>
              <a:rPr lang="en-US" sz="1800" dirty="0" smtClean="0"/>
              <a:t> </a:t>
            </a:r>
          </a:p>
          <a:p>
            <a:endParaRPr lang="en-US" sz="18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3402347" y="4971536"/>
            <a:ext cx="24863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March 2013   Orlando FL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100036" y="3487494"/>
            <a:ext cx="52280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draft-yong-nvo3-frwk-dpreq-addition-00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Abundant Inter-subnet communications in a Data Center!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95400"/>
            <a:ext cx="8338458" cy="5138057"/>
          </a:xfrm>
        </p:spPr>
        <p:txBody>
          <a:bodyPr>
            <a:normAutofit/>
          </a:bodyPr>
          <a:lstStyle/>
          <a:p>
            <a:r>
              <a:rPr lang="en-US" sz="2600" dirty="0" smtClean="0"/>
              <a:t>Communications between subnets belonging to one tenant</a:t>
            </a:r>
          </a:p>
          <a:p>
            <a:pPr lvl="1"/>
            <a:r>
              <a:rPr lang="en-US" sz="2200" dirty="0" smtClean="0"/>
              <a:t>There could be still rules, or ACLs, to govern the communication between subnets belonging to one tenant</a:t>
            </a:r>
          </a:p>
          <a:p>
            <a:r>
              <a:rPr lang="en-US" sz="2600" dirty="0" smtClean="0"/>
              <a:t>Communications between subnets belonging to different tenants</a:t>
            </a:r>
          </a:p>
          <a:p>
            <a:pPr lvl="1"/>
            <a:r>
              <a:rPr lang="en-US" sz="2200" dirty="0" smtClean="0"/>
              <a:t>The rules, or FW, to govern the communications between subnets belonging to different tenants are more stringent.  </a:t>
            </a:r>
          </a:p>
          <a:p>
            <a:r>
              <a:rPr lang="en-US" sz="2600" dirty="0" smtClean="0"/>
              <a:t>Some end stations have default GW explicitly specified </a:t>
            </a:r>
          </a:p>
          <a:p>
            <a:pPr lvl="1"/>
            <a:endParaRPr lang="en-US" sz="2200" dirty="0" smtClean="0"/>
          </a:p>
          <a:p>
            <a:pPr lvl="1"/>
            <a:endParaRPr lang="en-US" sz="1800" dirty="0" smtClean="0">
              <a:solidFill>
                <a:srgbClr val="000000"/>
              </a:solidFill>
            </a:endParaRP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338" y="210548"/>
            <a:ext cx="8563262" cy="879873"/>
          </a:xfrm>
        </p:spPr>
        <p:txBody>
          <a:bodyPr>
            <a:noAutofit/>
          </a:bodyPr>
          <a:lstStyle/>
          <a:p>
            <a:pPr algn="l"/>
            <a:r>
              <a:rPr lang="en-US" sz="2400" b="1" dirty="0" smtClean="0"/>
              <a:t>But the framework only covers the intra-subnet communications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0857" y="4953000"/>
            <a:ext cx="7761514" cy="1153886"/>
          </a:xfrm>
        </p:spPr>
        <p:txBody>
          <a:bodyPr>
            <a:normAutofit fontScale="92500" lnSpcReduction="10000"/>
          </a:bodyPr>
          <a:lstStyle/>
          <a:p>
            <a:pPr marL="0" indent="0"/>
            <a:r>
              <a:rPr lang="en-US" sz="2400" dirty="0" smtClean="0"/>
              <a:t>  The model applies to either an L2 NVO or L3 NVO</a:t>
            </a:r>
          </a:p>
          <a:p>
            <a:pPr marL="0" indent="0"/>
            <a:r>
              <a:rPr lang="en-US" sz="2400" dirty="0" smtClean="0"/>
              <a:t>  For L2NVO, NVE uses L2 NVE Service Type</a:t>
            </a:r>
          </a:p>
          <a:p>
            <a:pPr marL="0" indent="0"/>
            <a:r>
              <a:rPr lang="en-US" sz="2400" dirty="0" smtClean="0"/>
              <a:t>  For L3NVO, NVE uses L3 NVE Service Type</a:t>
            </a:r>
            <a:r>
              <a:rPr lang="en-US" sz="2000" dirty="0" smtClean="0"/>
              <a:t> </a:t>
            </a:r>
          </a:p>
          <a:p>
            <a:pPr marL="0" indent="0"/>
            <a:endParaRPr lang="en-US" sz="2600" dirty="0" smtClean="0"/>
          </a:p>
          <a:p>
            <a:pPr marL="571500" indent="-571500">
              <a:buNone/>
            </a:pPr>
            <a:endParaRPr lang="en-US" sz="2800" dirty="0" smtClean="0"/>
          </a:p>
          <a:p>
            <a:pPr marL="571500" indent="-571500">
              <a:buNone/>
            </a:pPr>
            <a:endParaRPr lang="en-US" sz="2800" dirty="0" smtClean="0"/>
          </a:p>
          <a:p>
            <a:pPr marL="571500" indent="-571500">
              <a:buNone/>
            </a:pPr>
            <a:endParaRPr lang="en-US" sz="2800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4227" y="6331611"/>
            <a:ext cx="352266" cy="365760"/>
          </a:xfrm>
        </p:spPr>
        <p:txBody>
          <a:bodyPr/>
          <a:lstStyle/>
          <a:p>
            <a:fld id="{5E84130B-5692-4CAF-80DE-94E304E99E19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3073" name="Object 1"/>
          <p:cNvGraphicFramePr>
            <a:graphicFrameLocks noChangeAspect="1"/>
          </p:cNvGraphicFramePr>
          <p:nvPr/>
        </p:nvGraphicFramePr>
        <p:xfrm>
          <a:off x="340180" y="1273628"/>
          <a:ext cx="5956300" cy="3646714"/>
        </p:xfrm>
        <a:graphic>
          <a:graphicData uri="http://schemas.openxmlformats.org/presentationml/2006/ole">
            <p:oleObj spid="_x0000_s3073" name="Document" r:id="rId4" imgW="5956042" imgH="3962490" progId="Word.Document.12">
              <p:embed/>
            </p:oleObj>
          </a:graphicData>
        </a:graphic>
      </p:graphicFrame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80163" y="1368425"/>
            <a:ext cx="1819275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6413500" y="2692400"/>
            <a:ext cx="25527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Doesn’t it remind you of L2VPN or TRILL?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1244600"/>
            <a:ext cx="5486400" cy="35687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Common Network Practice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93373"/>
            <a:ext cx="8469086" cy="494211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Tenant System, i.e. host,  behavior:</a:t>
            </a:r>
          </a:p>
          <a:p>
            <a:pPr lvl="1"/>
            <a:r>
              <a:rPr lang="en-US" dirty="0" smtClean="0"/>
              <a:t>For intra, insert remote TS  MAC/IP as DMAC/</a:t>
            </a:r>
            <a:r>
              <a:rPr lang="en-US" dirty="0" err="1" smtClean="0"/>
              <a:t>Dest</a:t>
            </a:r>
            <a:r>
              <a:rPr lang="en-US" dirty="0" smtClean="0"/>
              <a:t>. IP on the packet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For inter, insert the router/gateway MAC as DMAC and remote TS IP as </a:t>
            </a:r>
            <a:r>
              <a:rPr lang="en-US" dirty="0" err="1" smtClean="0"/>
              <a:t>Dest</a:t>
            </a:r>
            <a:r>
              <a:rPr lang="en-US" dirty="0" smtClean="0"/>
              <a:t>. IP on the packet </a:t>
            </a:r>
          </a:p>
          <a:p>
            <a:pPr lvl="1">
              <a:buNone/>
            </a:pPr>
            <a:endParaRPr lang="en-US" dirty="0" smtClean="0"/>
          </a:p>
          <a:p>
            <a:endParaRPr lang="en-US" dirty="0" smtClean="0"/>
          </a:p>
          <a:p>
            <a:pPr lvl="1"/>
            <a:r>
              <a:rPr lang="en-US" sz="2900" dirty="0" smtClean="0"/>
              <a:t>ARP/ND  for hosts to find TS/GW’s MAC</a:t>
            </a:r>
          </a:p>
          <a:p>
            <a:endParaRPr lang="en-US" dirty="0" smtClean="0"/>
          </a:p>
          <a:p>
            <a:r>
              <a:rPr lang="en-US" dirty="0" smtClean="0"/>
              <a:t>Rules, or ACLs, for Inter-subnet communication are enforced by GW router</a:t>
            </a:r>
          </a:p>
          <a:p>
            <a:pPr lvl="1"/>
            <a:r>
              <a:rPr lang="en-US" dirty="0" smtClean="0"/>
              <a:t>Either among subnets belonging to one tenant or multiple ones. 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779500" y="2144503"/>
            <a:ext cx="2797613" cy="239469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rgbClr val="C00000"/>
                </a:solidFill>
              </a:rPr>
              <a:t>DMAC = TS MAC| …|</a:t>
            </a:r>
            <a:r>
              <a:rPr lang="en-US" sz="1400" dirty="0" err="1" smtClean="0">
                <a:solidFill>
                  <a:srgbClr val="C00000"/>
                </a:solidFill>
              </a:rPr>
              <a:t>Dest</a:t>
            </a:r>
            <a:r>
              <a:rPr lang="en-US" sz="1400" dirty="0" smtClean="0">
                <a:solidFill>
                  <a:srgbClr val="C00000"/>
                </a:solidFill>
              </a:rPr>
              <a:t>. IP = TS IP</a:t>
            </a:r>
            <a:endParaRPr lang="en-US" sz="1400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17601" y="3461675"/>
            <a:ext cx="2884700" cy="228582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rgbClr val="C00000"/>
                </a:solidFill>
              </a:rPr>
              <a:t>DMAC = GW MAC| …|</a:t>
            </a:r>
            <a:r>
              <a:rPr lang="en-US" sz="1400" dirty="0" err="1" smtClean="0">
                <a:solidFill>
                  <a:srgbClr val="C00000"/>
                </a:solidFill>
              </a:rPr>
              <a:t>Dest</a:t>
            </a:r>
            <a:r>
              <a:rPr lang="en-US" sz="1400" dirty="0" smtClean="0">
                <a:solidFill>
                  <a:srgbClr val="C00000"/>
                </a:solidFill>
              </a:rPr>
              <a:t>. IP = TS IP </a:t>
            </a:r>
            <a:endParaRPr lang="en-US" sz="1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</a:t>
            </a:r>
            <a:r>
              <a:rPr lang="en-US" dirty="0" smtClean="0"/>
              <a:t>are </a:t>
            </a:r>
            <a:r>
              <a:rPr lang="en-US" dirty="0" smtClean="0"/>
              <a:t>the concerns?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The </a:t>
            </a:r>
            <a:r>
              <a:rPr lang="en-US" dirty="0" smtClean="0"/>
              <a:t>L3 NVE may not be the default GW specified by the hosts, </a:t>
            </a:r>
          </a:p>
          <a:p>
            <a:pPr lvl="1"/>
            <a:r>
              <a:rPr lang="en-US" dirty="0" smtClean="0"/>
              <a:t>the data frame received by ingress NVE is destined to GW (as a layer 2 frame), even though the NVE is capable of supporting L3</a:t>
            </a:r>
          </a:p>
          <a:p>
            <a:r>
              <a:rPr lang="en-US" dirty="0" smtClean="0"/>
              <a:t>The L3 NVE may not have the rules, or ACLs, specified between any two subnets (or virtual network instances)</a:t>
            </a:r>
          </a:p>
          <a:p>
            <a:r>
              <a:rPr lang="en-US" dirty="0" smtClean="0"/>
              <a:t>What if NVE acts as a proxy for default GW? </a:t>
            </a:r>
          </a:p>
          <a:p>
            <a:pPr lvl="1"/>
            <a:r>
              <a:rPr lang="en-US" dirty="0" smtClean="0"/>
              <a:t>It is not L2 NVE, it is not L3 NVE either. </a:t>
            </a:r>
          </a:p>
          <a:p>
            <a:pPr lvl="1"/>
            <a:r>
              <a:rPr lang="en-US" dirty="0" smtClean="0"/>
              <a:t>What should we call it? </a:t>
            </a:r>
            <a:endParaRPr lang="en-US" dirty="0" smtClean="0"/>
          </a:p>
          <a:p>
            <a:r>
              <a:rPr lang="en-US" dirty="0" smtClean="0"/>
              <a:t>These are examples, there are more…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28,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NVO3 BOF - Paris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Next Step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9572"/>
            <a:ext cx="8229600" cy="465659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Should </a:t>
            </a:r>
            <a:r>
              <a:rPr lang="en-US" dirty="0" smtClean="0"/>
              <a:t>Default GW </a:t>
            </a:r>
            <a:r>
              <a:rPr lang="en-US" dirty="0" smtClean="0"/>
              <a:t>alternatives (distributed, virtual, proxy, etc) </a:t>
            </a:r>
            <a:r>
              <a:rPr lang="en-US" dirty="0" smtClean="0"/>
              <a:t>be described </a:t>
            </a:r>
            <a:r>
              <a:rPr lang="en-US" dirty="0" smtClean="0"/>
              <a:t>by </a:t>
            </a:r>
            <a:r>
              <a:rPr lang="en-US" dirty="0" smtClean="0"/>
              <a:t>the </a:t>
            </a:r>
            <a:r>
              <a:rPr lang="en-US" dirty="0" smtClean="0"/>
              <a:t>framework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There are some description of default GW</a:t>
            </a:r>
          </a:p>
          <a:p>
            <a:pPr lvl="1"/>
            <a:r>
              <a:rPr lang="en-US" dirty="0" smtClean="0"/>
              <a:t> however, we believe more description on those GW</a:t>
            </a:r>
          </a:p>
          <a:p>
            <a:pPr lvl="2"/>
            <a:r>
              <a:rPr lang="en-US" dirty="0" smtClean="0"/>
              <a:t>There has been extensive discussion on GW and optimal routing concerns in the WG. </a:t>
            </a:r>
          </a:p>
          <a:p>
            <a:pPr lvl="2"/>
            <a:r>
              <a:rPr lang="en-US" dirty="0" smtClean="0"/>
              <a:t>Concerns span solution categories</a:t>
            </a:r>
            <a:endParaRPr lang="en-US" dirty="0" smtClean="0"/>
          </a:p>
          <a:p>
            <a:pPr lvl="2"/>
            <a:r>
              <a:rPr lang="en-US" dirty="0" smtClean="0"/>
              <a:t>A few sentences to capture the options beyond the single node default GW could avoid re-covering that ground</a:t>
            </a:r>
            <a:r>
              <a:rPr lang="en-US" dirty="0" smtClean="0"/>
              <a:t>   </a:t>
            </a:r>
          </a:p>
          <a:p>
            <a:r>
              <a:rPr lang="en-US" dirty="0" smtClean="0"/>
              <a:t>Will provide the specific text to the </a:t>
            </a:r>
            <a:r>
              <a:rPr lang="en-US" smtClean="0"/>
              <a:t>framework draft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8078</TotalTime>
  <Words>531</Words>
  <Application>Microsoft Office PowerPoint</Application>
  <PresentationFormat>On-screen Show (4:3)</PresentationFormat>
  <Paragraphs>64</Paragraphs>
  <Slides>6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Document</vt:lpstr>
      <vt:lpstr>NVO3 Framework and Data Plane Requirement Addition  </vt:lpstr>
      <vt:lpstr>Abundant Inter-subnet communications in a Data Center!</vt:lpstr>
      <vt:lpstr>But the framework only covers the intra-subnet communications</vt:lpstr>
      <vt:lpstr>Common Network Practice today</vt:lpstr>
      <vt:lpstr>What are the concerns? </vt:lpstr>
      <vt:lpstr>Next Step</vt:lpstr>
    </vt:vector>
  </TitlesOfParts>
  <Company>EMC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L. Black</dc:creator>
  <cp:lastModifiedBy>l73504</cp:lastModifiedBy>
  <cp:revision>222</cp:revision>
  <dcterms:created xsi:type="dcterms:W3CDTF">2012-09-19T04:55:45Z</dcterms:created>
  <dcterms:modified xsi:type="dcterms:W3CDTF">2013-03-11T16:46:40Z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_ms_pID_725343">
    <vt:lpwstr>(2)4+TCcC4O3VRdhHDgCf6AQBFhT2n1x0uizuuJcYXmb8hotkZUFv5bQRJHPBkOzQNBFMMyw3RD_x000d_
ljB2KrkS4qjVF+vYEVymxgCasVk73Wyx7zBVcBcRoxkTYH2AwWXo2CPgL8jumixUiN2fkOuY_x000d_
7FN7X1Z3lCQBq/grKtt1Crf/6lEm/QqF+VJiTgSeMC9jgAro7612ddCBaooRsrXbiz7qH+NI_x000d_
tkBe6mV4vYeLX8zScH</vt:lpwstr>
  </property>
  <property fmtid="{D5CDD505-2E9C-101B-9397-08002B2CF9AE}" pid="4" name="_ms_pID_7253431">
    <vt:lpwstr>C+JxiWgEN4jpVnQgurcCKdfal94ox89fSOndRxj4ivh3CrsJJ6d4bE_x000d_
emGl3k9VZEcdCK4c4E9o1K75hH0LwdcK1pWYbhfpbyXbpWxu0T3YG2txwPtl6OqzF0QIkDd5_x000d_
Sj5M4zLVXxC8E4CXaWPszn3J</vt:lpwstr>
  </property>
  <property fmtid="{D5CDD505-2E9C-101B-9397-08002B2CF9AE}" pid="5" name="sflag">
    <vt:lpwstr>1363015500</vt:lpwstr>
  </property>
</Properties>
</file>