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73" r:id="rId1"/>
  </p:sldMasterIdLst>
  <p:notesMasterIdLst>
    <p:notesMasterId r:id="rId7"/>
  </p:notesMasterIdLst>
  <p:sldIdLst>
    <p:sldId id="268" r:id="rId2"/>
    <p:sldId id="281" r:id="rId3"/>
    <p:sldId id="287" r:id="rId4"/>
    <p:sldId id="288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73674" initials="y" lastIdx="1" clrIdx="0"/>
  <p:cmAuthor id="1" name="MT" initials="MT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E5D619"/>
    <a:srgbClr val="E7DE2D"/>
    <a:srgbClr val="0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8789" autoAdjust="0"/>
  </p:normalViewPr>
  <p:slideViewPr>
    <p:cSldViewPr snapToGrid="0">
      <p:cViewPr>
        <p:scale>
          <a:sx n="88" d="100"/>
          <a:sy n="88" d="100"/>
        </p:scale>
        <p:origin x="-1074" y="5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-181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CD6FD9-43D7-410C-8EF5-9CD3C4F7BFC1}" type="datetimeFigureOut">
              <a:rPr lang="en-US" smtClean="0"/>
              <a:pPr/>
              <a:t>3/10/2013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FC00A6-3B23-441C-80AF-5D730AD3856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248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* Here to present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4316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purpose… 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are real-world use cases we know of so far.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W</a:t>
            </a:r>
            <a:r>
              <a:rPr lang="en-US" dirty="0" smtClean="0"/>
              <a:t>e’re hoping to gather more use cases from the folks present here in order to make this work worthwhile.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/>
              <a:t>In this presentation I </a:t>
            </a:r>
            <a:r>
              <a:rPr lang="en-US" dirty="0" smtClean="0"/>
              <a:t>stay </a:t>
            </a:r>
            <a:r>
              <a:rPr lang="en-US" dirty="0"/>
              <a:t>away from mash up examples so we can focus on </a:t>
            </a:r>
            <a:r>
              <a:rPr lang="en-US" dirty="0" smtClean="0"/>
              <a:t>key enabling properties individually.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 presentation is divided into four focus areas … 1-2-3-4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dirty="0" smtClean="0"/>
              <a:t>These focus areas are further grouped by NVO properties driven by example use cases which we’ll talk about.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FC00A6-3B23-441C-80AF-5D730AD3856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41109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IETF NVO3 BOF - Paris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130B-5692-4CAF-80DE-94E304E99E1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84616" y="1136385"/>
            <a:ext cx="8221767" cy="835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4" r:id="rId1"/>
    <p:sldLayoutId id="2147484085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634" y="2405735"/>
            <a:ext cx="8238880" cy="857636"/>
          </a:xfrm>
        </p:spPr>
        <p:txBody>
          <a:bodyPr>
            <a:noAutofit/>
          </a:bodyPr>
          <a:lstStyle/>
          <a:p>
            <a:r>
              <a:rPr lang="en-US" sz="3600" dirty="0" smtClean="0"/>
              <a:t>Network Virtualization Overlay Use Cases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9475" y="4170478"/>
            <a:ext cx="3999855" cy="610241"/>
          </a:xfrm>
        </p:spPr>
        <p:txBody>
          <a:bodyPr>
            <a:noAutofit/>
          </a:bodyPr>
          <a:lstStyle/>
          <a:p>
            <a:r>
              <a:rPr lang="en-US" sz="1800" dirty="0" smtClean="0"/>
              <a:t>Lucy Yong, Mehmet Toy, Aldrin Isaac, Vishwas Manral, Linda Dunbar</a:t>
            </a:r>
          </a:p>
        </p:txBody>
      </p:sp>
      <p:sp>
        <p:nvSpPr>
          <p:cNvPr id="4" name="Rectangle 3"/>
          <p:cNvSpPr/>
          <p:nvPr/>
        </p:nvSpPr>
        <p:spPr>
          <a:xfrm>
            <a:off x="3130205" y="5015079"/>
            <a:ext cx="25392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March 2013    Orlando FL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851149" y="3563695"/>
            <a:ext cx="3589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/>
              <a:t>draft-ietf-nvo3-use-case-00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338" y="375648"/>
            <a:ext cx="8229600" cy="879873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General Use Cases for NVOs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94914" cy="484414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3800" dirty="0" smtClean="0"/>
              <a:t>Three sets of use cases described in the draft </a:t>
            </a:r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Font typeface="+mj-lt"/>
              <a:buAutoNum type="arabicPeriod"/>
            </a:pPr>
            <a:r>
              <a:rPr lang="en-US" sz="2800" dirty="0" smtClean="0"/>
              <a:t>Network Virtual Overlay (NVO) in a DC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800" dirty="0" smtClean="0"/>
              <a:t>Interconnecting  an NVO with an external network</a:t>
            </a:r>
          </a:p>
          <a:p>
            <a:pPr marL="971550" lvl="1" indent="-571500"/>
            <a:r>
              <a:rPr lang="en-US" sz="2400" dirty="0" smtClean="0"/>
              <a:t>Access via Internet</a:t>
            </a:r>
          </a:p>
          <a:p>
            <a:pPr marL="971550" lvl="1" indent="-571500"/>
            <a:r>
              <a:rPr lang="en-US" sz="2400" dirty="0" smtClean="0"/>
              <a:t>Access via WAN VPN</a:t>
            </a:r>
          </a:p>
          <a:p>
            <a:pPr marL="571500" indent="-571500">
              <a:buFont typeface="+mj-lt"/>
              <a:buAutoNum type="arabicPeriod"/>
            </a:pPr>
            <a:r>
              <a:rPr lang="en-US" sz="2800" dirty="0" smtClean="0"/>
              <a:t>DC Applications using NVO3</a:t>
            </a:r>
          </a:p>
          <a:p>
            <a:pPr marL="971550" lvl="1" indent="-571500"/>
            <a:r>
              <a:rPr lang="en-US" sz="2400" dirty="0" smtClean="0"/>
              <a:t>Supporting multiple technologies in a Data Center</a:t>
            </a:r>
          </a:p>
          <a:p>
            <a:pPr marL="971550" lvl="1" indent="-571500"/>
            <a:r>
              <a:rPr lang="en-US" sz="2400" dirty="0" smtClean="0"/>
              <a:t>Multiple virtual networks in a tenant network in DCs</a:t>
            </a:r>
          </a:p>
          <a:p>
            <a:pPr marL="971550" lvl="1" indent="-571500"/>
            <a:r>
              <a:rPr lang="en-US" sz="2400" dirty="0" smtClean="0"/>
              <a:t>NVOs for Virtual Data Center (</a:t>
            </a:r>
            <a:r>
              <a:rPr lang="en-US" sz="2400" dirty="0" err="1" smtClean="0"/>
              <a:t>vDC</a:t>
            </a:r>
            <a:r>
              <a:rPr lang="en-US" sz="2400" dirty="0" smtClean="0"/>
              <a:t>)</a:t>
            </a:r>
          </a:p>
          <a:p>
            <a:pPr marL="571500" indent="-571500">
              <a:buNone/>
            </a:pPr>
            <a:endParaRPr lang="en-US" sz="2800" dirty="0" smtClean="0"/>
          </a:p>
          <a:p>
            <a:pPr marL="571500" indent="-571500">
              <a:buNone/>
            </a:pPr>
            <a:r>
              <a:rPr lang="en-US" sz="2800" dirty="0" smtClean="0"/>
              <a:t>      </a:t>
            </a:r>
          </a:p>
          <a:p>
            <a:pPr marL="571500" indent="-571500">
              <a:buFont typeface="+mj-lt"/>
              <a:buAutoNum type="romanUcPeriod"/>
            </a:pPr>
            <a:endParaRPr lang="en-US" sz="2800" dirty="0" smtClean="0"/>
          </a:p>
          <a:p>
            <a:pPr marL="571500" indent="-571500">
              <a:buNone/>
            </a:pPr>
            <a:endParaRPr lang="en-US" sz="280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01002" y="6364597"/>
            <a:ext cx="2289048" cy="365760"/>
          </a:xfrm>
        </p:spPr>
        <p:txBody>
          <a:bodyPr/>
          <a:lstStyle/>
          <a:p>
            <a:r>
              <a:rPr lang="en-US" dirty="0" smtClean="0"/>
              <a:t>March 11, 2013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78016" y="6360297"/>
            <a:ext cx="3505200" cy="365760"/>
          </a:xfrm>
        </p:spPr>
        <p:txBody>
          <a:bodyPr/>
          <a:lstStyle/>
          <a:p>
            <a:pPr algn="ctr"/>
            <a:r>
              <a:rPr lang="en-US" dirty="0" smtClean="0"/>
              <a:t>NVO3 IETF86 Orlando FL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4227" y="6331611"/>
            <a:ext cx="352266" cy="365760"/>
          </a:xfrm>
        </p:spPr>
        <p:txBody>
          <a:bodyPr/>
          <a:lstStyle/>
          <a:p>
            <a:fld id="{5E84130B-5692-4CAF-80DE-94E304E99E19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4819"/>
          </a:xfrm>
        </p:spPr>
        <p:txBody>
          <a:bodyPr/>
          <a:lstStyle/>
          <a:p>
            <a:pPr algn="l"/>
            <a:r>
              <a:rPr lang="en-US" dirty="0" smtClean="0"/>
              <a:t>Update from Last 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0714"/>
            <a:ext cx="8229600" cy="4678363"/>
          </a:xfrm>
        </p:spPr>
        <p:txBody>
          <a:bodyPr>
            <a:normAutofit fontScale="92500"/>
          </a:bodyPr>
          <a:lstStyle/>
          <a:p>
            <a:pPr marL="514350" indent="-514350"/>
            <a:r>
              <a:rPr lang="en-US" dirty="0" smtClean="0"/>
              <a:t>Add option B, C, D in RFC4364 as alternatives for NVO access external networks via WAN VPN</a:t>
            </a:r>
          </a:p>
          <a:p>
            <a:pPr marL="514350" indent="-514350"/>
            <a:r>
              <a:rPr lang="en-US" dirty="0" smtClean="0"/>
              <a:t>Align the term with the framework document</a:t>
            </a:r>
          </a:p>
          <a:p>
            <a:pPr marL="914400" lvl="1" indent="-514350"/>
            <a:r>
              <a:rPr lang="en-US" dirty="0" smtClean="0"/>
              <a:t>e.g. replace “Tenant End System”, and  “TES” with</a:t>
            </a:r>
          </a:p>
          <a:p>
            <a:pPr marL="914400" lvl="1" indent="-514350">
              <a:buNone/>
            </a:pPr>
            <a:r>
              <a:rPr lang="en-US" dirty="0" smtClean="0"/>
              <a:t>       “Tenant System” ,  and “TS”</a:t>
            </a:r>
          </a:p>
          <a:p>
            <a:pPr marL="514350" indent="-514350"/>
            <a:r>
              <a:rPr lang="en-US" dirty="0" smtClean="0"/>
              <a:t>Editing</a:t>
            </a:r>
          </a:p>
          <a:p>
            <a:pPr marL="914400" lvl="1" indent="-514350"/>
            <a:r>
              <a:rPr lang="en-US" dirty="0" smtClean="0"/>
              <a:t>Address some comments on the mailing list</a:t>
            </a:r>
          </a:p>
          <a:p>
            <a:pPr marL="914400" lvl="1" indent="-514350"/>
            <a:r>
              <a:rPr lang="en-US" dirty="0" smtClean="0"/>
              <a:t>Make the description more clear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March 28,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2994987" y="6305869"/>
            <a:ext cx="3505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NVO3 IETF86 Orlando FL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9248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Remaining Comments on Mailing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6030"/>
            <a:ext cx="8229600" cy="435428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Additional use cases  (Vinay from PayPal)</a:t>
            </a:r>
          </a:p>
          <a:p>
            <a:pPr lvl="1"/>
            <a:r>
              <a:rPr lang="en-US" dirty="0" smtClean="0"/>
              <a:t>Virtual network zoning, allow placing policy and firewall between zones.</a:t>
            </a:r>
          </a:p>
          <a:p>
            <a:pPr lvl="1"/>
            <a:r>
              <a:rPr lang="en-US" dirty="0" smtClean="0"/>
              <a:t>Multiple webhost applications for one customer </a:t>
            </a:r>
          </a:p>
          <a:p>
            <a:r>
              <a:rPr lang="en-US" dirty="0" smtClean="0"/>
              <a:t>Traffic Management Considerations</a:t>
            </a:r>
          </a:p>
          <a:p>
            <a:pPr>
              <a:buNone/>
            </a:pPr>
            <a:r>
              <a:rPr lang="en-US" dirty="0" smtClean="0"/>
              <a:t>     (Ramki from Brocade)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Working on the issues with the people and will address them in the next version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130B-5692-4CAF-80DE-94E304E99E1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Footer Placeholder 4"/>
          <p:cNvSpPr txBox="1">
            <a:spLocks/>
          </p:cNvSpPr>
          <p:nvPr/>
        </p:nvSpPr>
        <p:spPr>
          <a:xfrm>
            <a:off x="2994987" y="6305869"/>
            <a:ext cx="3505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NVO3 IETF86 Orlando FL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01002" y="6364597"/>
            <a:ext cx="2289048" cy="365760"/>
          </a:xfrm>
        </p:spPr>
        <p:txBody>
          <a:bodyPr/>
          <a:lstStyle/>
          <a:p>
            <a:r>
              <a:rPr lang="en-US" dirty="0" smtClean="0"/>
              <a:t>March 11, 2013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8857"/>
            <a:ext cx="8229600" cy="73143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Next Step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 the remaining comments</a:t>
            </a:r>
          </a:p>
          <a:p>
            <a:r>
              <a:rPr lang="en-US" dirty="0" smtClean="0"/>
              <a:t>Solicit other comment and feedback</a:t>
            </a:r>
          </a:p>
          <a:p>
            <a:r>
              <a:rPr lang="en-US" dirty="0" smtClean="0"/>
              <a:t>Move toward WGLC prior to IETF87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801002" y="6364597"/>
            <a:ext cx="2289048" cy="365760"/>
          </a:xfrm>
        </p:spPr>
        <p:txBody>
          <a:bodyPr/>
          <a:lstStyle/>
          <a:p>
            <a:r>
              <a:rPr lang="en-US" dirty="0" smtClean="0"/>
              <a:t>March 11, 2013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7642" y="6331611"/>
            <a:ext cx="428851" cy="365760"/>
          </a:xfrm>
        </p:spPr>
        <p:txBody>
          <a:bodyPr/>
          <a:lstStyle/>
          <a:p>
            <a:fld id="{5E84130B-5692-4CAF-80DE-94E304E99E1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Footer Placeholder 4"/>
          <p:cNvSpPr txBox="1">
            <a:spLocks/>
          </p:cNvSpPr>
          <p:nvPr/>
        </p:nvSpPr>
        <p:spPr>
          <a:xfrm>
            <a:off x="2994987" y="6305869"/>
            <a:ext cx="3505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NVO3 IETF86 Orlando FL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7148</TotalTime>
  <Words>354</Words>
  <Application>Microsoft Office PowerPoint</Application>
  <PresentationFormat>On-screen Show (4:3)</PresentationFormat>
  <Paragraphs>61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Network Virtualization Overlay Use Cases</vt:lpstr>
      <vt:lpstr>General Use Cases for NVOs</vt:lpstr>
      <vt:lpstr>Update from Last Version</vt:lpstr>
      <vt:lpstr>Remaining Comments on Mailing List</vt:lpstr>
      <vt:lpstr>Next Step</vt:lpstr>
    </vt:vector>
  </TitlesOfParts>
  <Company>EMC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L. Black</dc:creator>
  <cp:lastModifiedBy>y73674</cp:lastModifiedBy>
  <cp:revision>194</cp:revision>
  <dcterms:created xsi:type="dcterms:W3CDTF">2012-09-19T04:55:45Z</dcterms:created>
  <dcterms:modified xsi:type="dcterms:W3CDTF">2013-03-11T01:12:27Z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ms_pID_725343">
    <vt:lpwstr>(2)4+TCcC4O3VRdhHDgCf6AQBFhT2n1x0uizuuJcYXmb8hotkZUFv5bQRJHPBkOzQNBFMMyw3RD_x000d_
ljB2KrkS4qjVF+vYEVymxgCasVk73Wyx7zBVcBcRoxkTYH2AwWXo2CPgL8jumixUiN2fkOuY_x000d_
7FN7X1Z3lCQBq/grKtt1Crf/6lEm/QqF+VJiTgSeMC9jgAro7612ddCBaooRsrXbiz7qH+NI_x000d_
tkBe6mV4vYeLX8zScH</vt:lpwstr>
  </property>
  <property fmtid="{D5CDD505-2E9C-101B-9397-08002B2CF9AE}" pid="4" name="_ms_pID_7253431">
    <vt:lpwstr>C+JxiWgEN4jpVnQgurcCKdfal94ox89fSOndRxj4ivh3CrsJJ6d4bE_x000d_
emGl3k9VZEcdCK4c4E9o1K75hH0LwdcK1pWYbhfpbyXbpWxu0T3YG2txwPtl6OqzF0QIkDd5_x000d_
Sj5M4zLVXxC8E4CXaWPszn3J</vt:lpwstr>
  </property>
</Properties>
</file>