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68" r:id="rId2"/>
    <p:sldId id="285" r:id="rId3"/>
    <p:sldId id="273" r:id="rId4"/>
    <p:sldId id="272" r:id="rId5"/>
    <p:sldId id="284" r:id="rId6"/>
    <p:sldId id="279" r:id="rId7"/>
    <p:sldId id="282" r:id="rId8"/>
    <p:sldId id="27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9900"/>
    <a:srgbClr val="E5D619"/>
    <a:srgbClr val="E7DE2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789" autoAdjust="0"/>
  </p:normalViewPr>
  <p:slideViewPr>
    <p:cSldViewPr snapToGrid="0">
      <p:cViewPr varScale="1">
        <p:scale>
          <a:sx n="70" d="100"/>
          <a:sy n="70" d="100"/>
        </p:scale>
        <p:origin x="-101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CD6FD9-43D7-410C-8EF5-9CD3C4F7BFC1}" type="datetimeFigureOut">
              <a:rPr lang="en-US" smtClean="0"/>
              <a:pPr/>
              <a:t>3/10/2013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FC00A6-3B23-441C-80AF-5D730AD38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September 20,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NVO3 Interim Meeting Boston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September 20,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NVO3 Interim Meeting Boston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September 20,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NVO3 Interim Meeting Boston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September 20, 2012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NVO3 Interim Meeting Boston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September 20, 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NVO3 Interim Meeting Boston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September 20,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NVO3 Interim Meeting Boston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4130B-5692-4CAF-80DE-94E304E99E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IP/MPLS VPN Protocol GAP Analysis</a:t>
            </a:r>
            <a:br>
              <a:rPr lang="en-US" dirty="0" smtClean="0"/>
            </a:br>
            <a:r>
              <a:rPr lang="en-US" dirty="0" smtClean="0"/>
              <a:t>For NVO3</a:t>
            </a:r>
            <a:br>
              <a:rPr lang="en-US" dirty="0" smtClean="0"/>
            </a:br>
            <a:r>
              <a:rPr lang="en-US" sz="2800" dirty="0" smtClean="0"/>
              <a:t>draft-hy-nvo3-vpn-protocol-gap-analysis-02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0402" y="4065348"/>
            <a:ext cx="6468035" cy="196327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Lucy Yong       Susan Hares        </a:t>
            </a:r>
          </a:p>
          <a:p>
            <a:r>
              <a:rPr lang="en-US" sz="2400" dirty="0" smtClean="0"/>
              <a:t> 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1800" dirty="0" smtClean="0"/>
              <a:t>March 2013    Orlando FL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this Draft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7017"/>
            <a:ext cx="8229600" cy="484586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Analyze IP MPLS L2/L3VPN protocol applicability and gaps for NVO3 </a:t>
            </a:r>
          </a:p>
          <a:p>
            <a:r>
              <a:rPr lang="en-US" dirty="0" smtClean="0"/>
              <a:t>Intend to stay at neutral regarding </a:t>
            </a:r>
          </a:p>
          <a:p>
            <a:pPr lvl="1"/>
            <a:r>
              <a:rPr lang="en-US" dirty="0" smtClean="0"/>
              <a:t>Should extend and/or simplify the VPN protocols or</a:t>
            </a:r>
          </a:p>
          <a:p>
            <a:pPr lvl="1"/>
            <a:r>
              <a:rPr lang="en-US" dirty="0" smtClean="0"/>
              <a:t>Develop a new protocol solution for NVO3</a:t>
            </a:r>
          </a:p>
          <a:p>
            <a:r>
              <a:rPr lang="en-US" dirty="0" smtClean="0"/>
              <a:t>The document is organized:</a:t>
            </a:r>
          </a:p>
          <a:p>
            <a:pPr lvl="1"/>
            <a:r>
              <a:rPr lang="en-US" dirty="0" smtClean="0"/>
              <a:t>IP/MPLS L2/L3 VPN </a:t>
            </a:r>
            <a:r>
              <a:rPr lang="en-US" dirty="0" smtClean="0"/>
              <a:t>Highlight</a:t>
            </a:r>
            <a:endParaRPr lang="en-US" dirty="0" smtClean="0"/>
          </a:p>
          <a:p>
            <a:pPr lvl="1"/>
            <a:r>
              <a:rPr lang="en-US" dirty="0" smtClean="0"/>
              <a:t>L2/L3 VPN for NVO3</a:t>
            </a:r>
          </a:p>
          <a:p>
            <a:pPr lvl="1"/>
            <a:r>
              <a:rPr lang="en-US" dirty="0" smtClean="0"/>
              <a:t>L2/L3 VPN for DCI when NVO3 is used</a:t>
            </a:r>
          </a:p>
          <a:p>
            <a:pPr lvl="1"/>
            <a:r>
              <a:rPr lang="en-US" dirty="0" smtClean="0"/>
              <a:t>Operator Aspects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802" y="244159"/>
            <a:ext cx="8552330" cy="895256"/>
          </a:xfrm>
        </p:spPr>
        <p:txBody>
          <a:bodyPr>
            <a:normAutofit/>
          </a:bodyPr>
          <a:lstStyle/>
          <a:p>
            <a:r>
              <a:rPr lang="en-US" dirty="0" smtClean="0"/>
              <a:t>NVO3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930" y="990601"/>
            <a:ext cx="8771070" cy="4633539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Many NVOs are built on a common infrastructure with:</a:t>
            </a:r>
          </a:p>
          <a:p>
            <a:pPr lvl="1"/>
            <a:r>
              <a:rPr lang="en-US" sz="2000" dirty="0" smtClean="0"/>
              <a:t>Traffic isolation among one another</a:t>
            </a:r>
          </a:p>
          <a:p>
            <a:pPr lvl="1"/>
            <a:r>
              <a:rPr lang="en-US" sz="2000" dirty="0" smtClean="0"/>
              <a:t>Independent address space in each and isolated from infrastructure’s</a:t>
            </a:r>
          </a:p>
          <a:p>
            <a:pPr lvl="1"/>
            <a:r>
              <a:rPr lang="en-US" sz="2000" dirty="0" smtClean="0"/>
              <a:t>Flexible VM placement and move from one server to another without physical network limitation (no change  on VM addresses when move)</a:t>
            </a:r>
          </a:p>
          <a:p>
            <a:pPr lvl="1"/>
            <a:r>
              <a:rPr lang="en-US" sz="2000" dirty="0" smtClean="0"/>
              <a:t>No Communication b/w an end system in an overlay and a transport underlay</a:t>
            </a:r>
          </a:p>
          <a:p>
            <a:pPr lvl="1"/>
            <a:r>
              <a:rPr lang="en-US" sz="2000" dirty="0" smtClean="0"/>
              <a:t>Scalability and security support</a:t>
            </a:r>
          </a:p>
          <a:p>
            <a:r>
              <a:rPr lang="en-US" sz="2400" dirty="0" smtClean="0"/>
              <a:t>An NVO may be L2 or L3 based where:</a:t>
            </a:r>
          </a:p>
          <a:p>
            <a:pPr lvl="1"/>
            <a:r>
              <a:rPr lang="en-US" sz="2000" dirty="0" smtClean="0"/>
              <a:t>The </a:t>
            </a:r>
            <a:r>
              <a:rPr lang="en-US" sz="2000" dirty="0" smtClean="0"/>
              <a:t>Tenant</a:t>
            </a:r>
            <a:r>
              <a:rPr lang="en-US" sz="2000" dirty="0" smtClean="0"/>
              <a:t> </a:t>
            </a:r>
            <a:r>
              <a:rPr lang="en-US" sz="2000" dirty="0" smtClean="0"/>
              <a:t>System (</a:t>
            </a:r>
            <a:r>
              <a:rPr lang="en-US" sz="2000" dirty="0" smtClean="0"/>
              <a:t>TS</a:t>
            </a:r>
            <a:r>
              <a:rPr lang="en-US" sz="2000" dirty="0" smtClean="0"/>
              <a:t>) may be VM or Server</a:t>
            </a:r>
          </a:p>
          <a:p>
            <a:pPr lvl="1"/>
            <a:r>
              <a:rPr lang="en-US" sz="2000" dirty="0" smtClean="0"/>
              <a:t>Network Virtual Edge  (NVE ) may be on Server or </a:t>
            </a:r>
            <a:r>
              <a:rPr lang="en-US" sz="2000" dirty="0" err="1" smtClean="0"/>
              <a:t>ToR</a:t>
            </a:r>
            <a:endParaRPr lang="en-US" sz="2000" dirty="0" smtClean="0"/>
          </a:p>
          <a:p>
            <a:pPr lvl="1"/>
            <a:r>
              <a:rPr lang="en-US" sz="2000" dirty="0" smtClean="0"/>
              <a:t>Server may run as a host  or a network overlay edge in DC underlying network</a:t>
            </a:r>
          </a:p>
          <a:p>
            <a:r>
              <a:rPr lang="en-US" sz="2400" dirty="0" smtClean="0"/>
              <a:t>Interwork with other NVO instances</a:t>
            </a:r>
          </a:p>
          <a:p>
            <a:r>
              <a:rPr lang="en-US" sz="2400" dirty="0" smtClean="0"/>
              <a:t>Allow external user to access an NVO</a:t>
            </a:r>
          </a:p>
          <a:p>
            <a:pPr>
              <a:buNone/>
            </a:pPr>
            <a:endParaRPr lang="en-US" sz="2400" dirty="0" smtClean="0"/>
          </a:p>
          <a:p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62" name="Group 61"/>
          <p:cNvGrpSpPr/>
          <p:nvPr/>
        </p:nvGrpSpPr>
        <p:grpSpPr>
          <a:xfrm>
            <a:off x="1214651" y="5428359"/>
            <a:ext cx="3575714" cy="1106300"/>
            <a:chOff x="1162771" y="5288280"/>
            <a:chExt cx="3575714" cy="1106300"/>
          </a:xfrm>
        </p:grpSpPr>
        <p:grpSp>
          <p:nvGrpSpPr>
            <p:cNvPr id="63" name="Group 90"/>
            <p:cNvGrpSpPr/>
            <p:nvPr/>
          </p:nvGrpSpPr>
          <p:grpSpPr>
            <a:xfrm>
              <a:off x="1162771" y="5288280"/>
              <a:ext cx="3575714" cy="631247"/>
              <a:chOff x="751291" y="5273040"/>
              <a:chExt cx="3575714" cy="631247"/>
            </a:xfrm>
          </p:grpSpPr>
          <p:sp>
            <p:nvSpPr>
              <p:cNvPr id="66" name="Rounded Rectangle 65"/>
              <p:cNvSpPr/>
              <p:nvPr/>
            </p:nvSpPr>
            <p:spPr>
              <a:xfrm>
                <a:off x="1325880" y="5364480"/>
                <a:ext cx="685800" cy="381000"/>
              </a:xfrm>
              <a:prstGeom prst="round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NVE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7" name="Rounded Rectangle 66"/>
              <p:cNvSpPr/>
              <p:nvPr/>
            </p:nvSpPr>
            <p:spPr>
              <a:xfrm>
                <a:off x="3093720" y="5364480"/>
                <a:ext cx="685800" cy="381000"/>
              </a:xfrm>
              <a:prstGeom prst="round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NVE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8" name="Rounded Rectangle 67"/>
              <p:cNvSpPr/>
              <p:nvPr/>
            </p:nvSpPr>
            <p:spPr>
              <a:xfrm>
                <a:off x="751291" y="5273040"/>
                <a:ext cx="483148" cy="276405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rgbClr val="000000"/>
                    </a:solidFill>
                  </a:rPr>
                  <a:t>TS</a:t>
                </a:r>
                <a:endParaRPr lang="en-US" sz="1400" b="1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9" name="Rounded Rectangle 68"/>
              <p:cNvSpPr/>
              <p:nvPr/>
            </p:nvSpPr>
            <p:spPr>
              <a:xfrm>
                <a:off x="764939" y="5638800"/>
                <a:ext cx="484740" cy="251839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rgbClr val="000000"/>
                    </a:solidFill>
                  </a:rPr>
                  <a:t>TS</a:t>
                </a:r>
                <a:endParaRPr lang="en-US" sz="1400" b="1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70" name="Rounded Rectangle 69"/>
              <p:cNvSpPr/>
              <p:nvPr/>
            </p:nvSpPr>
            <p:spPr>
              <a:xfrm>
                <a:off x="3880747" y="5273041"/>
                <a:ext cx="432610" cy="249110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rgbClr val="000000"/>
                    </a:solidFill>
                  </a:rPr>
                  <a:t>TS</a:t>
                </a:r>
                <a:endParaRPr lang="en-US" sz="1400" b="1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71" name="Rounded Rectangle 70"/>
              <p:cNvSpPr/>
              <p:nvPr/>
            </p:nvSpPr>
            <p:spPr>
              <a:xfrm>
                <a:off x="3865507" y="5638800"/>
                <a:ext cx="461498" cy="265487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rgbClr val="000000"/>
                    </a:solidFill>
                  </a:rPr>
                  <a:t>TS</a:t>
                </a:r>
                <a:endParaRPr lang="en-US" sz="1400" b="1" dirty="0">
                  <a:solidFill>
                    <a:srgbClr val="000000"/>
                  </a:solidFill>
                </a:endParaRPr>
              </a:p>
            </p:txBody>
          </p:sp>
          <p:cxnSp>
            <p:nvCxnSpPr>
              <p:cNvPr id="72" name="Straight Connector 71"/>
              <p:cNvCxnSpPr>
                <a:stCxn id="70" idx="1"/>
                <a:endCxn id="67" idx="3"/>
              </p:cNvCxnSpPr>
              <p:nvPr/>
            </p:nvCxnSpPr>
            <p:spPr>
              <a:xfrm flipH="1">
                <a:off x="3779520" y="5397596"/>
                <a:ext cx="101227" cy="15738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stCxn id="71" idx="1"/>
                <a:endCxn id="67" idx="3"/>
              </p:cNvCxnSpPr>
              <p:nvPr/>
            </p:nvCxnSpPr>
            <p:spPr>
              <a:xfrm flipH="1" flipV="1">
                <a:off x="3779520" y="5554980"/>
                <a:ext cx="85987" cy="21656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68" idx="3"/>
                <a:endCxn id="66" idx="1"/>
              </p:cNvCxnSpPr>
              <p:nvPr/>
            </p:nvCxnSpPr>
            <p:spPr>
              <a:xfrm>
                <a:off x="1234439" y="5411243"/>
                <a:ext cx="91441" cy="14373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>
                <a:stCxn id="69" idx="3"/>
                <a:endCxn id="66" idx="1"/>
              </p:cNvCxnSpPr>
              <p:nvPr/>
            </p:nvCxnSpPr>
            <p:spPr>
              <a:xfrm flipV="1">
                <a:off x="1249679" y="5554980"/>
                <a:ext cx="76201" cy="2097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66" idx="3"/>
                <a:endCxn id="67" idx="1"/>
              </p:cNvCxnSpPr>
              <p:nvPr/>
            </p:nvCxnSpPr>
            <p:spPr>
              <a:xfrm>
                <a:off x="2011680" y="5554980"/>
                <a:ext cx="1082040" cy="0"/>
              </a:xfrm>
              <a:prstGeom prst="line">
                <a:avLst/>
              </a:prstGeom>
              <a:ln w="254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4" name="TextBox 63"/>
            <p:cNvSpPr txBox="1"/>
            <p:nvPr/>
          </p:nvSpPr>
          <p:spPr>
            <a:xfrm>
              <a:off x="2590800" y="5623560"/>
              <a:ext cx="8163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Tunnel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524545" y="6086803"/>
              <a:ext cx="11429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/>
                <a:t>NVO3 Model</a:t>
              </a:r>
              <a:endParaRPr lang="en-US" sz="1400" b="1" dirty="0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5423033" y="4542819"/>
            <a:ext cx="3429120" cy="2159540"/>
            <a:chOff x="1323353" y="4365953"/>
            <a:chExt cx="3122186" cy="2253501"/>
          </a:xfrm>
        </p:grpSpPr>
        <p:pic>
          <p:nvPicPr>
            <p:cNvPr id="78" name="Picture 12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flipH="1">
              <a:off x="2129587" y="4752474"/>
              <a:ext cx="1540043" cy="14197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9" name="Rounded Rectangle 78"/>
            <p:cNvSpPr/>
            <p:nvPr/>
          </p:nvSpPr>
          <p:spPr>
            <a:xfrm>
              <a:off x="2767851" y="4365953"/>
              <a:ext cx="455444" cy="28656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50000"/>
                    </a:schemeClr>
                  </a:solidFill>
                </a:rPr>
                <a:t>VM</a:t>
              </a:r>
              <a:endParaRPr lang="en-US" sz="14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3462973" y="4735454"/>
              <a:ext cx="495450" cy="28656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50000"/>
                    </a:schemeClr>
                  </a:solidFill>
                </a:rPr>
                <a:t>VM</a:t>
              </a:r>
              <a:endParaRPr lang="en-US" sz="14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2528486" y="5182379"/>
              <a:ext cx="5973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>
                      <a:lumMod val="75000"/>
                    </a:schemeClr>
                  </a:solidFill>
                </a:rPr>
                <a:t>UN</a:t>
              </a:r>
              <a:endParaRPr lang="en-US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82" name="Rounded Rectangle 81"/>
            <p:cNvSpPr/>
            <p:nvPr/>
          </p:nvSpPr>
          <p:spPr>
            <a:xfrm>
              <a:off x="1567044" y="5362040"/>
              <a:ext cx="486353" cy="28656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50000"/>
                    </a:schemeClr>
                  </a:solidFill>
                </a:rPr>
                <a:t>VM</a:t>
              </a:r>
              <a:endParaRPr lang="en-US" sz="14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83" name="Rounded Rectangle 82"/>
            <p:cNvSpPr/>
            <p:nvPr/>
          </p:nvSpPr>
          <p:spPr>
            <a:xfrm>
              <a:off x="3751511" y="5335146"/>
              <a:ext cx="490334" cy="28656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50000"/>
                    </a:schemeClr>
                  </a:solidFill>
                </a:rPr>
                <a:t>VM</a:t>
              </a:r>
              <a:endParaRPr lang="en-US" sz="14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84" name="Rounded Rectangle 83"/>
            <p:cNvSpPr/>
            <p:nvPr/>
          </p:nvSpPr>
          <p:spPr>
            <a:xfrm>
              <a:off x="1682184" y="4890535"/>
              <a:ext cx="489823" cy="28656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50000"/>
                    </a:schemeClr>
                  </a:solidFill>
                </a:rPr>
                <a:t>VM</a:t>
              </a:r>
              <a:endParaRPr lang="en-US" sz="14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2385625" y="6311677"/>
              <a:ext cx="88508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/>
                <a:t>DC Site</a:t>
              </a:r>
              <a:endParaRPr lang="en-US" sz="1400" b="1" dirty="0"/>
            </a:p>
          </p:txBody>
        </p:sp>
        <p:pic>
          <p:nvPicPr>
            <p:cNvPr id="86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6200000">
              <a:off x="1709038" y="5507949"/>
              <a:ext cx="124691" cy="89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6200000">
              <a:off x="2065042" y="5749225"/>
              <a:ext cx="124691" cy="89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8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6200000">
              <a:off x="3811298" y="5574221"/>
              <a:ext cx="124691" cy="89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9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6200000">
              <a:off x="3935162" y="5385544"/>
              <a:ext cx="124691" cy="89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0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6200000">
              <a:off x="3337586" y="5766543"/>
              <a:ext cx="124691" cy="89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1" name="Rounded Rectangle 90"/>
            <p:cNvSpPr/>
            <p:nvPr/>
          </p:nvSpPr>
          <p:spPr>
            <a:xfrm>
              <a:off x="1930711" y="4528080"/>
              <a:ext cx="504315" cy="28656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50000"/>
                    </a:schemeClr>
                  </a:solidFill>
                </a:rPr>
                <a:t>VM</a:t>
              </a:r>
              <a:endParaRPr lang="en-US" sz="14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92" name="Straight Connector 91"/>
            <p:cNvCxnSpPr/>
            <p:nvPr/>
          </p:nvCxnSpPr>
          <p:spPr>
            <a:xfrm>
              <a:off x="2554426" y="4873558"/>
              <a:ext cx="0" cy="729574"/>
            </a:xfrm>
            <a:prstGeom prst="line">
              <a:avLst/>
            </a:prstGeom>
            <a:ln w="508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2257462" y="4814645"/>
              <a:ext cx="309038" cy="36047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flipV="1">
              <a:off x="2024029" y="5369668"/>
              <a:ext cx="542471" cy="16158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flipV="1">
              <a:off x="3053597" y="5046082"/>
              <a:ext cx="675883" cy="345026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endCxn id="81" idx="1"/>
            </p:cNvCxnSpPr>
            <p:nvPr/>
          </p:nvCxnSpPr>
          <p:spPr>
            <a:xfrm flipV="1">
              <a:off x="2286000" y="5367045"/>
              <a:ext cx="242486" cy="761381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stCxn id="81" idx="1"/>
            </p:cNvCxnSpPr>
            <p:nvPr/>
          </p:nvCxnSpPr>
          <p:spPr>
            <a:xfrm>
              <a:off x="2528486" y="5367045"/>
              <a:ext cx="955648" cy="605738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3069589" y="5259422"/>
              <a:ext cx="0" cy="729574"/>
            </a:xfrm>
            <a:prstGeom prst="line">
              <a:avLst/>
            </a:prstGeom>
            <a:ln w="508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>
              <a:stCxn id="79" idx="2"/>
            </p:cNvCxnSpPr>
            <p:nvPr/>
          </p:nvCxnSpPr>
          <p:spPr>
            <a:xfrm flipH="1">
              <a:off x="2542352" y="4652518"/>
              <a:ext cx="453221" cy="50314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3061540" y="5544766"/>
              <a:ext cx="615781" cy="223736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>
              <a:stCxn id="83" idx="1"/>
            </p:cNvCxnSpPr>
            <p:nvPr/>
          </p:nvCxnSpPr>
          <p:spPr>
            <a:xfrm flipH="1" flipV="1">
              <a:off x="3085690" y="5457217"/>
              <a:ext cx="665821" cy="21212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flipH="1">
              <a:off x="1986941" y="5787958"/>
              <a:ext cx="1038378" cy="16537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3085688" y="5846324"/>
              <a:ext cx="277705" cy="330741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2669351" y="4786008"/>
              <a:ext cx="8389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olidFill>
                    <a:srgbClr val="00B050"/>
                  </a:solidFill>
                </a:rPr>
                <a:t> </a:t>
              </a:r>
              <a:r>
                <a:rPr lang="en-US" sz="1200" b="1" dirty="0" smtClean="0">
                  <a:solidFill>
                    <a:srgbClr val="00B050"/>
                  </a:solidFill>
                </a:rPr>
                <a:t>NVO1</a:t>
              </a:r>
              <a:endParaRPr lang="en-US" sz="1200" b="1" dirty="0">
                <a:solidFill>
                  <a:srgbClr val="00B050"/>
                </a:solidFill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460066" y="5891719"/>
              <a:ext cx="8389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olidFill>
                    <a:srgbClr val="0070C0"/>
                  </a:solidFill>
                </a:rPr>
                <a:t> </a:t>
              </a:r>
              <a:r>
                <a:rPr lang="en-US" sz="1200" b="1" dirty="0" smtClean="0">
                  <a:solidFill>
                    <a:srgbClr val="0070C0"/>
                  </a:solidFill>
                </a:rPr>
                <a:t>NVO2</a:t>
              </a:r>
              <a:endParaRPr lang="en-US" sz="1200" b="1" dirty="0">
                <a:solidFill>
                  <a:srgbClr val="0070C0"/>
                </a:solidFill>
              </a:endParaRPr>
            </a:p>
          </p:txBody>
        </p:sp>
        <p:cxnSp>
          <p:nvCxnSpPr>
            <p:cNvPr id="106" name="Straight Connector 105"/>
            <p:cNvCxnSpPr>
              <a:stCxn id="84" idx="3"/>
            </p:cNvCxnSpPr>
            <p:nvPr/>
          </p:nvCxnSpPr>
          <p:spPr>
            <a:xfrm>
              <a:off x="2172007" y="5033817"/>
              <a:ext cx="354625" cy="211951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7680"/>
          </a:xfrm>
        </p:spPr>
        <p:txBody>
          <a:bodyPr/>
          <a:lstStyle/>
          <a:p>
            <a:r>
              <a:rPr lang="en-US" dirty="0" smtClean="0"/>
              <a:t>Quick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150" y="1004525"/>
            <a:ext cx="8230130" cy="839515"/>
          </a:xfrm>
        </p:spPr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sz="1800" dirty="0" smtClean="0"/>
              <a:t>Assumption:  TS &lt;-&gt; CE,  NVE &lt;-&gt; PE , Tunnel b/w NVEs &lt;-&gt; Tunnel  b/w PEs</a:t>
            </a:r>
          </a:p>
          <a:p>
            <a:pPr marL="571500" indent="-571500">
              <a:buNone/>
            </a:pPr>
            <a:r>
              <a:rPr lang="en-US" sz="1800" dirty="0" smtClean="0"/>
              <a:t>Notation:   Support ( √ ), May Support (≤) ,  Not Support(×) , Not Apply (≠)</a:t>
            </a:r>
          </a:p>
          <a:p>
            <a:pPr marL="571500" indent="-571500">
              <a:buNone/>
            </a:pPr>
            <a:endParaRPr lang="en-US" sz="2400" dirty="0" smtClean="0"/>
          </a:p>
          <a:p>
            <a:pPr marL="1371600" lvl="2" indent="-571500">
              <a:buNone/>
            </a:pPr>
            <a:endParaRPr lang="en-US" sz="1600" dirty="0" smtClean="0"/>
          </a:p>
          <a:p>
            <a:pPr marL="971550" lvl="1" indent="-571500">
              <a:buNone/>
            </a:pPr>
            <a:endParaRPr lang="en-US" sz="2000" dirty="0" smtClean="0"/>
          </a:p>
          <a:p>
            <a:pPr marL="914400" lvl="1" indent="-514350"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95" name="Table 94"/>
          <p:cNvGraphicFramePr>
            <a:graphicFrameLocks noGrp="1"/>
          </p:cNvGraphicFramePr>
          <p:nvPr/>
        </p:nvGraphicFramePr>
        <p:xfrm>
          <a:off x="518160" y="1737360"/>
          <a:ext cx="8305800" cy="4946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8075"/>
                <a:gridCol w="605118"/>
                <a:gridCol w="4722607"/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/>
                        <a:t>NVO3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VPN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Clarification</a:t>
                      </a:r>
                      <a:endParaRPr lang="en-US" dirty="0"/>
                    </a:p>
                  </a:txBody>
                  <a:tcPr/>
                </a:tc>
              </a:tr>
              <a:tr h="3269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Traffic Isolation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269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Own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Address Space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269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Be L2 or L3 based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1451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Decouple from </a:t>
                      </a:r>
                      <a:r>
                        <a:rPr lang="en-US" sz="1400" baseline="0" dirty="0" smtClean="0"/>
                        <a:t>underlying transport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en-US" sz="1400" dirty="0" smtClean="0"/>
                        <a:t>√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/>
                        <a:t>VPN traffic is decoupled from underlay transport  </a:t>
                      </a:r>
                      <a:endParaRPr lang="en-US" sz="1400" dirty="0"/>
                    </a:p>
                  </a:txBody>
                  <a:tcPr/>
                </a:tc>
              </a:tr>
              <a:tr h="3269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VM</a:t>
                      </a:r>
                      <a:r>
                        <a:rPr lang="en-US" sz="1400" baseline="0" dirty="0" smtClean="0"/>
                        <a:t> Mobility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×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support</a:t>
                      </a:r>
                      <a:r>
                        <a:rPr lang="en-US" sz="1400" baseline="0" dirty="0" smtClean="0"/>
                        <a:t> cold move in L2VPN, but not hot move</a:t>
                      </a:r>
                      <a:endParaRPr lang="en-US" sz="1400" dirty="0"/>
                    </a:p>
                  </a:txBody>
                  <a:tcPr/>
                </a:tc>
              </a:tr>
              <a:tr h="3269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Flexible VM placement operation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≠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host placement</a:t>
                      </a:r>
                      <a:r>
                        <a:rPr lang="en-US" sz="1400" baseline="0" dirty="0" smtClean="0"/>
                        <a:t> is at CE site, VPN has no visibility to it</a:t>
                      </a:r>
                      <a:endParaRPr lang="en-US" sz="1400" dirty="0"/>
                    </a:p>
                  </a:txBody>
                  <a:tcPr/>
                </a:tc>
              </a:tr>
              <a:tr h="3269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NVE  on </a:t>
                      </a:r>
                      <a:r>
                        <a:rPr lang="en-US" sz="1400" dirty="0" err="1" smtClean="0"/>
                        <a:t>ToR</a:t>
                      </a:r>
                      <a:r>
                        <a:rPr lang="en-US" sz="1400" baseline="0" dirty="0" smtClean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when </a:t>
                      </a:r>
                      <a:r>
                        <a:rPr lang="en-US" sz="1400" dirty="0" err="1" smtClean="0"/>
                        <a:t>ToR</a:t>
                      </a:r>
                      <a:r>
                        <a:rPr lang="en-US" sz="1400" dirty="0" smtClean="0"/>
                        <a:t> supports VPN</a:t>
                      </a:r>
                      <a:r>
                        <a:rPr lang="en-US" sz="1400" baseline="0" dirty="0" smtClean="0"/>
                        <a:t> PE</a:t>
                      </a:r>
                      <a:r>
                        <a:rPr lang="en-US" sz="1400" dirty="0" smtClean="0"/>
                        <a:t> function</a:t>
                      </a:r>
                      <a:endParaRPr lang="en-US" sz="1400" dirty="0"/>
                    </a:p>
                  </a:txBody>
                  <a:tcPr/>
                </a:tc>
              </a:tr>
              <a:tr h="3269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TS and NVE on a Server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≠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PE and CE are physically separated</a:t>
                      </a:r>
                      <a:endParaRPr lang="en-US" sz="1400" dirty="0"/>
                    </a:p>
                  </a:txBody>
                  <a:tcPr/>
                </a:tc>
              </a:tr>
              <a:tr h="3269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VM as Tenant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System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via hypervisor</a:t>
                      </a:r>
                      <a:endParaRPr lang="en-US" sz="1400" dirty="0"/>
                    </a:p>
                  </a:txBody>
                  <a:tcPr/>
                </a:tc>
              </a:tr>
              <a:tr h="3269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Server as Tenant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System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like CE</a:t>
                      </a:r>
                      <a:r>
                        <a:rPr lang="en-US" sz="1400" baseline="0" dirty="0" smtClean="0"/>
                        <a:t> as a host</a:t>
                      </a:r>
                      <a:endParaRPr lang="en-US" sz="1400" dirty="0"/>
                    </a:p>
                  </a:txBody>
                  <a:tcPr/>
                </a:tc>
              </a:tr>
              <a:tr h="3269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NVE is on a server </a:t>
                      </a:r>
                      <a:r>
                        <a:rPr lang="en-US" sz="1400" baseline="0" dirty="0" smtClean="0"/>
                        <a:t>that is a host in 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≠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use</a:t>
                      </a:r>
                      <a:r>
                        <a:rPr lang="en-US" sz="1400" baseline="0" dirty="0" smtClean="0"/>
                        <a:t> tunnel? need /32 host routing</a:t>
                      </a:r>
                      <a:endParaRPr lang="en-US" sz="1400" dirty="0"/>
                    </a:p>
                  </a:txBody>
                  <a:tcPr/>
                </a:tc>
              </a:tr>
              <a:tr h="3269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VNI Table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 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support well if NVE is on </a:t>
                      </a:r>
                      <a:r>
                        <a:rPr lang="en-US" sz="1400" dirty="0" err="1" smtClean="0"/>
                        <a:t>ToR</a:t>
                      </a:r>
                      <a:r>
                        <a:rPr lang="en-US" sz="1400" dirty="0" smtClean="0"/>
                        <a:t>, may not if NVE on Server</a:t>
                      </a:r>
                      <a:endParaRPr lang="en-US" sz="1400" dirty="0"/>
                    </a:p>
                  </a:txBody>
                  <a:tcPr/>
                </a:tc>
              </a:tr>
              <a:tr h="3269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Reachbility</a:t>
                      </a:r>
                      <a:r>
                        <a:rPr lang="en-US" sz="1400" baseline="0" dirty="0" smtClean="0"/>
                        <a:t> advertisement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Via control</a:t>
                      </a:r>
                      <a:r>
                        <a:rPr lang="en-US" sz="1400" baseline="0" dirty="0" smtClean="0"/>
                        <a:t>/data plane</a:t>
                      </a:r>
                      <a:r>
                        <a:rPr lang="en-US" sz="1400" dirty="0" smtClean="0"/>
                        <a:t> protocol, or</a:t>
                      </a:r>
                      <a:r>
                        <a:rPr lang="en-US" sz="1400" baseline="0" dirty="0" smtClean="0"/>
                        <a:t> static configuration</a:t>
                      </a:r>
                      <a:endParaRPr lang="en-US" sz="1400" dirty="0" smtClean="0"/>
                    </a:p>
                  </a:txBody>
                  <a:tcPr/>
                </a:tc>
              </a:tr>
              <a:tr h="3269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Tunneling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 VPN uses MPLS LSP Tunnel, rarely others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7246"/>
          </a:xfrm>
        </p:spPr>
        <p:txBody>
          <a:bodyPr/>
          <a:lstStyle/>
          <a:p>
            <a:r>
              <a:rPr lang="en-US" dirty="0" smtClean="0"/>
              <a:t>Quick Comparison Cont.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511267" y="1328405"/>
          <a:ext cx="82296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468"/>
                <a:gridCol w="768485"/>
                <a:gridCol w="499964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NVO3</a:t>
                      </a:r>
                      <a:r>
                        <a:rPr lang="en-US" baseline="0" dirty="0" smtClean="0"/>
                        <a:t>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VPN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Clarification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Auto discovery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√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NVE discovery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Load Balancing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≤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ECMP</a:t>
                      </a:r>
                      <a:r>
                        <a:rPr lang="en-US" sz="1400" baseline="0" dirty="0" smtClean="0"/>
                        <a:t> function in WAN may not be sufficient for NVO3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Broadcast or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Multicast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May not good enough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Underlying Network Design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≤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DC network</a:t>
                      </a:r>
                      <a:r>
                        <a:rPr lang="en-US" sz="1400" baseline="0" dirty="0" smtClean="0"/>
                        <a:t> design may or may not be same as WAN’s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Gateway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L3VPN</a:t>
                      </a:r>
                      <a:r>
                        <a:rPr lang="en-US" sz="1400" baseline="0" dirty="0" smtClean="0"/>
                        <a:t> GW may not be sufficient for NVO3, L2VPN has no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Multi data plane interworking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Only  support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one data plane schema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Inter ASs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×, 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L3VPN</a:t>
                      </a:r>
                      <a:r>
                        <a:rPr lang="en-US" sz="1400" baseline="0" dirty="0" smtClean="0"/>
                        <a:t> support, not L2VPN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NVO Access</a:t>
                      </a:r>
                      <a:r>
                        <a:rPr lang="en-US" sz="1400" baseline="0" dirty="0" smtClean="0"/>
                        <a:t> externally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×, 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L2VPN does not have</a:t>
                      </a:r>
                      <a:r>
                        <a:rPr lang="en-US" sz="1400" baseline="0" dirty="0" smtClean="0"/>
                        <a:t> it, </a:t>
                      </a:r>
                      <a:r>
                        <a:rPr lang="en-US" sz="1400" dirty="0" smtClean="0"/>
                        <a:t> L3VPN supports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extranet access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Scalability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Depend on the configuration,</a:t>
                      </a:r>
                      <a:r>
                        <a:rPr lang="en-US" sz="1400" baseline="0" dirty="0" smtClean="0"/>
                        <a:t> i.e. </a:t>
                      </a:r>
                      <a:r>
                        <a:rPr lang="en-US" sz="1400" dirty="0" smtClean="0"/>
                        <a:t>NVE is on </a:t>
                      </a:r>
                      <a:r>
                        <a:rPr lang="en-US" sz="1400" dirty="0" err="1" smtClean="0"/>
                        <a:t>ToR</a:t>
                      </a:r>
                      <a:r>
                        <a:rPr lang="en-US" sz="1400" baseline="0" dirty="0" smtClean="0"/>
                        <a:t> or on server.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Operation Aspect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DC</a:t>
                      </a:r>
                      <a:r>
                        <a:rPr lang="en-US" sz="1400" baseline="0" dirty="0" smtClean="0"/>
                        <a:t> operation model may be very different from SP model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SDN controller management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this is new to VPN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53776" y="954648"/>
            <a:ext cx="75083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Notation:  Support ( √ ), May Support (≤) ,  Not Support(×) , Not Apply (≠)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835568" y="5757384"/>
            <a:ext cx="75083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Clearly, commons and gaps exist between IP/MPLS VPN  and NVO3 requirements     </a:t>
            </a:r>
            <a:r>
              <a:rPr lang="en-US" dirty="0" smtClean="0">
                <a:solidFill>
                  <a:srgbClr val="C00000"/>
                </a:solidFill>
              </a:rPr>
              <a:t>Sum: √ (11), ≤  (7), × (6), ≠ (3) 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98120" y="274638"/>
            <a:ext cx="8686800" cy="9221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VPN Interconnect DC Underlay Networks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90157" y="1017008"/>
            <a:ext cx="8696527" cy="5685246"/>
          </a:xfrm>
        </p:spPr>
        <p:txBody>
          <a:bodyPr>
            <a:normAutofit/>
          </a:bodyPr>
          <a:lstStyle/>
          <a:p>
            <a:pPr marL="514350" indent="-514350"/>
            <a:r>
              <a:rPr lang="en-US" sz="2400" dirty="0" smtClean="0"/>
              <a:t>IP/MPLS VPN interconnects DC underlay networks</a:t>
            </a:r>
          </a:p>
          <a:p>
            <a:pPr marL="914400" lvl="1" indent="-514350"/>
            <a:r>
              <a:rPr lang="en-US" sz="2000" dirty="0" smtClean="0"/>
              <a:t>VPN does not have the visibility of any network virtual overlays</a:t>
            </a:r>
          </a:p>
          <a:p>
            <a:pPr marL="914400" lvl="1" indent="-514350"/>
            <a:r>
              <a:rPr lang="en-US" sz="2000" dirty="0" smtClean="0"/>
              <a:t>PE connects to DCGW (as CE) via a local interface or sub-interface</a:t>
            </a:r>
          </a:p>
          <a:p>
            <a:pPr marL="914400" lvl="1" indent="-514350"/>
            <a:r>
              <a:rPr lang="en-US" sz="2000" dirty="0" smtClean="0"/>
              <a:t>PE may run OSPF, </a:t>
            </a:r>
            <a:r>
              <a:rPr lang="en-US" sz="2000" dirty="0" err="1" smtClean="0"/>
              <a:t>eBGP</a:t>
            </a:r>
            <a:r>
              <a:rPr lang="en-US" sz="2000" dirty="0" smtClean="0"/>
              <a:t>, etc,  DCGW peers with PE only, not remote GW</a:t>
            </a:r>
          </a:p>
          <a:p>
            <a:pPr marL="514350" indent="-514350"/>
            <a:r>
              <a:rPr lang="en-US" sz="2400" dirty="0" smtClean="0"/>
              <a:t>An NVO span across DC sites w/o PE/DCGW awareness</a:t>
            </a:r>
          </a:p>
          <a:p>
            <a:pPr marL="914400" lvl="1" indent="-514350"/>
            <a:r>
              <a:rPr lang="en-US" sz="2000" dirty="0" smtClean="0"/>
              <a:t>Overlay tunnels are built between any pair of NVEs directly</a:t>
            </a:r>
          </a:p>
          <a:p>
            <a:pPr marL="914400" lvl="1" indent="-514350"/>
            <a:r>
              <a:rPr lang="en-US" sz="2000" dirty="0" smtClean="0"/>
              <a:t>NVO control plane runs independently from WAN VPN control plane</a:t>
            </a:r>
          </a:p>
          <a:p>
            <a:pPr marL="514350" indent="-514350"/>
            <a:r>
              <a:rPr lang="en-US" sz="2400" dirty="0" smtClean="0"/>
              <a:t>VPN for NVO and VPN for DCI are orthogonal in this case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endParaRPr lang="en-US" sz="2600" dirty="0" smtClean="0">
              <a:solidFill>
                <a:srgbClr val="C00000"/>
              </a:solidFill>
            </a:endParaRPr>
          </a:p>
        </p:txBody>
      </p:sp>
      <p:grpSp>
        <p:nvGrpSpPr>
          <p:cNvPr id="77" name="Group 76"/>
          <p:cNvGrpSpPr/>
          <p:nvPr/>
        </p:nvGrpSpPr>
        <p:grpSpPr>
          <a:xfrm>
            <a:off x="426720" y="4124527"/>
            <a:ext cx="8513545" cy="2520113"/>
            <a:chOff x="243840" y="3599044"/>
            <a:chExt cx="8513545" cy="2593505"/>
          </a:xfrm>
        </p:grpSpPr>
        <p:grpSp>
          <p:nvGrpSpPr>
            <p:cNvPr id="166" name="Group 165"/>
            <p:cNvGrpSpPr/>
            <p:nvPr/>
          </p:nvGrpSpPr>
          <p:grpSpPr>
            <a:xfrm>
              <a:off x="243840" y="3599044"/>
              <a:ext cx="8513545" cy="2593505"/>
              <a:chOff x="381000" y="3934324"/>
              <a:chExt cx="8513545" cy="2593505"/>
            </a:xfrm>
          </p:grpSpPr>
          <p:grpSp>
            <p:nvGrpSpPr>
              <p:cNvPr id="151" name="Group 150"/>
              <p:cNvGrpSpPr/>
              <p:nvPr/>
            </p:nvGrpSpPr>
            <p:grpSpPr>
              <a:xfrm>
                <a:off x="381000" y="3982453"/>
                <a:ext cx="3500547" cy="2469594"/>
                <a:chOff x="640080" y="3951973"/>
                <a:chExt cx="3500547" cy="2469594"/>
              </a:xfrm>
            </p:grpSpPr>
            <p:pic>
              <p:nvPicPr>
                <p:cNvPr id="111" name="Picture 12"/>
                <p:cNvPicPr>
                  <a:picLocks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 flipH="1">
                  <a:off x="1610842" y="4337085"/>
                  <a:ext cx="1808212" cy="16014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112" name="Rounded Rectangle 111"/>
                <p:cNvSpPr/>
                <p:nvPr/>
              </p:nvSpPr>
              <p:spPr>
                <a:xfrm>
                  <a:off x="2326671" y="3951973"/>
                  <a:ext cx="523209" cy="299987"/>
                </a:xfrm>
                <a:prstGeom prst="round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b="1" dirty="0" smtClean="0">
                      <a:solidFill>
                        <a:schemeClr val="bg1">
                          <a:lumMod val="50000"/>
                        </a:schemeClr>
                      </a:solidFill>
                    </a:rPr>
                    <a:t>VM</a:t>
                  </a:r>
                  <a:endParaRPr lang="en-US" sz="1400" b="1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114" name="TextBox 113"/>
                <p:cNvSpPr txBox="1"/>
                <p:nvPr/>
              </p:nvSpPr>
              <p:spPr>
                <a:xfrm>
                  <a:off x="2047190" y="4850091"/>
                  <a:ext cx="697405" cy="40628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UN</a:t>
                  </a:r>
                  <a:endParaRPr lang="en-US" dirty="0">
                    <a:solidFill>
                      <a:schemeClr val="accent6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115" name="Rounded Rectangle 114"/>
                <p:cNvSpPr/>
                <p:nvPr/>
              </p:nvSpPr>
              <p:spPr>
                <a:xfrm>
                  <a:off x="907763" y="5047729"/>
                  <a:ext cx="585757" cy="347231"/>
                </a:xfrm>
                <a:prstGeom prst="round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b="1" dirty="0" smtClean="0">
                      <a:solidFill>
                        <a:schemeClr val="bg1">
                          <a:lumMod val="50000"/>
                        </a:schemeClr>
                      </a:solidFill>
                    </a:rPr>
                    <a:t>VM</a:t>
                  </a:r>
                  <a:endParaRPr lang="en-US" sz="1400" b="1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116" name="Rounded Rectangle 115"/>
                <p:cNvSpPr/>
                <p:nvPr/>
              </p:nvSpPr>
              <p:spPr>
                <a:xfrm>
                  <a:off x="3123709" y="4922520"/>
                  <a:ext cx="564372" cy="365761"/>
                </a:xfrm>
                <a:prstGeom prst="roundRect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000" b="1" dirty="0" smtClean="0">
                      <a:solidFill>
                        <a:schemeClr val="tx1"/>
                      </a:solidFill>
                    </a:rPr>
                    <a:t>DCGW</a:t>
                  </a:r>
                  <a:endParaRPr lang="en-US" sz="1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7" name="Rounded Rectangle 116"/>
                <p:cNvSpPr/>
                <p:nvPr/>
              </p:nvSpPr>
              <p:spPr>
                <a:xfrm>
                  <a:off x="1046251" y="4529045"/>
                  <a:ext cx="538709" cy="302035"/>
                </a:xfrm>
                <a:prstGeom prst="round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b="1" dirty="0" smtClean="0">
                      <a:solidFill>
                        <a:schemeClr val="bg1">
                          <a:lumMod val="50000"/>
                        </a:schemeClr>
                      </a:solidFill>
                    </a:rPr>
                    <a:t>VM</a:t>
                  </a:r>
                  <a:endParaRPr lang="en-US" sz="1400" b="1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119" name="TextBox 118"/>
                <p:cNvSpPr txBox="1"/>
                <p:nvPr/>
              </p:nvSpPr>
              <p:spPr>
                <a:xfrm>
                  <a:off x="2013184" y="6113790"/>
                  <a:ext cx="862159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b="1" dirty="0" smtClean="0"/>
                    <a:t>DC Site A</a:t>
                  </a:r>
                  <a:endParaRPr lang="en-US" sz="1400" b="1" dirty="0"/>
                </a:p>
              </p:txBody>
            </p:sp>
            <p:pic>
              <p:nvPicPr>
                <p:cNvPr id="120" name="Picture 3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 rot="16200000">
                  <a:off x="1094615" y="5177981"/>
                  <a:ext cx="137168" cy="10462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21" name="Picture 3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 rot="16200000">
                  <a:off x="1510285" y="5443399"/>
                  <a:ext cx="137168" cy="1046237"/>
                </a:xfrm>
                <a:prstGeom prst="rect">
                  <a:avLst/>
                </a:prstGeom>
                <a:solidFill>
                  <a:srgbClr val="C00000"/>
                </a:solidFill>
                <a:ln w="1587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22" name="Picture 3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 rot="16200000">
                  <a:off x="3548925" y="5277355"/>
                  <a:ext cx="137168" cy="10462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24" name="Picture 3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 rot="16200000">
                  <a:off x="2996101" y="5462450"/>
                  <a:ext cx="137168" cy="10462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125" name="Rounded Rectangle 124"/>
                <p:cNvSpPr/>
                <p:nvPr/>
              </p:nvSpPr>
              <p:spPr>
                <a:xfrm>
                  <a:off x="1349231" y="4130323"/>
                  <a:ext cx="510050" cy="304518"/>
                </a:xfrm>
                <a:prstGeom prst="round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b="1" dirty="0" smtClean="0">
                      <a:solidFill>
                        <a:schemeClr val="bg1">
                          <a:lumMod val="50000"/>
                        </a:schemeClr>
                      </a:solidFill>
                    </a:rPr>
                    <a:t>VM</a:t>
                  </a:r>
                  <a:endParaRPr lang="en-US" sz="1400" b="1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  <p:cxnSp>
              <p:nvCxnSpPr>
                <p:cNvPr id="126" name="Straight Connector 125"/>
                <p:cNvCxnSpPr/>
                <p:nvPr/>
              </p:nvCxnSpPr>
              <p:spPr>
                <a:xfrm>
                  <a:off x="2077476" y="4510369"/>
                  <a:ext cx="0" cy="802575"/>
                </a:xfrm>
                <a:prstGeom prst="line">
                  <a:avLst/>
                </a:prstGeom>
                <a:ln w="508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>
                <a:xfrm>
                  <a:off x="1730743" y="4445561"/>
                  <a:ext cx="360832" cy="396539"/>
                </a:xfrm>
                <a:prstGeom prst="line">
                  <a:avLst/>
                </a:prstGeom>
                <a:ln w="254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>
                <a:xfrm flipV="1">
                  <a:off x="1458187" y="5056120"/>
                  <a:ext cx="633387" cy="177750"/>
                </a:xfrm>
                <a:prstGeom prst="line">
                  <a:avLst/>
                </a:prstGeom>
                <a:ln w="254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>
                  <a:stCxn id="121" idx="3"/>
                </p:cNvCxnSpPr>
                <p:nvPr/>
              </p:nvCxnSpPr>
              <p:spPr>
                <a:xfrm flipV="1">
                  <a:off x="1578870" y="5185247"/>
                  <a:ext cx="502201" cy="712687"/>
                </a:xfrm>
                <a:prstGeom prst="line">
                  <a:avLst/>
                </a:prstGeom>
                <a:ln w="254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/>
                <p:cNvCxnSpPr/>
                <p:nvPr/>
              </p:nvCxnSpPr>
              <p:spPr>
                <a:xfrm>
                  <a:off x="2090706" y="5113190"/>
                  <a:ext cx="1072293" cy="606393"/>
                </a:xfrm>
                <a:prstGeom prst="line">
                  <a:avLst/>
                </a:prstGeom>
                <a:ln w="254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/>
                <p:cNvCxnSpPr/>
                <p:nvPr/>
              </p:nvCxnSpPr>
              <p:spPr>
                <a:xfrm>
                  <a:off x="2678977" y="4934843"/>
                  <a:ext cx="0" cy="802575"/>
                </a:xfrm>
                <a:prstGeom prst="line">
                  <a:avLst/>
                </a:prstGeom>
                <a:ln w="5080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>
                  <a:stCxn id="112" idx="2"/>
                </p:cNvCxnSpPr>
                <p:nvPr/>
              </p:nvCxnSpPr>
              <p:spPr>
                <a:xfrm flipH="1">
                  <a:off x="2063380" y="4251960"/>
                  <a:ext cx="524896" cy="568739"/>
                </a:xfrm>
                <a:prstGeom prst="line">
                  <a:avLst/>
                </a:prstGeom>
                <a:ln w="254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/>
                <p:nvPr/>
              </p:nvCxnSpPr>
              <p:spPr>
                <a:xfrm flipH="1">
                  <a:off x="1414884" y="5516264"/>
                  <a:ext cx="1212406" cy="181917"/>
                </a:xfrm>
                <a:prstGeom prst="line">
                  <a:avLst/>
                </a:prstGeom>
                <a:ln w="2540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/>
                <p:cNvCxnSpPr/>
                <p:nvPr/>
              </p:nvCxnSpPr>
              <p:spPr>
                <a:xfrm>
                  <a:off x="2697775" y="5580471"/>
                  <a:ext cx="324246" cy="363835"/>
                </a:xfrm>
                <a:prstGeom prst="line">
                  <a:avLst/>
                </a:prstGeom>
                <a:ln w="2540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8" name="TextBox 137"/>
                <p:cNvSpPr txBox="1"/>
                <p:nvPr/>
              </p:nvSpPr>
              <p:spPr>
                <a:xfrm>
                  <a:off x="2211663" y="4414059"/>
                  <a:ext cx="979532" cy="3385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 smtClean="0">
                      <a:solidFill>
                        <a:srgbClr val="00B050"/>
                      </a:solidFill>
                    </a:rPr>
                    <a:t> </a:t>
                  </a:r>
                  <a:r>
                    <a:rPr lang="en-US" sz="1200" b="1" dirty="0" smtClean="0">
                      <a:solidFill>
                        <a:srgbClr val="00B050"/>
                      </a:solidFill>
                    </a:rPr>
                    <a:t>NVO1</a:t>
                  </a:r>
                  <a:endParaRPr lang="en-US" sz="1200" b="1" dirty="0">
                    <a:solidFill>
                      <a:srgbClr val="00B050"/>
                    </a:solidFill>
                  </a:endParaRPr>
                </a:p>
              </p:txBody>
            </p:sp>
            <p:sp>
              <p:nvSpPr>
                <p:cNvPr id="139" name="TextBox 138"/>
                <p:cNvSpPr txBox="1"/>
                <p:nvPr/>
              </p:nvSpPr>
              <p:spPr>
                <a:xfrm>
                  <a:off x="1967303" y="5630408"/>
                  <a:ext cx="979532" cy="3385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 smtClean="0">
                      <a:solidFill>
                        <a:srgbClr val="0070C0"/>
                      </a:solidFill>
                    </a:rPr>
                    <a:t> </a:t>
                  </a:r>
                  <a:r>
                    <a:rPr lang="en-US" sz="1200" b="1" dirty="0" smtClean="0">
                      <a:solidFill>
                        <a:srgbClr val="0070C0"/>
                      </a:solidFill>
                    </a:rPr>
                    <a:t>NVO2</a:t>
                  </a:r>
                  <a:endParaRPr lang="en-US" sz="1200" b="1" dirty="0">
                    <a:solidFill>
                      <a:srgbClr val="0070C0"/>
                    </a:solidFill>
                  </a:endParaRPr>
                </a:p>
              </p:txBody>
            </p:sp>
            <p:cxnSp>
              <p:nvCxnSpPr>
                <p:cNvPr id="109" name="Straight Connector 108"/>
                <p:cNvCxnSpPr/>
                <p:nvPr/>
              </p:nvCxnSpPr>
              <p:spPr>
                <a:xfrm>
                  <a:off x="1600957" y="4731953"/>
                  <a:ext cx="472451" cy="161022"/>
                </a:xfrm>
                <a:prstGeom prst="line">
                  <a:avLst/>
                </a:prstGeom>
                <a:ln w="254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/>
                <p:cNvCxnSpPr/>
                <p:nvPr/>
              </p:nvCxnSpPr>
              <p:spPr>
                <a:xfrm>
                  <a:off x="2713015" y="5229951"/>
                  <a:ext cx="761705" cy="302169"/>
                </a:xfrm>
                <a:prstGeom prst="line">
                  <a:avLst/>
                </a:prstGeom>
                <a:ln w="2540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3" name="Rounded Rectangle 142"/>
                <p:cNvSpPr/>
                <p:nvPr/>
              </p:nvSpPr>
              <p:spPr>
                <a:xfrm>
                  <a:off x="3195351" y="4302493"/>
                  <a:ext cx="599409" cy="315227"/>
                </a:xfrm>
                <a:prstGeom prst="round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b="1" dirty="0" smtClean="0">
                      <a:solidFill>
                        <a:schemeClr val="bg1">
                          <a:lumMod val="50000"/>
                        </a:schemeClr>
                      </a:solidFill>
                    </a:rPr>
                    <a:t>VM</a:t>
                  </a:r>
                  <a:endParaRPr lang="en-US" sz="1400" b="1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  <p:cxnSp>
              <p:nvCxnSpPr>
                <p:cNvPr id="144" name="Straight Connector 143"/>
                <p:cNvCxnSpPr>
                  <a:endCxn id="143" idx="1"/>
                </p:cNvCxnSpPr>
                <p:nvPr/>
              </p:nvCxnSpPr>
              <p:spPr>
                <a:xfrm flipV="1">
                  <a:off x="2697775" y="4460107"/>
                  <a:ext cx="497576" cy="632684"/>
                </a:xfrm>
                <a:prstGeom prst="line">
                  <a:avLst/>
                </a:prstGeom>
                <a:ln w="2540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147" name="Picture 12"/>
              <p:cNvPicPr>
                <a:picLocks noChangeArrowheads="1"/>
              </p:cNvPicPr>
              <p:nvPr/>
            </p:nvPicPr>
            <p:blipFill>
              <a:blip r:embed="rId2" cstate="print"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</a:blip>
              <a:srcRect/>
              <a:stretch>
                <a:fillRect/>
              </a:stretch>
            </p:blipFill>
            <p:spPr bwMode="auto">
              <a:xfrm rot="16200000" flipH="1">
                <a:off x="3870965" y="4160522"/>
                <a:ext cx="1386840" cy="18135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52" name="Rounded Rectangle 151"/>
              <p:cNvSpPr/>
              <p:nvPr/>
            </p:nvSpPr>
            <p:spPr>
              <a:xfrm>
                <a:off x="3088671" y="5399773"/>
                <a:ext cx="599409" cy="315227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bg1">
                        <a:lumMod val="50000"/>
                      </a:schemeClr>
                    </a:solidFill>
                  </a:rPr>
                  <a:t>VM</a:t>
                </a:r>
                <a:endParaRPr lang="en-US" sz="1400" b="1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153" name="Rounded Rectangle 152"/>
              <p:cNvSpPr/>
              <p:nvPr/>
            </p:nvSpPr>
            <p:spPr>
              <a:xfrm>
                <a:off x="3566625" y="4953000"/>
                <a:ext cx="532935" cy="365760"/>
              </a:xfrm>
              <a:prstGeom prst="round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tx1"/>
                    </a:solidFill>
                  </a:rPr>
                  <a:t>PE</a:t>
                </a:r>
                <a:endParaRPr lang="en-US" sz="1400" b="1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57" name="Group 156"/>
              <p:cNvGrpSpPr/>
              <p:nvPr/>
            </p:nvGrpSpPr>
            <p:grpSpPr>
              <a:xfrm>
                <a:off x="5166825" y="3934324"/>
                <a:ext cx="3727720" cy="2593505"/>
                <a:chOff x="5060145" y="3949564"/>
                <a:chExt cx="3727720" cy="2593505"/>
              </a:xfrm>
            </p:grpSpPr>
            <p:pic>
              <p:nvPicPr>
                <p:cNvPr id="79" name="Picture 12"/>
                <p:cNvPicPr>
                  <a:picLocks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 flipH="1">
                  <a:off x="6008698" y="4389119"/>
                  <a:ext cx="1717982" cy="15392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80" name="Rounded Rectangle 79"/>
                <p:cNvSpPr/>
                <p:nvPr/>
              </p:nvSpPr>
              <p:spPr>
                <a:xfrm>
                  <a:off x="6778553" y="3949564"/>
                  <a:ext cx="567127" cy="317635"/>
                </a:xfrm>
                <a:prstGeom prst="round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b="1" dirty="0" smtClean="0">
                      <a:solidFill>
                        <a:schemeClr val="bg1">
                          <a:lumMod val="50000"/>
                        </a:schemeClr>
                      </a:solidFill>
                    </a:rPr>
                    <a:t>VM</a:t>
                  </a:r>
                  <a:endParaRPr lang="en-US" sz="1400" b="1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81" name="Rounded Rectangle 80"/>
                <p:cNvSpPr/>
                <p:nvPr/>
              </p:nvSpPr>
              <p:spPr>
                <a:xfrm>
                  <a:off x="7520014" y="4447384"/>
                  <a:ext cx="587666" cy="353215"/>
                </a:xfrm>
                <a:prstGeom prst="round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b="1" dirty="0" smtClean="0">
                      <a:solidFill>
                        <a:schemeClr val="bg1">
                          <a:lumMod val="50000"/>
                        </a:schemeClr>
                      </a:solidFill>
                    </a:rPr>
                    <a:t>VM</a:t>
                  </a:r>
                  <a:endParaRPr lang="en-US" sz="1400" b="1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82" name="TextBox 81"/>
                <p:cNvSpPr txBox="1"/>
                <p:nvPr/>
              </p:nvSpPr>
              <p:spPr>
                <a:xfrm>
                  <a:off x="6488031" y="4845339"/>
                  <a:ext cx="724956" cy="40522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UN</a:t>
                  </a:r>
                  <a:endParaRPr lang="en-US" dirty="0">
                    <a:solidFill>
                      <a:schemeClr val="accent6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84" name="Rounded Rectangle 83"/>
                <p:cNvSpPr/>
                <p:nvPr/>
              </p:nvSpPr>
              <p:spPr>
                <a:xfrm>
                  <a:off x="7852516" y="5012953"/>
                  <a:ext cx="559964" cy="290567"/>
                </a:xfrm>
                <a:prstGeom prst="round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b="1" dirty="0" smtClean="0">
                      <a:solidFill>
                        <a:schemeClr val="bg1">
                          <a:lumMod val="50000"/>
                        </a:schemeClr>
                      </a:solidFill>
                    </a:rPr>
                    <a:t>VM</a:t>
                  </a:r>
                  <a:endParaRPr lang="en-US" sz="1400" b="1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85" name="Rounded Rectangle 84"/>
                <p:cNvSpPr/>
                <p:nvPr/>
              </p:nvSpPr>
              <p:spPr>
                <a:xfrm>
                  <a:off x="5516879" y="4525131"/>
                  <a:ext cx="538483" cy="275469"/>
                </a:xfrm>
                <a:prstGeom prst="round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b="1" dirty="0" smtClean="0">
                      <a:solidFill>
                        <a:schemeClr val="bg1">
                          <a:lumMod val="50000"/>
                        </a:schemeClr>
                      </a:solidFill>
                    </a:rPr>
                    <a:t>VM</a:t>
                  </a:r>
                  <a:endParaRPr lang="en-US" sz="1400" b="1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86" name="TextBox 85"/>
                <p:cNvSpPr txBox="1"/>
                <p:nvPr/>
              </p:nvSpPr>
              <p:spPr>
                <a:xfrm>
                  <a:off x="6617189" y="6235292"/>
                  <a:ext cx="854145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b="1" dirty="0" smtClean="0"/>
                    <a:t>DC Site B</a:t>
                  </a:r>
                  <a:endParaRPr lang="en-US" sz="1400" b="1" dirty="0"/>
                </a:p>
              </p:txBody>
            </p:sp>
            <p:pic>
              <p:nvPicPr>
                <p:cNvPr id="87" name="Picture 3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 rot="16200000">
                  <a:off x="5605644" y="5150341"/>
                  <a:ext cx="136810" cy="108756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88" name="Picture 3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 rot="16200000">
                  <a:off x="5932803" y="5415067"/>
                  <a:ext cx="136810" cy="1087569"/>
                </a:xfrm>
                <a:prstGeom prst="rect">
                  <a:avLst/>
                </a:prstGeom>
                <a:solidFill>
                  <a:srgbClr val="C00000"/>
                </a:solidFill>
                <a:ln w="1587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89" name="Picture 3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 rot="16200000">
                  <a:off x="8158425" y="5181392"/>
                  <a:ext cx="171312" cy="108756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90" name="Picture 3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 rot="16200000">
                  <a:off x="8142647" y="4939855"/>
                  <a:ext cx="136810" cy="108756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91" name="Picture 3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 rot="16200000">
                  <a:off x="7507297" y="5388357"/>
                  <a:ext cx="136810" cy="108756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92" name="Rounded Rectangle 91"/>
                <p:cNvSpPr/>
                <p:nvPr/>
              </p:nvSpPr>
              <p:spPr>
                <a:xfrm>
                  <a:off x="5762498" y="4127449"/>
                  <a:ext cx="546862" cy="261671"/>
                </a:xfrm>
                <a:prstGeom prst="round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b="1" dirty="0" smtClean="0">
                      <a:solidFill>
                        <a:schemeClr val="bg1">
                          <a:lumMod val="50000"/>
                        </a:schemeClr>
                      </a:solidFill>
                    </a:rPr>
                    <a:t>VM</a:t>
                  </a:r>
                  <a:endParaRPr lang="en-US" sz="1400" b="1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  <p:cxnSp>
              <p:nvCxnSpPr>
                <p:cNvPr id="93" name="Straight Connector 92"/>
                <p:cNvCxnSpPr/>
                <p:nvPr/>
              </p:nvCxnSpPr>
              <p:spPr>
                <a:xfrm>
                  <a:off x="6519513" y="4506504"/>
                  <a:ext cx="0" cy="800480"/>
                </a:xfrm>
                <a:prstGeom prst="line">
                  <a:avLst/>
                </a:prstGeom>
                <a:ln w="508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/>
                <p:nvPr/>
              </p:nvCxnSpPr>
              <p:spPr>
                <a:xfrm>
                  <a:off x="6159083" y="4441865"/>
                  <a:ext cx="375086" cy="395504"/>
                </a:xfrm>
                <a:prstGeom prst="line">
                  <a:avLst/>
                </a:prstGeom>
                <a:ln w="254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/>
                <p:cNvCxnSpPr/>
                <p:nvPr/>
              </p:nvCxnSpPr>
              <p:spPr>
                <a:xfrm flipV="1">
                  <a:off x="7154367" y="4789957"/>
                  <a:ext cx="503267" cy="279344"/>
                </a:xfrm>
                <a:prstGeom prst="line">
                  <a:avLst/>
                </a:prstGeom>
                <a:ln w="25400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/>
                <p:cNvCxnSpPr/>
                <p:nvPr/>
              </p:nvCxnSpPr>
              <p:spPr>
                <a:xfrm flipV="1">
                  <a:off x="6234055" y="5093671"/>
                  <a:ext cx="284456" cy="823829"/>
                </a:xfrm>
                <a:prstGeom prst="line">
                  <a:avLst/>
                </a:prstGeom>
                <a:ln w="254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/>
                <p:cNvCxnSpPr/>
                <p:nvPr/>
              </p:nvCxnSpPr>
              <p:spPr>
                <a:xfrm>
                  <a:off x="6533266" y="5107751"/>
                  <a:ext cx="1319243" cy="642133"/>
                </a:xfrm>
                <a:prstGeom prst="line">
                  <a:avLst/>
                </a:prstGeom>
                <a:ln w="254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/>
                <p:cNvCxnSpPr/>
                <p:nvPr/>
              </p:nvCxnSpPr>
              <p:spPr>
                <a:xfrm>
                  <a:off x="7144776" y="4929869"/>
                  <a:ext cx="0" cy="800480"/>
                </a:xfrm>
                <a:prstGeom prst="line">
                  <a:avLst/>
                </a:prstGeom>
                <a:ln w="50800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/>
                <p:cNvCxnSpPr>
                  <a:stCxn id="80" idx="2"/>
                </p:cNvCxnSpPr>
                <p:nvPr/>
              </p:nvCxnSpPr>
              <p:spPr>
                <a:xfrm flipH="1">
                  <a:off x="6504859" y="4267199"/>
                  <a:ext cx="557258" cy="548824"/>
                </a:xfrm>
                <a:prstGeom prst="line">
                  <a:avLst/>
                </a:prstGeom>
                <a:ln w="254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/>
                <p:cNvCxnSpPr/>
                <p:nvPr/>
              </p:nvCxnSpPr>
              <p:spPr>
                <a:xfrm>
                  <a:off x="7135008" y="5242946"/>
                  <a:ext cx="717501" cy="263148"/>
                </a:xfrm>
                <a:prstGeom prst="line">
                  <a:avLst/>
                </a:prstGeom>
                <a:ln w="25400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/>
                <p:cNvCxnSpPr>
                  <a:stCxn id="84" idx="1"/>
                </p:cNvCxnSpPr>
                <p:nvPr/>
              </p:nvCxnSpPr>
              <p:spPr>
                <a:xfrm flipH="1" flipV="1">
                  <a:off x="7132976" y="5155643"/>
                  <a:ext cx="719540" cy="2594"/>
                </a:xfrm>
                <a:prstGeom prst="line">
                  <a:avLst/>
                </a:prstGeom>
                <a:ln w="25400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/>
                <p:cNvCxnSpPr/>
                <p:nvPr/>
              </p:nvCxnSpPr>
              <p:spPr>
                <a:xfrm flipH="1">
                  <a:off x="6035040" y="5509773"/>
                  <a:ext cx="1056008" cy="174747"/>
                </a:xfrm>
                <a:prstGeom prst="line">
                  <a:avLst/>
                </a:prstGeom>
                <a:ln w="25400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>
                  <a:off x="7164317" y="5573812"/>
                  <a:ext cx="337056" cy="362885"/>
                </a:xfrm>
                <a:prstGeom prst="line">
                  <a:avLst/>
                </a:prstGeom>
                <a:ln w="25400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5" name="TextBox 104"/>
                <p:cNvSpPr txBox="1"/>
                <p:nvPr/>
              </p:nvSpPr>
              <p:spPr>
                <a:xfrm>
                  <a:off x="6729684" y="4410445"/>
                  <a:ext cx="101822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 smtClean="0">
                      <a:solidFill>
                        <a:srgbClr val="00B050"/>
                      </a:solidFill>
                    </a:rPr>
                    <a:t> </a:t>
                  </a:r>
                  <a:r>
                    <a:rPr lang="en-US" sz="1200" b="1" dirty="0" smtClean="0">
                      <a:solidFill>
                        <a:srgbClr val="00B050"/>
                      </a:solidFill>
                    </a:rPr>
                    <a:t>NVO1</a:t>
                  </a:r>
                  <a:endParaRPr lang="en-US" sz="1200" b="1" dirty="0">
                    <a:solidFill>
                      <a:srgbClr val="00B050"/>
                    </a:solidFill>
                  </a:endParaRPr>
                </a:p>
              </p:txBody>
            </p:sp>
            <p:sp>
              <p:nvSpPr>
                <p:cNvPr id="106" name="TextBox 105"/>
                <p:cNvSpPr txBox="1"/>
                <p:nvPr/>
              </p:nvSpPr>
              <p:spPr>
                <a:xfrm>
                  <a:off x="6533923" y="5593138"/>
                  <a:ext cx="101822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 smtClean="0">
                      <a:solidFill>
                        <a:srgbClr val="0070C0"/>
                      </a:solidFill>
                    </a:rPr>
                    <a:t> </a:t>
                  </a:r>
                  <a:r>
                    <a:rPr lang="en-US" sz="1200" b="1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NVO3</a:t>
                  </a:r>
                  <a:endParaRPr lang="en-US" sz="1200" b="1" dirty="0">
                    <a:solidFill>
                      <a:schemeClr val="accent6">
                        <a:lumMod val="75000"/>
                      </a:schemeClr>
                    </a:solidFill>
                  </a:endParaRPr>
                </a:p>
              </p:txBody>
            </p:sp>
            <p:cxnSp>
              <p:nvCxnSpPr>
                <p:cNvPr id="110" name="Straight Connector 109"/>
                <p:cNvCxnSpPr/>
                <p:nvPr/>
              </p:nvCxnSpPr>
              <p:spPr>
                <a:xfrm>
                  <a:off x="6020666" y="4750693"/>
                  <a:ext cx="512696" cy="176397"/>
                </a:xfrm>
                <a:prstGeom prst="line">
                  <a:avLst/>
                </a:prstGeom>
                <a:ln w="254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6" name="Rounded Rectangle 145"/>
                <p:cNvSpPr/>
                <p:nvPr/>
              </p:nvSpPr>
              <p:spPr>
                <a:xfrm>
                  <a:off x="5745945" y="4953000"/>
                  <a:ext cx="610610" cy="365760"/>
                </a:xfrm>
                <a:prstGeom prst="roundRect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000" b="1" dirty="0" smtClean="0">
                      <a:solidFill>
                        <a:schemeClr val="tx1"/>
                      </a:solidFill>
                    </a:rPr>
                    <a:t>DCGW</a:t>
                  </a:r>
                  <a:endParaRPr lang="en-US" sz="10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4" name="Rounded Rectangle 153"/>
                <p:cNvSpPr/>
                <p:nvPr/>
              </p:nvSpPr>
              <p:spPr>
                <a:xfrm>
                  <a:off x="5060145" y="4968240"/>
                  <a:ext cx="532935" cy="365760"/>
                </a:xfrm>
                <a:prstGeom prst="roundRect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b="1" dirty="0" smtClean="0">
                      <a:solidFill>
                        <a:schemeClr val="tx1"/>
                      </a:solidFill>
                    </a:rPr>
                    <a:t>PE</a:t>
                  </a:r>
                  <a:endParaRPr lang="en-US" sz="1400" b="1" dirty="0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159" name="Straight Connector 158"/>
              <p:cNvCxnSpPr>
                <a:stCxn id="116" idx="3"/>
                <a:endCxn id="153" idx="1"/>
              </p:cNvCxnSpPr>
              <p:nvPr/>
            </p:nvCxnSpPr>
            <p:spPr>
              <a:xfrm>
                <a:off x="3429001" y="5135880"/>
                <a:ext cx="137624" cy="0"/>
              </a:xfrm>
              <a:prstGeom prst="line">
                <a:avLst/>
              </a:prstGeom>
              <a:ln w="349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/>
              <p:cNvCxnSpPr>
                <a:stCxn id="154" idx="3"/>
                <a:endCxn id="146" idx="1"/>
              </p:cNvCxnSpPr>
              <p:nvPr/>
            </p:nvCxnSpPr>
            <p:spPr>
              <a:xfrm flipV="1">
                <a:off x="5699760" y="5120640"/>
                <a:ext cx="152865" cy="15240"/>
              </a:xfrm>
              <a:prstGeom prst="line">
                <a:avLst/>
              </a:prstGeom>
              <a:ln w="349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5" name="TextBox 164"/>
              <p:cNvSpPr txBox="1"/>
              <p:nvPr/>
            </p:nvSpPr>
            <p:spPr>
              <a:xfrm>
                <a:off x="4145280" y="4678680"/>
                <a:ext cx="95795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IP/MPLS</a:t>
                </a:r>
              </a:p>
              <a:p>
                <a:r>
                  <a:rPr lang="en-US" dirty="0" smtClean="0"/>
                  <a:t>    VPN</a:t>
                </a:r>
                <a:endParaRPr lang="en-US" dirty="0"/>
              </a:p>
            </p:txBody>
          </p:sp>
        </p:grpSp>
        <p:sp>
          <p:nvSpPr>
            <p:cNvPr id="75" name="Freeform 74"/>
            <p:cNvSpPr/>
            <p:nvPr/>
          </p:nvSpPr>
          <p:spPr>
            <a:xfrm>
              <a:off x="1706880" y="4307840"/>
              <a:ext cx="4846320" cy="279400"/>
            </a:xfrm>
            <a:custGeom>
              <a:avLst/>
              <a:gdLst>
                <a:gd name="connsiteX0" fmla="*/ 0 w 4815840"/>
                <a:gd name="connsiteY0" fmla="*/ 294640 h 325120"/>
                <a:gd name="connsiteX1" fmla="*/ 2514600 w 4815840"/>
                <a:gd name="connsiteY1" fmla="*/ 5080 h 325120"/>
                <a:gd name="connsiteX2" fmla="*/ 4815840 w 4815840"/>
                <a:gd name="connsiteY2" fmla="*/ 325120 h 325120"/>
                <a:gd name="connsiteX3" fmla="*/ 4815840 w 4815840"/>
                <a:gd name="connsiteY3" fmla="*/ 325120 h 32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15840" h="325120">
                  <a:moveTo>
                    <a:pt x="0" y="294640"/>
                  </a:moveTo>
                  <a:cubicBezTo>
                    <a:pt x="855980" y="147320"/>
                    <a:pt x="1711960" y="0"/>
                    <a:pt x="2514600" y="5080"/>
                  </a:cubicBezTo>
                  <a:cubicBezTo>
                    <a:pt x="3317240" y="10160"/>
                    <a:pt x="4815840" y="325120"/>
                    <a:pt x="4815840" y="325120"/>
                  </a:cubicBezTo>
                  <a:lnTo>
                    <a:pt x="4815840" y="325120"/>
                  </a:lnTo>
                </a:path>
              </a:pathLst>
            </a:custGeom>
            <a:ln w="25400"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09074" y="202449"/>
            <a:ext cx="8229600" cy="9221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+mj-lt"/>
                <a:ea typeface="+mj-ea"/>
                <a:cs typeface="+mj-cs"/>
              </a:rPr>
              <a:t>DC NVO Access via a WAN VPN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99989" y="1007279"/>
            <a:ext cx="8844011" cy="604516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DC NVO may be accessed via an IP/MPLS VPN</a:t>
            </a:r>
          </a:p>
          <a:p>
            <a:pPr marL="914400" marR="0" lvl="1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VPN connect</a:t>
            </a:r>
            <a:r>
              <a:rPr lang="en-US" sz="2200" dirty="0" smtClean="0"/>
              <a:t>s to both DC NVO and Enterprise sites</a:t>
            </a:r>
          </a:p>
          <a:p>
            <a:pPr marL="1371600" lvl="2" indent="-514350">
              <a:spcBef>
                <a:spcPct val="20000"/>
              </a:spcBef>
              <a:buFont typeface="Arial" pitchFamily="34" charset="0"/>
              <a:buChar char="–"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 may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peer with Enterprise sites</a:t>
            </a:r>
          </a:p>
          <a:p>
            <a:pPr marL="1371600" lvl="2" indent="-514350">
              <a:spcBef>
                <a:spcPct val="20000"/>
              </a:spcBef>
              <a:buFont typeface="Arial" pitchFamily="34" charset="0"/>
              <a:buChar char="–"/>
              <a:defRPr/>
            </a:pPr>
            <a:r>
              <a:rPr lang="en-US" sz="2200" dirty="0" smtClean="0"/>
              <a:t>VPN CP needs to interwork with NVO CP and Enterprise CP</a:t>
            </a:r>
          </a:p>
          <a:p>
            <a:pPr marL="914400" marR="0" lvl="1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 </a:t>
            </a:r>
            <a:r>
              <a:rPr lang="en-US" sz="2200" dirty="0" smtClean="0"/>
              <a:t>NVO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GW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entity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necessary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200" dirty="0" smtClean="0"/>
              <a:t>on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200" dirty="0" smtClean="0"/>
              <a:t>the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DCGW</a:t>
            </a:r>
            <a:endParaRPr lang="en-US" sz="2200" dirty="0" smtClean="0"/>
          </a:p>
          <a:p>
            <a:pPr marL="1371600" lvl="2" indent="-514350">
              <a:spcBef>
                <a:spcPct val="20000"/>
              </a:spcBef>
              <a:buFont typeface="Arial" pitchFamily="34" charset="0"/>
              <a:buChar char="–"/>
              <a:defRPr/>
            </a:pPr>
            <a:r>
              <a:rPr lang="en-US" sz="2200" dirty="0" smtClean="0"/>
              <a:t>Be the member of DC NVO and terminate NVO tunnels</a:t>
            </a:r>
          </a:p>
          <a:p>
            <a:pPr marL="1371600" lvl="2" indent="-514350">
              <a:spcBef>
                <a:spcPct val="20000"/>
              </a:spcBef>
              <a:buFont typeface="Arial" pitchFamily="34" charset="0"/>
              <a:buChar char="–"/>
              <a:defRPr/>
            </a:pPr>
            <a:r>
              <a:rPr lang="en-US" sz="2200" noProof="0" dirty="0" smtClean="0"/>
              <a:t>May perform routing, NAT, policy, firewall functions </a:t>
            </a:r>
          </a:p>
          <a:p>
            <a:pPr marL="914400" lvl="1" indent="-514350">
              <a:spcBef>
                <a:spcPct val="20000"/>
              </a:spcBef>
              <a:buFont typeface="Arial" pitchFamily="34" charset="0"/>
              <a:buChar char="–"/>
              <a:defRPr/>
            </a:pPr>
            <a:r>
              <a:rPr kumimoji="0" lang="en-US" sz="22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 may perform </a:t>
            </a:r>
            <a:r>
              <a:rPr lang="en-US" sz="2200" dirty="0" smtClean="0"/>
              <a:t>some </a:t>
            </a:r>
            <a:r>
              <a:rPr kumimoji="0" lang="en-US" sz="22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gateway function too</a:t>
            </a:r>
          </a:p>
          <a:p>
            <a:pPr marL="457200" indent="-51435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/>
              <a:t>DCGW may be configured with many NVO GW entities for diff. customers</a:t>
            </a:r>
          </a:p>
          <a:p>
            <a:pPr marL="457200" indent="-51435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/>
              <a:t>If NVO uses VPN solution, this will be like inter-AS </a:t>
            </a:r>
            <a:r>
              <a:rPr lang="en-US" sz="2600" dirty="0" smtClean="0"/>
              <a:t>scenario in RFC4364</a:t>
            </a:r>
            <a:endParaRPr lang="en-US" sz="2600" dirty="0" smtClean="0"/>
          </a:p>
          <a:p>
            <a:pPr marL="457200" indent="-51435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600" dirty="0" smtClean="0"/>
              <a:t>This may require VPN enhancement</a:t>
            </a:r>
          </a:p>
          <a:p>
            <a:pPr marL="914400" lvl="1" indent="-514350">
              <a:spcBef>
                <a:spcPct val="20000"/>
              </a:spcBef>
              <a:buFont typeface="Arial" pitchFamily="34" charset="0"/>
              <a:buChar char="–"/>
              <a:defRPr/>
            </a:pPr>
            <a:r>
              <a:rPr lang="en-US" sz="2200" dirty="0" smtClean="0">
                <a:solidFill>
                  <a:prstClr val="black"/>
                </a:solidFill>
              </a:rPr>
              <a:t>Interwork with NVO Control Plane, support VM mobility, optimize traffic path, etc</a:t>
            </a:r>
          </a:p>
          <a:p>
            <a:pPr marL="457200" indent="-514350">
              <a:spcBef>
                <a:spcPct val="20000"/>
              </a:spcBef>
              <a:defRPr/>
            </a:pPr>
            <a:endParaRPr lang="en-US" sz="2600" dirty="0" smtClean="0"/>
          </a:p>
          <a:p>
            <a:pPr marL="914400" lvl="1" indent="-514350">
              <a:spcBef>
                <a:spcPct val="20000"/>
              </a:spcBef>
              <a:defRPr/>
            </a:pPr>
            <a:endParaRPr kumimoji="0" lang="en-US" sz="26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lvl="1" indent="-514350">
              <a:spcBef>
                <a:spcPct val="20000"/>
              </a:spcBef>
              <a:buFont typeface="Arial" pitchFamily="34" charset="0"/>
              <a:buChar char="–"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1333892" y="4366881"/>
            <a:ext cx="7115782" cy="2162778"/>
            <a:chOff x="1736388" y="4453555"/>
            <a:chExt cx="7115782" cy="2154764"/>
          </a:xfrm>
        </p:grpSpPr>
        <p:sp>
          <p:nvSpPr>
            <p:cNvPr id="24" name="TextBox 23"/>
            <p:cNvSpPr txBox="1"/>
            <p:nvPr/>
          </p:nvSpPr>
          <p:spPr>
            <a:xfrm>
              <a:off x="4079537" y="6300542"/>
              <a:ext cx="1847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400" b="1" dirty="0"/>
            </a:p>
          </p:txBody>
        </p:sp>
        <p:sp>
          <p:nvSpPr>
            <p:cNvPr id="13" name="TextBox 12"/>
            <p:cNvSpPr txBox="1"/>
            <p:nvPr/>
          </p:nvSpPr>
          <p:spPr>
            <a:xfrm rot="10800000" flipV="1">
              <a:off x="1736388" y="5438457"/>
              <a:ext cx="9095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DC Site A</a:t>
              </a:r>
              <a:endParaRPr lang="en-US" sz="1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469918" y="5886982"/>
              <a:ext cx="661528" cy="3636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WAN</a:t>
              </a:r>
              <a:endParaRPr lang="en-US" dirty="0"/>
            </a:p>
          </p:txBody>
        </p:sp>
        <p:pic>
          <p:nvPicPr>
            <p:cNvPr id="30" name="Picture 12"/>
            <p:cNvPicPr>
              <a:picLocks noChangeArrowheads="1"/>
            </p:cNvPicPr>
            <p:nvPr/>
          </p:nvPicPr>
          <p:blipFill>
            <a:blip r:embed="rId2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 flipH="1">
              <a:off x="2334636" y="4612756"/>
              <a:ext cx="1940499" cy="907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Rounded Rectangle 15"/>
            <p:cNvSpPr/>
            <p:nvPr/>
          </p:nvSpPr>
          <p:spPr>
            <a:xfrm>
              <a:off x="2882109" y="4453555"/>
              <a:ext cx="487590" cy="282121"/>
            </a:xfrm>
            <a:prstGeom prst="roundRect">
              <a:avLst/>
            </a:prstGeom>
            <a:solidFill>
              <a:schemeClr val="accent3">
                <a:lumMod val="75000"/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50000"/>
                    </a:schemeClr>
                  </a:solidFill>
                </a:rPr>
                <a:t>VM</a:t>
              </a:r>
              <a:endParaRPr lang="en-US" sz="14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3469964" y="4556781"/>
              <a:ext cx="487590" cy="282121"/>
            </a:xfrm>
            <a:prstGeom prst="roundRect">
              <a:avLst/>
            </a:prstGeom>
            <a:solidFill>
              <a:schemeClr val="accent3">
                <a:lumMod val="75000"/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50000"/>
                    </a:schemeClr>
                  </a:solidFill>
                </a:rPr>
                <a:t>VM</a:t>
              </a:r>
              <a:endParaRPr lang="en-US" sz="14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8" name="TextBox 35"/>
            <p:cNvSpPr txBox="1"/>
            <p:nvPr/>
          </p:nvSpPr>
          <p:spPr>
            <a:xfrm>
              <a:off x="3044829" y="4889827"/>
              <a:ext cx="614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3">
                      <a:lumMod val="75000"/>
                    </a:schemeClr>
                  </a:solidFill>
                </a:rPr>
                <a:t>NVO</a:t>
              </a:r>
              <a:endParaRPr lang="en-US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3991269" y="4809092"/>
              <a:ext cx="576839" cy="264770"/>
            </a:xfrm>
            <a:prstGeom prst="round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 dirty="0" smtClean="0">
                  <a:solidFill>
                    <a:schemeClr val="tx1"/>
                  </a:solidFill>
                </a:rPr>
                <a:t>DCGW</a:t>
              </a:r>
              <a:endParaRPr lang="en-US" sz="1000" b="1" dirty="0">
                <a:solidFill>
                  <a:schemeClr val="tx1"/>
                </a:solidFill>
              </a:endParaRPr>
            </a:p>
          </p:txBody>
        </p:sp>
        <p:pic>
          <p:nvPicPr>
            <p:cNvPr id="20" name="Picture 12"/>
            <p:cNvPicPr>
              <a:picLocks noChangeArrowheads="1"/>
            </p:cNvPicPr>
            <p:nvPr/>
          </p:nvPicPr>
          <p:blipFill>
            <a:blip r:embed="rId2" cstate="print">
              <a:duotone>
                <a:prstClr val="black"/>
                <a:schemeClr val="accent2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 flipH="1">
              <a:off x="4815840" y="4789714"/>
              <a:ext cx="1847612" cy="917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TextBox 35"/>
            <p:cNvSpPr txBox="1"/>
            <p:nvPr/>
          </p:nvSpPr>
          <p:spPr>
            <a:xfrm>
              <a:off x="5116100" y="4957117"/>
              <a:ext cx="1188720" cy="5826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  IP/MPLS</a:t>
              </a:r>
            </a:p>
            <a:p>
              <a:pPr algn="ctr"/>
              <a:r>
                <a:rPr lang="en-US" sz="1600" dirty="0" smtClean="0"/>
                <a:t> VPN</a:t>
              </a:r>
            </a:p>
          </p:txBody>
        </p:sp>
        <p:pic>
          <p:nvPicPr>
            <p:cNvPr id="22" name="Picture 21" descr="medium enterprise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70642" y="4555324"/>
              <a:ext cx="956130" cy="652568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3" name="Picture 22" descr="medium enterprise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88947" y="5556606"/>
              <a:ext cx="964062" cy="811159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5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16200000">
              <a:off x="2346723" y="4403036"/>
              <a:ext cx="122757" cy="7219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16200000">
              <a:off x="2210536" y="4574210"/>
              <a:ext cx="122757" cy="7219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27" name="Straight Connector 26"/>
            <p:cNvCxnSpPr>
              <a:endCxn id="28" idx="1"/>
            </p:cNvCxnSpPr>
            <p:nvPr/>
          </p:nvCxnSpPr>
          <p:spPr>
            <a:xfrm>
              <a:off x="4541845" y="4985565"/>
              <a:ext cx="182555" cy="29159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ounded Rectangle 27"/>
            <p:cNvSpPr/>
            <p:nvPr/>
          </p:nvSpPr>
          <p:spPr>
            <a:xfrm>
              <a:off x="4724400" y="4901183"/>
              <a:ext cx="457200" cy="227082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tx1"/>
                  </a:solidFill>
                </a:rPr>
                <a:t>PE</a:t>
              </a:r>
              <a:endParaRPr lang="en-U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855176" y="5248742"/>
              <a:ext cx="487590" cy="282121"/>
            </a:xfrm>
            <a:prstGeom prst="roundRect">
              <a:avLst/>
            </a:prstGeom>
            <a:solidFill>
              <a:schemeClr val="accent3">
                <a:lumMod val="75000"/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50000"/>
                    </a:schemeClr>
                  </a:solidFill>
                </a:rPr>
                <a:t>VM</a:t>
              </a:r>
              <a:endParaRPr lang="en-US" sz="14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3585075" y="5223774"/>
              <a:ext cx="487590" cy="282121"/>
            </a:xfrm>
            <a:prstGeom prst="roundRect">
              <a:avLst/>
            </a:prstGeom>
            <a:solidFill>
              <a:schemeClr val="accent3">
                <a:lumMod val="75000"/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50000"/>
                    </a:schemeClr>
                  </a:solidFill>
                </a:rPr>
                <a:t>VM</a:t>
              </a:r>
              <a:endParaRPr lang="en-US" sz="14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2266329" y="5101854"/>
              <a:ext cx="487590" cy="282121"/>
            </a:xfrm>
            <a:prstGeom prst="roundRect">
              <a:avLst/>
            </a:prstGeom>
            <a:solidFill>
              <a:schemeClr val="accent3">
                <a:lumMod val="75000"/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50000"/>
                    </a:schemeClr>
                  </a:solidFill>
                </a:rPr>
                <a:t>VM</a:t>
              </a:r>
              <a:endParaRPr lang="en-US" sz="14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36" name="Straight Connector 35"/>
            <p:cNvCxnSpPr/>
            <p:nvPr/>
          </p:nvCxnSpPr>
          <p:spPr>
            <a:xfrm flipV="1">
              <a:off x="6634264" y="4908716"/>
              <a:ext cx="228600" cy="7620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6131667" y="5682689"/>
              <a:ext cx="444231" cy="134451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ounded Rectangle 36"/>
            <p:cNvSpPr/>
            <p:nvPr/>
          </p:nvSpPr>
          <p:spPr>
            <a:xfrm>
              <a:off x="6267856" y="4897941"/>
              <a:ext cx="457200" cy="227082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tx1"/>
                  </a:solidFill>
                </a:rPr>
                <a:t>PE</a:t>
              </a:r>
              <a:endParaRPr lang="en-U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5684195" y="5520510"/>
              <a:ext cx="457200" cy="227082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tx1"/>
                  </a:solidFill>
                </a:rPr>
                <a:t>PE</a:t>
              </a:r>
              <a:endParaRPr lang="en-US" sz="1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44" name="Straight Connector 43"/>
            <p:cNvCxnSpPr/>
            <p:nvPr/>
          </p:nvCxnSpPr>
          <p:spPr>
            <a:xfrm flipV="1">
              <a:off x="5252935" y="5768502"/>
              <a:ext cx="466929" cy="56859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6" name="Picture 12"/>
            <p:cNvPicPr>
              <a:picLocks noChangeArrowheads="1"/>
            </p:cNvPicPr>
            <p:nvPr/>
          </p:nvPicPr>
          <p:blipFill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 flipH="1">
              <a:off x="3080423" y="5679557"/>
              <a:ext cx="1940499" cy="6045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7" name="TextBox 35"/>
            <p:cNvSpPr txBox="1"/>
            <p:nvPr/>
          </p:nvSpPr>
          <p:spPr>
            <a:xfrm>
              <a:off x="3576607" y="5820439"/>
              <a:ext cx="614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NVO</a:t>
              </a:r>
              <a:endParaRPr lang="en-US" dirty="0">
                <a:solidFill>
                  <a:srgbClr val="00B0F0"/>
                </a:solidFill>
              </a:endParaRP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4077943" y="5599911"/>
              <a:ext cx="487590" cy="282121"/>
            </a:xfrm>
            <a:prstGeom prst="roundRect">
              <a:avLst/>
            </a:prstGeom>
            <a:solidFill>
              <a:srgbClr val="00B0F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50000"/>
                    </a:schemeClr>
                  </a:solidFill>
                </a:rPr>
                <a:t>VM</a:t>
              </a:r>
              <a:endParaRPr lang="en-US" sz="14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3539679" y="5635579"/>
              <a:ext cx="487590" cy="282121"/>
            </a:xfrm>
            <a:prstGeom prst="roundRect">
              <a:avLst/>
            </a:prstGeom>
            <a:solidFill>
              <a:srgbClr val="00B0F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50000"/>
                    </a:schemeClr>
                  </a:solidFill>
                </a:rPr>
                <a:t>VM</a:t>
              </a:r>
              <a:endParaRPr lang="en-US" sz="14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2946292" y="5830132"/>
              <a:ext cx="487590" cy="282121"/>
            </a:xfrm>
            <a:prstGeom prst="roundRect">
              <a:avLst/>
            </a:prstGeom>
            <a:solidFill>
              <a:srgbClr val="00B0F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50000"/>
                    </a:schemeClr>
                  </a:solidFill>
                </a:rPr>
                <a:t>VM</a:t>
              </a:r>
              <a:endParaRPr lang="en-US" sz="14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4288709" y="6063596"/>
              <a:ext cx="487590" cy="282121"/>
            </a:xfrm>
            <a:prstGeom prst="roundRect">
              <a:avLst/>
            </a:prstGeom>
            <a:solidFill>
              <a:srgbClr val="00B0F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50000"/>
                    </a:schemeClr>
                  </a:solidFill>
                </a:rPr>
                <a:t>VM</a:t>
              </a:r>
              <a:endParaRPr lang="en-US" sz="14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 rot="10800000" flipV="1">
              <a:off x="2200073" y="6145333"/>
              <a:ext cx="9095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DC Site B</a:t>
              </a:r>
              <a:endParaRPr lang="en-US" sz="1400" dirty="0"/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4699192" y="5710522"/>
              <a:ext cx="566065" cy="264770"/>
            </a:xfrm>
            <a:prstGeom prst="round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 dirty="0" smtClean="0">
                  <a:solidFill>
                    <a:schemeClr val="tx1"/>
                  </a:solidFill>
                </a:rPr>
                <a:t>DCGW</a:t>
              </a:r>
              <a:endParaRPr lang="en-US" sz="1000" b="1" dirty="0">
                <a:solidFill>
                  <a:schemeClr val="tx1"/>
                </a:solidFill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 rot="10800000" flipV="1">
              <a:off x="7294124" y="5140142"/>
              <a:ext cx="15580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Enterprise Site 1</a:t>
              </a:r>
              <a:endParaRPr lang="en-US" sz="1400" dirty="0"/>
            </a:p>
          </p:txBody>
        </p:sp>
        <p:sp>
          <p:nvSpPr>
            <p:cNvPr id="54" name="TextBox 53"/>
            <p:cNvSpPr txBox="1"/>
            <p:nvPr/>
          </p:nvSpPr>
          <p:spPr>
            <a:xfrm rot="10800000" flipV="1">
              <a:off x="7232516" y="6138848"/>
              <a:ext cx="15580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Enterprise Site 2</a:t>
              </a:r>
              <a:endParaRPr lang="en-US" sz="1400" dirty="0"/>
            </a:p>
          </p:txBody>
        </p:sp>
      </p:grpSp>
      <p:sp>
        <p:nvSpPr>
          <p:cNvPr id="42" name="Rounded Rectangle 41"/>
          <p:cNvSpPr/>
          <p:nvPr/>
        </p:nvSpPr>
        <p:spPr>
          <a:xfrm>
            <a:off x="6784257" y="4798142"/>
            <a:ext cx="324465" cy="1376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CE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6454877" y="5776452"/>
            <a:ext cx="324465" cy="1376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CE</a:t>
            </a:r>
            <a:endParaRPr lang="en-US" sz="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8760" y="1600200"/>
            <a:ext cx="7826479" cy="4525963"/>
          </a:xfrm>
        </p:spPr>
        <p:txBody>
          <a:bodyPr/>
          <a:lstStyle/>
          <a:p>
            <a:r>
              <a:rPr lang="en-US" dirty="0" smtClean="0"/>
              <a:t>Welcome comments and suggestions</a:t>
            </a:r>
          </a:p>
          <a:p>
            <a:r>
              <a:rPr lang="en-US" dirty="0" smtClean="0"/>
              <a:t>Ask chair suggestion for the next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 lvl="1">
              <a:buNone/>
            </a:pPr>
            <a:r>
              <a:rPr lang="en-US" sz="2400" dirty="0" smtClean="0"/>
              <a:t>      draft-hy-nvo3-vpn-protocol-gap-analysis-02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2523</TotalTime>
  <Words>923</Words>
  <Application>Microsoft Office PowerPoint</Application>
  <PresentationFormat>On-screen Show (4:3)</PresentationFormat>
  <Paragraphs>227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IP/MPLS VPN Protocol GAP Analysis For NVO3 draft-hy-nvo3-vpn-protocol-gap-analysis-02</vt:lpstr>
      <vt:lpstr>About this Draft</vt:lpstr>
      <vt:lpstr>NVO3 Requirements</vt:lpstr>
      <vt:lpstr>Quick Comparison</vt:lpstr>
      <vt:lpstr>Quick Comparison Cont.</vt:lpstr>
      <vt:lpstr>VPN Interconnect DC Underlay Networks</vt:lpstr>
      <vt:lpstr>Slide 7</vt:lpstr>
      <vt:lpstr>Next Step</vt:lpstr>
    </vt:vector>
  </TitlesOfParts>
  <Company>EMC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L. Black</dc:creator>
  <cp:lastModifiedBy>y73674</cp:lastModifiedBy>
  <cp:revision>144</cp:revision>
  <dcterms:created xsi:type="dcterms:W3CDTF">2012-01-24T15:25:22Z</dcterms:created>
  <dcterms:modified xsi:type="dcterms:W3CDTF">2013-03-10T19:22:14Z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3" name="_NewReviewCycle">
    <vt:lpwstr/>
  </property>
  <property fmtid="{D5CDD505-2E9C-101B-9397-08002B2CF9AE}" pid="7" name="_ms_pID_725343">
    <vt:lpwstr>(2)4+TCcC4O3VRdhHDgCf6AQBFhT2n1x0uizuuJcYXmb8hotkZUFv5bQRJHPBkOzQNBFMMyw3RD_x000d_
ljB2KrkS4qjVF+vYEVymxgCasVk73Wyx7zBVcBcRoxkTYH2AwWXo2CPgL8jumixUiN2fkOuY_x000d_
7FN7X1Z3lCQBq/grKtt1Crf/6lEm/QqF+VJiTgSeMC9jgAro7612ddCBaooRsrXbiz7qH+NI_x000d_
tkBe6mV4vYeLX8zScH</vt:lpwstr>
  </property>
  <property fmtid="{D5CDD505-2E9C-101B-9397-08002B2CF9AE}" pid="8" name="_ms_pID_7253431">
    <vt:lpwstr>C+JxiWgEN4jpVnQgurcCKdfal94ox89fSOndRxj4ivh3CrsJJ6d4bE_x000d_
emGl3k9VZEcdCK4c4E9o1K75hH0LwdcK1pWYbhfpbyXbpWxu0T3YG2txwPtl6OqzF0QIkDd5_x000d_
Sj5M4zLVXxC8E4CXaWPszn3J</vt:lpwstr>
  </property>
</Properties>
</file>