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59" r:id="rId4"/>
    <p:sldId id="267" r:id="rId5"/>
    <p:sldId id="262" r:id="rId6"/>
    <p:sldId id="260" r:id="rId7"/>
    <p:sldId id="261" r:id="rId8"/>
    <p:sldId id="263" r:id="rId9"/>
    <p:sldId id="264" r:id="rId10"/>
    <p:sldId id="265" r:id="rId11"/>
    <p:sldId id="266" r:id="rId12"/>
    <p:sldId id="268" r:id="rId13"/>
    <p:sldId id="25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7" d="100"/>
          <a:sy n="67" d="100"/>
        </p:scale>
        <p:origin x="-120" y="-6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3/11/13</a:t>
            </a:fld>
            <a:endParaRPr lang="en-US"/>
          </a:p>
        </p:txBody>
      </p:sp>
      <p:sp>
        <p:nvSpPr>
          <p:cNvPr id="19" name="Footer Placeholder 18"/>
          <p:cNvSpPr>
            <a:spLocks noGrp="1"/>
          </p:cNvSpPr>
          <p:nvPr>
            <p:ph type="ftr" sz="quarter" idx="11"/>
          </p:nvPr>
        </p:nvSpPr>
        <p:spPr/>
        <p:txBody>
          <a:bodyPr/>
          <a:lstStyle/>
          <a:p>
            <a:endParaRPr kumimoji="0" lang="en-US"/>
          </a:p>
        </p:txBody>
      </p:sp>
      <p:sp>
        <p:nvSpPr>
          <p:cNvPr id="27" name="Slide Number Placeholder 26"/>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3/11/13</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3/11/13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3/11/13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3/11/13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3/11/13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3/11/13</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3/11/13</a:t>
            </a:fld>
            <a:endParaRPr lang="en-US"/>
          </a:p>
        </p:txBody>
      </p:sp>
      <p:sp>
        <p:nvSpPr>
          <p:cNvPr id="8" name="Slide Number Placeholder 7"/>
          <p:cNvSpPr>
            <a:spLocks noGrp="1"/>
          </p:cNvSpPr>
          <p:nvPr>
            <p:ph type="sldNum" sz="quarter" idx="11"/>
          </p:nvPr>
        </p:nvSpPr>
        <p:spPr/>
        <p:txBody>
          <a:bodyPr/>
          <a:lstStyle/>
          <a:p>
            <a:fld id="{2AA957AF-53C0-420B-9C2D-77DB1416566C}" type="slidenum">
              <a:rPr kumimoji="0" lang="en-US" smtClean="0"/>
              <a:pPr eaLnBrk="1" latinLnBrk="0" hangingPunct="1"/>
              <a:t>‹#›</a:t>
            </a:fld>
            <a:endParaRPr kumimoji="0" lang="en-US"/>
          </a:p>
        </p:txBody>
      </p:sp>
      <p:sp>
        <p:nvSpPr>
          <p:cNvPr id="9" name="Footer Placeholder 8"/>
          <p:cNvSpPr>
            <a:spLocks noGrp="1"/>
          </p:cNvSpPr>
          <p:nvPr>
            <p:ph type="ftr" sz="quarter" idx="12"/>
          </p:nvPr>
        </p:nvSpPr>
        <p:spPr/>
        <p:txBody>
          <a:bodyPr/>
          <a:lstStyle/>
          <a:p>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3/11/13</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3/11/13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a:xfrm>
            <a:off x="8156448" y="6422064"/>
            <a:ext cx="762000" cy="365125"/>
          </a:xfrm>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Drag picture to placeholder or click icon to add</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pPr eaLnBrk="1" latinLnBrk="0" hangingPunct="1"/>
            <a:fld id="{E637BB6B-EE1B-48FB-8575-0D55C373DE88}" type="datetimeFigureOut">
              <a:rPr lang="en-US" smtClean="0"/>
              <a:pPr eaLnBrk="1" latinLnBrk="0" hangingPunct="1"/>
              <a:t>3/11/13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pPr eaLnBrk="1" latinLnBrk="0" hangingPunct="1"/>
            <a:fld id="{E637BB6B-EE1B-48FB-8575-0D55C373DE88}" type="datetimeFigureOut">
              <a:rPr lang="en-US" smtClean="0"/>
              <a:pPr eaLnBrk="1" latinLnBrk="0" hangingPunct="1"/>
              <a:t>3/11/13</a:t>
            </a:fld>
            <a:endParaRPr lang="en-US" sz="1000">
              <a:solidFill>
                <a:schemeClr val="tx2">
                  <a:shade val="50000"/>
                </a:schemeClr>
              </a:solidFill>
            </a:endParaRPr>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pPr algn="ctr" eaLnBrk="1" latinLnBrk="0" hangingPunct="1"/>
            <a:endParaRPr kumimoji="0" lang="en-US" sz="1000" dirty="0">
              <a:solidFill>
                <a:schemeClr val="tx2">
                  <a:shade val="50000"/>
                </a:schemeClr>
              </a:solidFill>
            </a:endParaRPr>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2AA957AF-53C0-420B-9C2D-77DB1416566C}" type="slidenum">
              <a:rPr kumimoji="0" lang="en-US" smtClean="0"/>
              <a:pPr eaLnBrk="1" latinLnBrk="0" hangingPunct="1"/>
              <a:t>‹#›</a:t>
            </a:fld>
            <a:endParaRPr kumimoji="0" lang="en-US" sz="1000" dirty="0">
              <a:solidFill>
                <a:schemeClr val="tx2">
                  <a:shade val="50000"/>
                </a:schemeClr>
              </a:solidFill>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3050" y="1852526"/>
            <a:ext cx="7356882" cy="2301240"/>
          </a:xfrm>
        </p:spPr>
        <p:txBody>
          <a:bodyPr>
            <a:normAutofit/>
          </a:bodyPr>
          <a:lstStyle/>
          <a:p>
            <a:pPr algn="l"/>
            <a:r>
              <a:rPr lang="en-US" dirty="0" smtClean="0"/>
              <a:t>Network coding Research Group – NWCRG </a:t>
            </a:r>
            <a:r>
              <a:rPr lang="en-US" sz="3100" i="1" dirty="0" smtClean="0"/>
              <a:t>(Proposed)</a:t>
            </a:r>
            <a:endParaRPr lang="en-US" sz="3100" i="1" dirty="0"/>
          </a:p>
        </p:txBody>
      </p:sp>
      <p:sp>
        <p:nvSpPr>
          <p:cNvPr id="3" name="Subtitle 2"/>
          <p:cNvSpPr>
            <a:spLocks noGrp="1"/>
          </p:cNvSpPr>
          <p:nvPr>
            <p:ph type="subTitle" idx="1"/>
          </p:nvPr>
        </p:nvSpPr>
        <p:spPr>
          <a:xfrm>
            <a:off x="437036" y="59778"/>
            <a:ext cx="6480048" cy="1752600"/>
          </a:xfrm>
        </p:spPr>
        <p:txBody>
          <a:bodyPr>
            <a:normAutofit/>
          </a:bodyPr>
          <a:lstStyle/>
          <a:p>
            <a:r>
              <a:rPr lang="en-US" sz="2800" dirty="0" smtClean="0"/>
              <a:t>Introduction and Overview</a:t>
            </a:r>
            <a:endParaRPr lang="en-US" sz="2800" dirty="0"/>
          </a:p>
        </p:txBody>
      </p:sp>
      <p:sp>
        <p:nvSpPr>
          <p:cNvPr id="4" name="Subtitle 2"/>
          <p:cNvSpPr txBox="1">
            <a:spLocks/>
          </p:cNvSpPr>
          <p:nvPr/>
        </p:nvSpPr>
        <p:spPr>
          <a:xfrm>
            <a:off x="828646" y="3624306"/>
            <a:ext cx="6480048" cy="1669468"/>
          </a:xfrm>
          <a:prstGeom prst="rect">
            <a:avLst/>
          </a:prstGeom>
        </p:spPr>
        <p:txBody>
          <a:bodyPr vert="horz" tIns="0" rIns="45720" bIns="0" anchor="b">
            <a:normAutofit/>
          </a:bodyPr>
          <a:lstStyle>
            <a:lvl1pPr marL="0" indent="0" algn="r" rtl="0" eaLnBrk="1" latinLnBrk="0" hangingPunct="1">
              <a:spcBef>
                <a:spcPct val="20000"/>
              </a:spcBef>
              <a:buClr>
                <a:schemeClr val="accent1"/>
              </a:buClr>
              <a:buSzPct val="80000"/>
              <a:buFont typeface="Wingdings 2"/>
              <a:buNone/>
              <a:defRPr kumimoji="0" sz="2000" kern="1200">
                <a:solidFill>
                  <a:schemeClr val="tx1"/>
                </a:solidFill>
                <a:effectLst/>
                <a:latin typeface="+mn-lt"/>
                <a:ea typeface="+mn-ea"/>
                <a:cs typeface="+mn-cs"/>
              </a:defRPr>
            </a:lvl1pPr>
            <a:lvl2pPr marL="457200" indent="0" algn="ctr" rtl="0" eaLnBrk="1" latinLnBrk="0" hangingPunct="1">
              <a:spcBef>
                <a:spcPct val="20000"/>
              </a:spcBef>
              <a:buClr>
                <a:schemeClr val="accent1"/>
              </a:buClr>
              <a:buSzPct val="90000"/>
              <a:buFont typeface="Wingdings 2"/>
              <a:buNone/>
              <a:defRPr kumimoji="0" sz="2600" kern="1200">
                <a:solidFill>
                  <a:schemeClr val="tx1"/>
                </a:solidFill>
                <a:latin typeface="+mn-lt"/>
                <a:ea typeface="+mn-ea"/>
                <a:cs typeface="+mn-cs"/>
              </a:defRPr>
            </a:lvl2pPr>
            <a:lvl3pPr marL="914400" indent="0" algn="ctr" rtl="0" eaLnBrk="1" latinLnBrk="0" hangingPunct="1">
              <a:spcBef>
                <a:spcPct val="20000"/>
              </a:spcBef>
              <a:buClr>
                <a:schemeClr val="accent2"/>
              </a:buClr>
              <a:buSzPct val="85000"/>
              <a:buFont typeface="Arial"/>
              <a:buNone/>
              <a:defRPr kumimoji="0" sz="2400" kern="1200">
                <a:solidFill>
                  <a:schemeClr val="tx1"/>
                </a:solidFill>
                <a:latin typeface="+mn-lt"/>
                <a:ea typeface="+mn-ea"/>
                <a:cs typeface="+mn-cs"/>
              </a:defRPr>
            </a:lvl3pPr>
            <a:lvl4pPr marL="1371600" indent="0" algn="ctr" rtl="0" eaLnBrk="1" latinLnBrk="0" hangingPunct="1">
              <a:spcBef>
                <a:spcPct val="20000"/>
              </a:spcBef>
              <a:buClr>
                <a:schemeClr val="accent3"/>
              </a:buClr>
              <a:buSzPct val="90000"/>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4"/>
              </a:buClr>
              <a:buSzPct val="100000"/>
              <a:buFont typeface="Arial"/>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5"/>
              </a:buClr>
              <a:buFont typeface="Arial"/>
              <a:buNone/>
              <a:defRPr kumimoji="0" sz="2000" kern="1200" baseline="0">
                <a:solidFill>
                  <a:schemeClr val="tx1"/>
                </a:solidFill>
                <a:latin typeface="+mn-lt"/>
                <a:ea typeface="+mn-ea"/>
                <a:cs typeface="+mn-cs"/>
              </a:defRPr>
            </a:lvl6pPr>
            <a:lvl7pPr marL="2743200" indent="0" algn="ctr" rtl="0" eaLnBrk="1" latinLnBrk="0" hangingPunct="1">
              <a:spcBef>
                <a:spcPct val="20000"/>
              </a:spcBef>
              <a:buClr>
                <a:schemeClr val="accent6"/>
              </a:buClr>
              <a:buSzPct val="100000"/>
              <a:buFont typeface="Arial"/>
              <a:buNone/>
              <a:defRPr kumimoji="0" sz="1800" kern="1200" baseline="0">
                <a:solidFill>
                  <a:schemeClr val="tx1"/>
                </a:solidFill>
                <a:latin typeface="+mn-lt"/>
                <a:ea typeface="+mn-ea"/>
                <a:cs typeface="+mn-cs"/>
              </a:defRPr>
            </a:lvl7pPr>
            <a:lvl8pPr marL="3200400" indent="0" algn="ctr" rtl="0" eaLnBrk="1" latinLnBrk="0" hangingPunct="1">
              <a:spcBef>
                <a:spcPct val="20000"/>
              </a:spcBef>
              <a:buClr>
                <a:schemeClr val="accent6"/>
              </a:buClr>
              <a:buFont typeface="Arial"/>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accent6"/>
              </a:buClr>
              <a:buFont typeface="Arial"/>
              <a:buNone/>
              <a:defRPr kumimoji="0" sz="1600" kern="1200">
                <a:solidFill>
                  <a:schemeClr val="tx1"/>
                </a:solidFill>
                <a:latin typeface="+mn-lt"/>
                <a:ea typeface="+mn-ea"/>
                <a:cs typeface="+mn-cs"/>
              </a:defRPr>
            </a:lvl9pPr>
          </a:lstStyle>
          <a:p>
            <a:pPr algn="ctr"/>
            <a:r>
              <a:rPr lang="en-US" sz="2800" dirty="0" smtClean="0"/>
              <a:t>@ IETF 86 – Orlando, FL</a:t>
            </a:r>
          </a:p>
          <a:p>
            <a:pPr algn="ctr"/>
            <a:r>
              <a:rPr lang="en-US" sz="2800" dirty="0" smtClean="0"/>
              <a:t> 11 March 2013</a:t>
            </a:r>
          </a:p>
          <a:p>
            <a:pPr algn="ctr"/>
            <a:endParaRPr lang="en-US" sz="2800" dirty="0"/>
          </a:p>
        </p:txBody>
      </p:sp>
      <p:sp>
        <p:nvSpPr>
          <p:cNvPr id="5" name="Subtitle 2"/>
          <p:cNvSpPr txBox="1">
            <a:spLocks/>
          </p:cNvSpPr>
          <p:nvPr/>
        </p:nvSpPr>
        <p:spPr>
          <a:xfrm>
            <a:off x="828646" y="4879971"/>
            <a:ext cx="6480048" cy="1170054"/>
          </a:xfrm>
          <a:prstGeom prst="rect">
            <a:avLst/>
          </a:prstGeom>
        </p:spPr>
        <p:txBody>
          <a:bodyPr vert="horz" tIns="0" rIns="45720" bIns="0" anchor="b">
            <a:normAutofit/>
          </a:bodyPr>
          <a:lstStyle>
            <a:lvl1pPr marL="0" indent="0" algn="r" rtl="0" eaLnBrk="1" latinLnBrk="0" hangingPunct="1">
              <a:spcBef>
                <a:spcPct val="20000"/>
              </a:spcBef>
              <a:buClr>
                <a:schemeClr val="accent1"/>
              </a:buClr>
              <a:buSzPct val="80000"/>
              <a:buFont typeface="Wingdings 2"/>
              <a:buNone/>
              <a:defRPr kumimoji="0" sz="2000" kern="1200">
                <a:solidFill>
                  <a:schemeClr val="tx1"/>
                </a:solidFill>
                <a:effectLst/>
                <a:latin typeface="+mn-lt"/>
                <a:ea typeface="+mn-ea"/>
                <a:cs typeface="+mn-cs"/>
              </a:defRPr>
            </a:lvl1pPr>
            <a:lvl2pPr marL="457200" indent="0" algn="ctr" rtl="0" eaLnBrk="1" latinLnBrk="0" hangingPunct="1">
              <a:spcBef>
                <a:spcPct val="20000"/>
              </a:spcBef>
              <a:buClr>
                <a:schemeClr val="accent1"/>
              </a:buClr>
              <a:buSzPct val="90000"/>
              <a:buFont typeface="Wingdings 2"/>
              <a:buNone/>
              <a:defRPr kumimoji="0" sz="2600" kern="1200">
                <a:solidFill>
                  <a:schemeClr val="tx1"/>
                </a:solidFill>
                <a:latin typeface="+mn-lt"/>
                <a:ea typeface="+mn-ea"/>
                <a:cs typeface="+mn-cs"/>
              </a:defRPr>
            </a:lvl2pPr>
            <a:lvl3pPr marL="914400" indent="0" algn="ctr" rtl="0" eaLnBrk="1" latinLnBrk="0" hangingPunct="1">
              <a:spcBef>
                <a:spcPct val="20000"/>
              </a:spcBef>
              <a:buClr>
                <a:schemeClr val="accent2"/>
              </a:buClr>
              <a:buSzPct val="85000"/>
              <a:buFont typeface="Arial"/>
              <a:buNone/>
              <a:defRPr kumimoji="0" sz="2400" kern="1200">
                <a:solidFill>
                  <a:schemeClr val="tx1"/>
                </a:solidFill>
                <a:latin typeface="+mn-lt"/>
                <a:ea typeface="+mn-ea"/>
                <a:cs typeface="+mn-cs"/>
              </a:defRPr>
            </a:lvl3pPr>
            <a:lvl4pPr marL="1371600" indent="0" algn="ctr" rtl="0" eaLnBrk="1" latinLnBrk="0" hangingPunct="1">
              <a:spcBef>
                <a:spcPct val="20000"/>
              </a:spcBef>
              <a:buClr>
                <a:schemeClr val="accent3"/>
              </a:buClr>
              <a:buSzPct val="90000"/>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4"/>
              </a:buClr>
              <a:buSzPct val="100000"/>
              <a:buFont typeface="Arial"/>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5"/>
              </a:buClr>
              <a:buFont typeface="Arial"/>
              <a:buNone/>
              <a:defRPr kumimoji="0" sz="2000" kern="1200" baseline="0">
                <a:solidFill>
                  <a:schemeClr val="tx1"/>
                </a:solidFill>
                <a:latin typeface="+mn-lt"/>
                <a:ea typeface="+mn-ea"/>
                <a:cs typeface="+mn-cs"/>
              </a:defRPr>
            </a:lvl6pPr>
            <a:lvl7pPr marL="2743200" indent="0" algn="ctr" rtl="0" eaLnBrk="1" latinLnBrk="0" hangingPunct="1">
              <a:spcBef>
                <a:spcPct val="20000"/>
              </a:spcBef>
              <a:buClr>
                <a:schemeClr val="accent6"/>
              </a:buClr>
              <a:buSzPct val="100000"/>
              <a:buFont typeface="Arial"/>
              <a:buNone/>
              <a:defRPr kumimoji="0" sz="1800" kern="1200" baseline="0">
                <a:solidFill>
                  <a:schemeClr val="tx1"/>
                </a:solidFill>
                <a:latin typeface="+mn-lt"/>
                <a:ea typeface="+mn-ea"/>
                <a:cs typeface="+mn-cs"/>
              </a:defRPr>
            </a:lvl7pPr>
            <a:lvl8pPr marL="3200400" indent="0" algn="ctr" rtl="0" eaLnBrk="1" latinLnBrk="0" hangingPunct="1">
              <a:spcBef>
                <a:spcPct val="20000"/>
              </a:spcBef>
              <a:buClr>
                <a:schemeClr val="accent6"/>
              </a:buClr>
              <a:buFont typeface="Arial"/>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accent6"/>
              </a:buClr>
              <a:buFont typeface="Arial"/>
              <a:buNone/>
              <a:defRPr kumimoji="0" sz="1600" kern="1200">
                <a:solidFill>
                  <a:schemeClr val="tx1"/>
                </a:solidFill>
                <a:latin typeface="+mn-lt"/>
                <a:ea typeface="+mn-ea"/>
                <a:cs typeface="+mn-cs"/>
              </a:defRPr>
            </a:lvl9pPr>
          </a:lstStyle>
          <a:p>
            <a:pPr algn="l"/>
            <a:r>
              <a:rPr lang="en-US" sz="2800" i="1" dirty="0" smtClean="0"/>
              <a:t>Brian </a:t>
            </a:r>
            <a:r>
              <a:rPr lang="en-US" sz="2800" i="1" smtClean="0"/>
              <a:t>Adamson 	– </a:t>
            </a:r>
            <a:r>
              <a:rPr lang="en-US" sz="2800" i="1" dirty="0" smtClean="0"/>
              <a:t>NRL</a:t>
            </a:r>
          </a:p>
          <a:p>
            <a:pPr algn="l"/>
            <a:r>
              <a:rPr lang="en-US" sz="2800" i="1" dirty="0" smtClean="0"/>
              <a:t>Victor </a:t>
            </a:r>
            <a:r>
              <a:rPr lang="en-US" sz="2800" i="1" dirty="0" err="1" smtClean="0"/>
              <a:t>Firoiu</a:t>
            </a:r>
            <a:r>
              <a:rPr lang="en-US" sz="2800" i="1" dirty="0" smtClean="0"/>
              <a:t> 	– BAE Systems</a:t>
            </a:r>
            <a:endParaRPr lang="en-US" sz="2800" i="1" dirty="0"/>
          </a:p>
        </p:txBody>
      </p:sp>
    </p:spTree>
    <p:extLst>
      <p:ext uri="{BB962C8B-B14F-4D97-AF65-F5344CB8AC3E}">
        <p14:creationId xmlns:p14="http://schemas.microsoft.com/office/powerpoint/2010/main" val="204175759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Areas for standardization</a:t>
            </a:r>
            <a:endParaRPr lang="en-US" dirty="0"/>
          </a:p>
        </p:txBody>
      </p:sp>
      <p:sp>
        <p:nvSpPr>
          <p:cNvPr id="3" name="Content Placeholder 2"/>
          <p:cNvSpPr>
            <a:spLocks noGrp="1"/>
          </p:cNvSpPr>
          <p:nvPr>
            <p:ph idx="1"/>
          </p:nvPr>
        </p:nvSpPr>
        <p:spPr/>
        <p:txBody>
          <a:bodyPr/>
          <a:lstStyle/>
          <a:p>
            <a:r>
              <a:rPr lang="en-US" dirty="0" smtClean="0"/>
              <a:t>Common encoding algorithms</a:t>
            </a:r>
          </a:p>
          <a:p>
            <a:r>
              <a:rPr lang="en-US" dirty="0" smtClean="0"/>
              <a:t>Protocols: </a:t>
            </a:r>
          </a:p>
          <a:p>
            <a:pPr lvl="1"/>
            <a:r>
              <a:rPr lang="en-US" dirty="0" smtClean="0"/>
              <a:t>Network Coding Transport</a:t>
            </a:r>
          </a:p>
          <a:p>
            <a:pPr lvl="1"/>
            <a:r>
              <a:rPr lang="en-US" dirty="0" smtClean="0"/>
              <a:t>Routing: </a:t>
            </a:r>
            <a:r>
              <a:rPr lang="en-US" dirty="0" err="1" smtClean="0"/>
              <a:t>subgraph</a:t>
            </a:r>
            <a:r>
              <a:rPr lang="en-US" dirty="0" smtClean="0"/>
              <a:t> construction</a:t>
            </a:r>
          </a:p>
          <a:p>
            <a:pPr lvl="1"/>
            <a:r>
              <a:rPr lang="en-US" dirty="0" smtClean="0"/>
              <a:t>Forwarding on </a:t>
            </a:r>
            <a:r>
              <a:rPr lang="en-US" dirty="0" err="1" smtClean="0"/>
              <a:t>subgraphs</a:t>
            </a:r>
            <a:r>
              <a:rPr lang="en-US" dirty="0" smtClean="0"/>
              <a:t> </a:t>
            </a:r>
          </a:p>
          <a:p>
            <a:r>
              <a:rPr lang="en-US" dirty="0" smtClean="0"/>
              <a:t>Service descriptions</a:t>
            </a:r>
          </a:p>
          <a:p>
            <a:r>
              <a:rPr lang="en-US" dirty="0" smtClean="0"/>
              <a:t>Packet formats</a:t>
            </a:r>
          </a:p>
          <a:p>
            <a:endParaRPr lang="en-US" dirty="0"/>
          </a:p>
        </p:txBody>
      </p:sp>
    </p:spTree>
    <p:extLst>
      <p:ext uri="{BB962C8B-B14F-4D97-AF65-F5344CB8AC3E}">
        <p14:creationId xmlns:p14="http://schemas.microsoft.com/office/powerpoint/2010/main" val="182410743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Candidate 2013 Activities</a:t>
            </a:r>
            <a:endParaRPr lang="en-US" dirty="0"/>
          </a:p>
        </p:txBody>
      </p:sp>
      <p:sp>
        <p:nvSpPr>
          <p:cNvPr id="3" name="Content Placeholder 2"/>
          <p:cNvSpPr>
            <a:spLocks noGrp="1"/>
          </p:cNvSpPr>
          <p:nvPr>
            <p:ph idx="1"/>
          </p:nvPr>
        </p:nvSpPr>
        <p:spPr/>
        <p:txBody>
          <a:bodyPr>
            <a:normAutofit fontScale="92500"/>
          </a:bodyPr>
          <a:lstStyle/>
          <a:p>
            <a:r>
              <a:rPr lang="en-US" dirty="0" smtClean="0"/>
              <a:t>Develop NWCRG charter</a:t>
            </a:r>
          </a:p>
          <a:p>
            <a:r>
              <a:rPr lang="en-US" dirty="0" smtClean="0"/>
              <a:t>Contributions to NWCRG Wiki site to build a repository of shared information</a:t>
            </a:r>
          </a:p>
          <a:p>
            <a:pPr lvl="1"/>
            <a:r>
              <a:rPr lang="en-US" dirty="0" smtClean="0"/>
              <a:t>Research results and open problems</a:t>
            </a:r>
          </a:p>
          <a:p>
            <a:pPr lvl="1"/>
            <a:r>
              <a:rPr lang="en-US" dirty="0" smtClean="0"/>
              <a:t>Architectures, algorithms, protocols, software</a:t>
            </a:r>
          </a:p>
          <a:p>
            <a:r>
              <a:rPr lang="en-US" dirty="0" smtClean="0"/>
              <a:t>Network coding taxonomy</a:t>
            </a:r>
          </a:p>
          <a:p>
            <a:pPr lvl="1"/>
            <a:r>
              <a:rPr lang="en-US" dirty="0" smtClean="0"/>
              <a:t>Consensus on key terminology and concepts</a:t>
            </a:r>
          </a:p>
          <a:p>
            <a:pPr lvl="1"/>
            <a:r>
              <a:rPr lang="en-US" dirty="0" smtClean="0"/>
              <a:t>I.e., establish a language for IRTF interaction</a:t>
            </a:r>
            <a:endParaRPr lang="en-US" dirty="0"/>
          </a:p>
        </p:txBody>
      </p:sp>
    </p:spTree>
    <p:extLst>
      <p:ext uri="{BB962C8B-B14F-4D97-AF65-F5344CB8AC3E}">
        <p14:creationId xmlns:p14="http://schemas.microsoft.com/office/powerpoint/2010/main" val="65337693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549"/>
            <a:ext cx="7467600" cy="1143000"/>
          </a:xfrm>
        </p:spPr>
        <p:txBody>
          <a:bodyPr/>
          <a:lstStyle/>
          <a:p>
            <a:r>
              <a:rPr lang="en-US" dirty="0" smtClean="0"/>
              <a:t>IRTF IPR Policy</a:t>
            </a:r>
            <a:endParaRPr lang="en-US" dirty="0"/>
          </a:p>
        </p:txBody>
      </p:sp>
      <p:sp>
        <p:nvSpPr>
          <p:cNvPr id="3" name="Content Placeholder 2"/>
          <p:cNvSpPr>
            <a:spLocks noGrp="1"/>
          </p:cNvSpPr>
          <p:nvPr>
            <p:ph idx="1"/>
          </p:nvPr>
        </p:nvSpPr>
        <p:spPr>
          <a:xfrm>
            <a:off x="328228" y="1070170"/>
            <a:ext cx="7596572" cy="4970380"/>
          </a:xfrm>
        </p:spPr>
        <p:txBody>
          <a:bodyPr>
            <a:noAutofit/>
          </a:bodyPr>
          <a:lstStyle/>
          <a:p>
            <a:r>
              <a:rPr lang="en-US" sz="1800" dirty="0"/>
              <a:t>The IRTF follows the IETF Intellectual Property Rights (IPR) disclosure rules. This is a summary of these rules as they relate to IRTF research group discussions, mailing lists and Internet Drafts</a:t>
            </a:r>
            <a:r>
              <a:rPr lang="en-US" sz="1800" dirty="0" smtClean="0"/>
              <a:t>:</a:t>
            </a:r>
            <a:endParaRPr lang="en-US" sz="1800" dirty="0"/>
          </a:p>
          <a:p>
            <a:pPr lvl="1"/>
            <a:r>
              <a:rPr lang="en-US" sz="1600" dirty="0"/>
              <a:t>If you include your own or your employer’s IPR in a contribution to an IRTF research group, then you must file an IPR disclosure with the IETF.</a:t>
            </a:r>
          </a:p>
          <a:p>
            <a:pPr lvl="1"/>
            <a:r>
              <a:rPr lang="en-US" sz="1600" dirty="0"/>
              <a:t>If you recognize your own or your employer’s IPR in someone else’s contribution and you are participating in the discussions in the research group relating to that contribution, then you must file an IPR disclosure with the IETF. Even if you are not participating in the discussion, the IRTF still requests that you file an IPR disclosure with the IETF.</a:t>
            </a:r>
          </a:p>
          <a:p>
            <a:pPr lvl="1"/>
            <a:r>
              <a:rPr lang="en-US" sz="1600" dirty="0"/>
              <a:t>Finally, the IRTF requests that you file an IPR disclosure with the IETF if you recognize IPR owned by others in any IRTF contribution.</a:t>
            </a:r>
          </a:p>
          <a:p>
            <a:pPr lvl="1"/>
            <a:r>
              <a:rPr lang="en-US" sz="1600" dirty="0"/>
              <a:t>The IRTF expects that you file IPR disclosures in a timely manner, i.e., in a period measured in days or weeks, not months. The IRTF prefers that the most liberal licensing terms possible are available for IRTF Stream documents, see RFC 5743. You may file an IPR disclosure here: http://</a:t>
            </a:r>
            <a:r>
              <a:rPr lang="en-US" sz="1600" dirty="0" err="1"/>
              <a:t>www.ietf.org</a:t>
            </a:r>
            <a:r>
              <a:rPr lang="en-US" sz="1600" dirty="0"/>
              <a:t>/</a:t>
            </a:r>
            <a:r>
              <a:rPr lang="en-US" sz="1600" dirty="0" err="1"/>
              <a:t>ipr</a:t>
            </a:r>
            <a:r>
              <a:rPr lang="en-US" sz="1600" dirty="0"/>
              <a:t>/file-</a:t>
            </a:r>
            <a:r>
              <a:rPr lang="en-US" sz="1600" dirty="0" smtClean="0"/>
              <a:t>disclosure</a:t>
            </a:r>
            <a:endParaRPr lang="en-US" sz="1800" dirty="0"/>
          </a:p>
          <a:p>
            <a:r>
              <a:rPr lang="en-US" sz="1800" dirty="0"/>
              <a:t>See RFC 3979 (BCP 79) for definitions of “IPR” and “contribution” and for the detailed rules (substituting “IRTF” for “IETF”).</a:t>
            </a:r>
          </a:p>
        </p:txBody>
      </p:sp>
    </p:spTree>
    <p:extLst>
      <p:ext uri="{BB962C8B-B14F-4D97-AF65-F5344CB8AC3E}">
        <p14:creationId xmlns:p14="http://schemas.microsoft.com/office/powerpoint/2010/main" val="244532168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0960"/>
            <a:ext cx="7467600" cy="1143000"/>
          </a:xfrm>
        </p:spPr>
        <p:txBody>
          <a:bodyPr/>
          <a:lstStyle/>
          <a:p>
            <a:r>
              <a:rPr lang="en-US" dirty="0" smtClean="0"/>
              <a:t>IETF IPR Note Well</a:t>
            </a:r>
            <a:endParaRPr lang="en-US" dirty="0"/>
          </a:p>
        </p:txBody>
      </p:sp>
      <p:sp>
        <p:nvSpPr>
          <p:cNvPr id="3" name="Content Placeholder 2"/>
          <p:cNvSpPr>
            <a:spLocks noGrp="1"/>
          </p:cNvSpPr>
          <p:nvPr>
            <p:ph idx="1"/>
          </p:nvPr>
        </p:nvSpPr>
        <p:spPr>
          <a:xfrm>
            <a:off x="457200" y="785646"/>
            <a:ext cx="7467600" cy="4525963"/>
          </a:xfrm>
        </p:spPr>
        <p:txBody>
          <a:bodyPr>
            <a:noAutofit/>
          </a:bodyPr>
          <a:lstStyle/>
          <a:p>
            <a:r>
              <a:rPr lang="en-US" sz="1600" b="1" dirty="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 </a:t>
            </a:r>
            <a:endParaRPr lang="en-US" sz="1600" b="1" dirty="0" smtClean="0"/>
          </a:p>
          <a:p>
            <a:pPr lvl="1"/>
            <a:r>
              <a:rPr lang="en-US" sz="1200" dirty="0"/>
              <a:t>– the IETF plenary session,</a:t>
            </a:r>
          </a:p>
          <a:p>
            <a:pPr lvl="1"/>
            <a:r>
              <a:rPr lang="en-US" sz="1200" dirty="0"/>
              <a:t>– any IETF working group or portion thereof,</a:t>
            </a:r>
          </a:p>
          <a:p>
            <a:pPr lvl="1"/>
            <a:r>
              <a:rPr lang="en-US" sz="1200" dirty="0"/>
              <a:t>– the IESG or any member thereof on behalf of the IESG,</a:t>
            </a:r>
          </a:p>
          <a:p>
            <a:pPr lvl="1"/>
            <a:r>
              <a:rPr lang="en-US" sz="1200" dirty="0"/>
              <a:t>– the IAB or any member thereof on behalf of the IAB,</a:t>
            </a:r>
          </a:p>
          <a:p>
            <a:pPr lvl="1"/>
            <a:r>
              <a:rPr lang="en-US" sz="1200" dirty="0"/>
              <a:t>– any IETF mailing list, including the IETF list itself,</a:t>
            </a:r>
          </a:p>
          <a:p>
            <a:pPr lvl="1"/>
            <a:r>
              <a:rPr lang="en-US" sz="1200" dirty="0"/>
              <a:t>– any working group or design team list, or any other list</a:t>
            </a:r>
          </a:p>
          <a:p>
            <a:pPr lvl="1"/>
            <a:r>
              <a:rPr lang="en-US" sz="1200" dirty="0"/>
              <a:t>– functioning under IETF auspices,</a:t>
            </a:r>
          </a:p>
          <a:p>
            <a:pPr lvl="1"/>
            <a:r>
              <a:rPr lang="en-US" sz="1200" dirty="0"/>
              <a:t>– the RFC Editor or the Internet‐Drafts function</a:t>
            </a:r>
          </a:p>
          <a:p>
            <a:r>
              <a:rPr lang="en-US" sz="1600" b="1" dirty="0"/>
              <a:t>All IETF Contributions are subject to the rules of RFC 3978 (updated by RFC 4748) and RFC 3979(updated by RFC 4879). Statements made outside of an IETF session, mailing list or other function, that are clearly not intended to be input to an IETF activity, group or function, are not IETF Contributions in the context of this notice. Please consult RFC 3978 (and RFC 4748) for details. A participant in any IETF activity is deemed to accept all IETF rules of process, as documented in Best Current Practices RFCs and IESG Statements. A participant in any IETF activity acknowledges that written, audio and video records of meetings may be made and may be available to the public. </a:t>
            </a:r>
            <a:endParaRPr lang="en-US" sz="1600" dirty="0"/>
          </a:p>
          <a:p>
            <a:endParaRPr lang="en-US" sz="1600" dirty="0"/>
          </a:p>
        </p:txBody>
      </p:sp>
    </p:spTree>
    <p:extLst>
      <p:ext uri="{BB962C8B-B14F-4D97-AF65-F5344CB8AC3E}">
        <p14:creationId xmlns:p14="http://schemas.microsoft.com/office/powerpoint/2010/main" val="392948659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457200" y="1600200"/>
            <a:ext cx="8224742" cy="4525963"/>
          </a:xfrm>
        </p:spPr>
        <p:txBody>
          <a:bodyPr>
            <a:noAutofit/>
          </a:bodyPr>
          <a:lstStyle/>
          <a:p>
            <a:pPr marL="550926" indent="-514350">
              <a:buFont typeface="+mj-lt"/>
              <a:buAutoNum type="arabicPeriod"/>
            </a:pPr>
            <a:r>
              <a:rPr lang="en-US" sz="1800" dirty="0"/>
              <a:t>NWCRG Overview (Victor / Brian) Provide brief overview of motivation, charter, history.</a:t>
            </a:r>
          </a:p>
          <a:p>
            <a:pPr marL="550926" indent="-514350">
              <a:buFont typeface="+mj-lt"/>
              <a:buAutoNum type="arabicPeriod"/>
            </a:pPr>
            <a:r>
              <a:rPr lang="en-US" sz="1800" dirty="0"/>
              <a:t>A view on placing network coding in the network (Muriel </a:t>
            </a:r>
            <a:r>
              <a:rPr lang="en-US" sz="1800" dirty="0" err="1"/>
              <a:t>Medard</a:t>
            </a:r>
            <a:r>
              <a:rPr lang="en-US" sz="1800" dirty="0"/>
              <a:t>, MIT).</a:t>
            </a:r>
          </a:p>
          <a:p>
            <a:pPr marL="550926" indent="-514350">
              <a:buFont typeface="+mj-lt"/>
              <a:buAutoNum type="arabicPeriod"/>
            </a:pPr>
            <a:r>
              <a:rPr lang="en-US" sz="1800" dirty="0"/>
              <a:t>Network Coding Research (Hamid R. </a:t>
            </a:r>
            <a:r>
              <a:rPr lang="en-US" sz="1800" dirty="0" err="1"/>
              <a:t>Sadjadpour</a:t>
            </a:r>
            <a:r>
              <a:rPr lang="en-US" sz="1800" dirty="0"/>
              <a:t>, UC Santa Cruz).</a:t>
            </a:r>
          </a:p>
          <a:p>
            <a:pPr marL="550926" indent="-514350">
              <a:buFont typeface="+mj-lt"/>
              <a:buAutoNum type="arabicPeriod"/>
            </a:pPr>
            <a:r>
              <a:rPr lang="en-US" sz="1800" dirty="0"/>
              <a:t>Content Network Coding on Androids: Energy Considerations (Joshua Joy, UCLA)</a:t>
            </a:r>
          </a:p>
          <a:p>
            <a:pPr marL="550926" indent="-514350">
              <a:buFont typeface="+mj-lt"/>
              <a:buAutoNum type="arabicPeriod"/>
            </a:pPr>
            <a:r>
              <a:rPr lang="en-US" sz="1800" dirty="0"/>
              <a:t>BRAVO – a practical, full implementation of a network coding system (Victor </a:t>
            </a:r>
            <a:r>
              <a:rPr lang="en-US" sz="1800" dirty="0" err="1"/>
              <a:t>Firoiu</a:t>
            </a:r>
            <a:r>
              <a:rPr lang="en-US" sz="1800" dirty="0"/>
              <a:t>, BAE Systems)</a:t>
            </a:r>
          </a:p>
          <a:p>
            <a:pPr marL="550926" indent="-514350">
              <a:buFont typeface="+mj-lt"/>
              <a:buAutoNum type="arabicPeriod"/>
            </a:pPr>
            <a:r>
              <a:rPr lang="en-US" sz="1800" dirty="0"/>
              <a:t>Overview of the Aalborg University Network Coding research and demonstrators (Frank H.P. </a:t>
            </a:r>
            <a:r>
              <a:rPr lang="en-US" sz="1800" dirty="0" err="1"/>
              <a:t>Fitzek</a:t>
            </a:r>
            <a:r>
              <a:rPr lang="en-US" sz="1800" dirty="0"/>
              <a:t>, Aalborg University)</a:t>
            </a:r>
          </a:p>
          <a:p>
            <a:pPr marL="550926" indent="-514350">
              <a:buFont typeface="+mj-lt"/>
              <a:buAutoNum type="arabicPeriod"/>
            </a:pPr>
            <a:r>
              <a:rPr lang="en-US" sz="1800" dirty="0"/>
              <a:t>Introduction to </a:t>
            </a:r>
            <a:r>
              <a:rPr lang="en-US" sz="1800" dirty="0" err="1"/>
              <a:t>Kodo</a:t>
            </a:r>
            <a:r>
              <a:rPr lang="en-US" sz="1800" dirty="0"/>
              <a:t> a cross-platform Network Coding Software Library (Morten V. Pedersen, Aalborg University)</a:t>
            </a:r>
          </a:p>
          <a:p>
            <a:pPr marL="550926" indent="-514350">
              <a:buFont typeface="+mj-lt"/>
              <a:buAutoNum type="arabicPeriod"/>
            </a:pPr>
            <a:r>
              <a:rPr lang="en-US" sz="1800" dirty="0" err="1"/>
              <a:t>Tetrys</a:t>
            </a:r>
            <a:r>
              <a:rPr lang="en-US" sz="1800" dirty="0"/>
              <a:t> on-the-fly encoding: principles, results and demo (Jonathan </a:t>
            </a:r>
            <a:r>
              <a:rPr lang="en-US" sz="1800" dirty="0" err="1"/>
              <a:t>Detchart</a:t>
            </a:r>
            <a:r>
              <a:rPr lang="en-US" sz="1800" dirty="0"/>
              <a:t>, Institute </a:t>
            </a:r>
            <a:r>
              <a:rPr lang="en-US" sz="1800" dirty="0" err="1"/>
              <a:t>Superieur</a:t>
            </a:r>
            <a:r>
              <a:rPr lang="en-US" sz="1800" dirty="0"/>
              <a:t> de </a:t>
            </a:r>
            <a:r>
              <a:rPr lang="en-US" sz="1800" dirty="0" err="1"/>
              <a:t>l'Aeronautique</a:t>
            </a:r>
            <a:r>
              <a:rPr lang="en-US" sz="1800" dirty="0"/>
              <a:t> et de </a:t>
            </a:r>
            <a:r>
              <a:rPr lang="en-US" sz="1800" dirty="0" err="1"/>
              <a:t>l'Espace</a:t>
            </a:r>
            <a:r>
              <a:rPr lang="en-US" sz="1800" dirty="0"/>
              <a:t> - ISAE)</a:t>
            </a:r>
          </a:p>
          <a:p>
            <a:pPr marL="550926" indent="-514350">
              <a:buFont typeface="+mj-lt"/>
              <a:buAutoNum type="arabicPeriod"/>
            </a:pPr>
            <a:r>
              <a:rPr lang="en-US" sz="1800" dirty="0"/>
              <a:t>Discuss the Charter, who is interested to contribute and next steps</a:t>
            </a:r>
          </a:p>
        </p:txBody>
      </p:sp>
    </p:spTree>
    <p:extLst>
      <p:ext uri="{BB962C8B-B14F-4D97-AF65-F5344CB8AC3E}">
        <p14:creationId xmlns:p14="http://schemas.microsoft.com/office/powerpoint/2010/main" val="335322246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Outline</a:t>
            </a:r>
            <a:endParaRPr lang="en-US" dirty="0"/>
          </a:p>
        </p:txBody>
      </p:sp>
      <p:sp>
        <p:nvSpPr>
          <p:cNvPr id="3" name="Content Placeholder 2"/>
          <p:cNvSpPr>
            <a:spLocks noGrp="1"/>
          </p:cNvSpPr>
          <p:nvPr>
            <p:ph idx="1"/>
          </p:nvPr>
        </p:nvSpPr>
        <p:spPr>
          <a:xfrm>
            <a:off x="457200" y="1600200"/>
            <a:ext cx="7467600" cy="4525963"/>
          </a:xfrm>
        </p:spPr>
        <p:txBody>
          <a:bodyPr>
            <a:normAutofit fontScale="85000" lnSpcReduction="20000"/>
          </a:bodyPr>
          <a:lstStyle/>
          <a:p>
            <a:r>
              <a:rPr lang="en-US" dirty="0" smtClean="0"/>
              <a:t>Motivation</a:t>
            </a:r>
          </a:p>
          <a:p>
            <a:r>
              <a:rPr lang="en-US" dirty="0" smtClean="0"/>
              <a:t>Candidate Technical Areas</a:t>
            </a:r>
          </a:p>
          <a:p>
            <a:pPr lvl="1"/>
            <a:r>
              <a:rPr lang="en-US" dirty="0" smtClean="0"/>
              <a:t>Architectural Considerations</a:t>
            </a:r>
          </a:p>
          <a:p>
            <a:pPr lvl="1"/>
            <a:r>
              <a:rPr lang="en-US" dirty="0" smtClean="0"/>
              <a:t>End-to-end vs. hop-by-hop</a:t>
            </a:r>
          </a:p>
          <a:p>
            <a:pPr lvl="1"/>
            <a:r>
              <a:rPr lang="en-US" dirty="0" smtClean="0"/>
              <a:t>Intra-flow and inter-flow</a:t>
            </a:r>
          </a:p>
          <a:p>
            <a:pPr lvl="1"/>
            <a:r>
              <a:rPr lang="en-US" dirty="0" smtClean="0"/>
              <a:t>Application-layer </a:t>
            </a:r>
          </a:p>
          <a:p>
            <a:pPr lvl="1"/>
            <a:r>
              <a:rPr lang="en-US" dirty="0" smtClean="0"/>
              <a:t>Service Paradigms</a:t>
            </a:r>
          </a:p>
          <a:p>
            <a:pPr lvl="1"/>
            <a:r>
              <a:rPr lang="en-US" dirty="0" smtClean="0"/>
              <a:t>Security</a:t>
            </a:r>
          </a:p>
          <a:p>
            <a:pPr lvl="1"/>
            <a:r>
              <a:rPr lang="en-US" dirty="0" smtClean="0"/>
              <a:t>Common algorithms, service </a:t>
            </a:r>
            <a:r>
              <a:rPr lang="en-US" dirty="0"/>
              <a:t>d</a:t>
            </a:r>
            <a:r>
              <a:rPr lang="en-US" dirty="0" smtClean="0"/>
              <a:t>escriptions, packet formats</a:t>
            </a:r>
          </a:p>
          <a:p>
            <a:pPr marL="603504" indent="-457200"/>
            <a:r>
              <a:rPr lang="en-US" dirty="0" smtClean="0"/>
              <a:t>Proposed 2013 Activities</a:t>
            </a:r>
          </a:p>
          <a:p>
            <a:pPr marL="603504" indent="-457200"/>
            <a:r>
              <a:rPr lang="en-US" dirty="0" smtClean="0"/>
              <a:t>IPR </a:t>
            </a:r>
            <a:r>
              <a:rPr lang="en-US" dirty="0" err="1" smtClean="0"/>
              <a:t>Notewell</a:t>
            </a:r>
            <a:endParaRPr lang="en-US" dirty="0"/>
          </a:p>
        </p:txBody>
      </p:sp>
    </p:spTree>
    <p:extLst>
      <p:ext uri="{BB962C8B-B14F-4D97-AF65-F5344CB8AC3E}">
        <p14:creationId xmlns:p14="http://schemas.microsoft.com/office/powerpoint/2010/main" val="16567059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Motivation: Research Advances</a:t>
            </a:r>
            <a:endParaRPr lang="en-US" dirty="0"/>
          </a:p>
        </p:txBody>
      </p:sp>
      <p:sp>
        <p:nvSpPr>
          <p:cNvPr id="3" name="Content Placeholder 2"/>
          <p:cNvSpPr>
            <a:spLocks noGrp="1"/>
          </p:cNvSpPr>
          <p:nvPr>
            <p:ph idx="1"/>
          </p:nvPr>
        </p:nvSpPr>
        <p:spPr>
          <a:xfrm>
            <a:off x="457199" y="1258646"/>
            <a:ext cx="8546951" cy="5292762"/>
          </a:xfrm>
        </p:spPr>
        <p:txBody>
          <a:bodyPr>
            <a:normAutofit fontScale="92500" lnSpcReduction="20000"/>
          </a:bodyPr>
          <a:lstStyle/>
          <a:p>
            <a:pPr marL="36576" indent="0">
              <a:buNone/>
            </a:pPr>
            <a:r>
              <a:rPr lang="en-US" sz="2800" dirty="0" smtClean="0"/>
              <a:t>Research proved </a:t>
            </a:r>
            <a:r>
              <a:rPr lang="en-US" sz="2800" dirty="0" err="1" smtClean="0"/>
              <a:t>perf</a:t>
            </a:r>
            <a:r>
              <a:rPr lang="en-US" sz="2800" dirty="0" smtClean="0"/>
              <a:t> gains and practical algorithms</a:t>
            </a:r>
          </a:p>
          <a:p>
            <a:r>
              <a:rPr lang="en-US" sz="2800" dirty="0" err="1" smtClean="0"/>
              <a:t>Ahlswerde</a:t>
            </a:r>
            <a:r>
              <a:rPr lang="en-US" sz="2800" dirty="0" smtClean="0"/>
              <a:t> et al, 2000</a:t>
            </a:r>
          </a:p>
          <a:p>
            <a:pPr lvl="1"/>
            <a:r>
              <a:rPr lang="en-US" sz="2400" dirty="0" err="1" smtClean="0"/>
              <a:t>Netcoding</a:t>
            </a:r>
            <a:r>
              <a:rPr lang="en-US" sz="2400" dirty="0" smtClean="0"/>
              <a:t> multicast achieves max flow-min cut </a:t>
            </a:r>
          </a:p>
          <a:p>
            <a:r>
              <a:rPr lang="en-US" sz="2800" dirty="0"/>
              <a:t>S Li et al 2003</a:t>
            </a:r>
          </a:p>
          <a:p>
            <a:pPr lvl="1"/>
            <a:r>
              <a:rPr lang="en-US" sz="2400" dirty="0"/>
              <a:t>L</a:t>
            </a:r>
            <a:r>
              <a:rPr lang="en-US" sz="2400" dirty="0" smtClean="0"/>
              <a:t>inear </a:t>
            </a:r>
            <a:r>
              <a:rPr lang="en-US" sz="2400" dirty="0"/>
              <a:t>coding </a:t>
            </a:r>
            <a:r>
              <a:rPr lang="en-US" sz="2400" dirty="0" smtClean="0"/>
              <a:t>w/ </a:t>
            </a:r>
            <a:r>
              <a:rPr lang="en-US" sz="2400" dirty="0"/>
              <a:t>finite symbol </a:t>
            </a:r>
            <a:r>
              <a:rPr lang="en-US" sz="2400" dirty="0" smtClean="0"/>
              <a:t>size- </a:t>
            </a:r>
            <a:r>
              <a:rPr lang="en-US" sz="2400" dirty="0"/>
              <a:t>sufficient for </a:t>
            </a:r>
            <a:r>
              <a:rPr lang="en-US" sz="2400" dirty="0" err="1" smtClean="0"/>
              <a:t>mcast</a:t>
            </a:r>
            <a:r>
              <a:rPr lang="en-US" sz="2400" dirty="0" smtClean="0"/>
              <a:t> </a:t>
            </a:r>
          </a:p>
          <a:p>
            <a:r>
              <a:rPr lang="en-US" sz="2800" dirty="0" err="1" smtClean="0"/>
              <a:t>Koetter</a:t>
            </a:r>
            <a:r>
              <a:rPr lang="en-US" sz="2800" dirty="0" smtClean="0"/>
              <a:t>, Medard 2003</a:t>
            </a:r>
          </a:p>
          <a:p>
            <a:pPr lvl="1"/>
            <a:r>
              <a:rPr lang="en-US" sz="2400" dirty="0"/>
              <a:t>A</a:t>
            </a:r>
            <a:r>
              <a:rPr lang="en-US" sz="2400" dirty="0" smtClean="0"/>
              <a:t>lgebraic </a:t>
            </a:r>
            <a:r>
              <a:rPr lang="en-US" sz="2400" dirty="0"/>
              <a:t>framework for linear network-coding </a:t>
            </a:r>
            <a:endParaRPr lang="en-US" sz="2400" dirty="0" smtClean="0"/>
          </a:p>
          <a:p>
            <a:pPr lvl="1"/>
            <a:r>
              <a:rPr lang="en-US" sz="2400" dirty="0"/>
              <a:t>M</a:t>
            </a:r>
            <a:r>
              <a:rPr lang="en-US" sz="2400" dirty="0" smtClean="0"/>
              <a:t>in-cut </a:t>
            </a:r>
            <a:r>
              <a:rPr lang="en-US" sz="2400" dirty="0"/>
              <a:t>max-flow </a:t>
            </a:r>
            <a:r>
              <a:rPr lang="en-US" sz="2400" dirty="0" smtClean="0"/>
              <a:t>achieved w </a:t>
            </a:r>
            <a:r>
              <a:rPr lang="en-US" sz="2400" dirty="0"/>
              <a:t>time-invariant </a:t>
            </a:r>
            <a:r>
              <a:rPr lang="en-US" sz="2400" dirty="0" smtClean="0"/>
              <a:t>solutions </a:t>
            </a:r>
            <a:r>
              <a:rPr lang="en-US" sz="2400" dirty="0"/>
              <a:t>for networks with delay and cycles. </a:t>
            </a:r>
            <a:endParaRPr lang="en-US" sz="2400" dirty="0" smtClean="0"/>
          </a:p>
          <a:p>
            <a:r>
              <a:rPr lang="en-US" sz="2800" dirty="0" smtClean="0"/>
              <a:t>Ho et al 2003</a:t>
            </a:r>
          </a:p>
          <a:p>
            <a:pPr lvl="1"/>
            <a:r>
              <a:rPr lang="en-US" sz="2400" dirty="0" smtClean="0"/>
              <a:t>Distributed randomized network-coding </a:t>
            </a:r>
          </a:p>
          <a:p>
            <a:r>
              <a:rPr lang="en-US" sz="2800" dirty="0" err="1" smtClean="0"/>
              <a:t>Lun</a:t>
            </a:r>
            <a:r>
              <a:rPr lang="en-US" sz="2800" dirty="0" smtClean="0"/>
              <a:t> et at 2005</a:t>
            </a:r>
          </a:p>
          <a:p>
            <a:pPr lvl="1"/>
            <a:r>
              <a:rPr lang="en-US" sz="2400" dirty="0"/>
              <a:t>coding scheme for reliable </a:t>
            </a:r>
            <a:r>
              <a:rPr lang="en-US" sz="2400" dirty="0" err="1" smtClean="0"/>
              <a:t>comm</a:t>
            </a:r>
            <a:r>
              <a:rPr lang="en-US" sz="2400" dirty="0" smtClean="0"/>
              <a:t> </a:t>
            </a:r>
            <a:r>
              <a:rPr lang="en-US" sz="2400" dirty="0"/>
              <a:t>over packet networks </a:t>
            </a:r>
            <a:endParaRPr lang="en-US" sz="2400" dirty="0" smtClean="0"/>
          </a:p>
          <a:p>
            <a:r>
              <a:rPr lang="en-US" sz="2800" dirty="0" smtClean="0"/>
              <a:t>And many others. Much research remains to be done.</a:t>
            </a:r>
          </a:p>
          <a:p>
            <a:endParaRPr lang="en-US" sz="2800" dirty="0"/>
          </a:p>
        </p:txBody>
      </p:sp>
    </p:spTree>
    <p:extLst>
      <p:ext uri="{BB962C8B-B14F-4D97-AF65-F5344CB8AC3E}">
        <p14:creationId xmlns:p14="http://schemas.microsoft.com/office/powerpoint/2010/main" val="78131962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74638"/>
            <a:ext cx="8482405" cy="1143000"/>
          </a:xfrm>
        </p:spPr>
        <p:txBody>
          <a:bodyPr>
            <a:normAutofit fontScale="90000"/>
          </a:bodyPr>
          <a:lstStyle/>
          <a:p>
            <a:r>
              <a:rPr lang="en-US" dirty="0" smtClean="0"/>
              <a:t>Motivation: matured implementations </a:t>
            </a:r>
            <a:endParaRPr lang="en-US" dirty="0"/>
          </a:p>
        </p:txBody>
      </p:sp>
      <p:sp>
        <p:nvSpPr>
          <p:cNvPr id="3" name="Content Placeholder 2"/>
          <p:cNvSpPr>
            <a:spLocks noGrp="1"/>
          </p:cNvSpPr>
          <p:nvPr>
            <p:ph idx="1"/>
          </p:nvPr>
        </p:nvSpPr>
        <p:spPr>
          <a:xfrm>
            <a:off x="457199" y="1462506"/>
            <a:ext cx="8224221" cy="4525963"/>
          </a:xfrm>
        </p:spPr>
        <p:txBody>
          <a:bodyPr>
            <a:normAutofit fontScale="77500" lnSpcReduction="20000"/>
          </a:bodyPr>
          <a:lstStyle/>
          <a:p>
            <a:r>
              <a:rPr lang="en-US" dirty="0" smtClean="0"/>
              <a:t>Network coding has matured over the past decade or so of research</a:t>
            </a:r>
          </a:p>
          <a:p>
            <a:pPr lvl="1"/>
            <a:r>
              <a:rPr lang="en-US" dirty="0" smtClean="0"/>
              <a:t>Full network coding systems have been demonstrated</a:t>
            </a:r>
          </a:p>
          <a:p>
            <a:pPr lvl="1"/>
            <a:r>
              <a:rPr lang="en-US" dirty="0" smtClean="0"/>
              <a:t>Ready for more widespread, practical applications</a:t>
            </a:r>
          </a:p>
          <a:p>
            <a:r>
              <a:rPr lang="en-US" dirty="0" smtClean="0"/>
              <a:t>Network coding has begun “popping up” in various IRTF, IETF, and other forums</a:t>
            </a:r>
          </a:p>
          <a:p>
            <a:pPr lvl="1"/>
            <a:r>
              <a:rPr lang="en-US" dirty="0" smtClean="0"/>
              <a:t>Heavily applied in RMT Working group specifications for end-to-end reliable multicast with ALC and NORM protocols</a:t>
            </a:r>
          </a:p>
          <a:p>
            <a:pPr lvl="1"/>
            <a:r>
              <a:rPr lang="en-US" dirty="0" smtClean="0"/>
              <a:t>These protocols have also been effectively applied to some non-multicast use cases</a:t>
            </a:r>
          </a:p>
          <a:p>
            <a:pPr lvl="2"/>
            <a:r>
              <a:rPr lang="en-US" dirty="0" err="1" smtClean="0"/>
              <a:t>FecFrame</a:t>
            </a:r>
            <a:r>
              <a:rPr lang="en-US" dirty="0" smtClean="0"/>
              <a:t> WG defined some additional “building blocks” beyond RMT products</a:t>
            </a:r>
          </a:p>
          <a:p>
            <a:r>
              <a:rPr lang="en-US" dirty="0" smtClean="0"/>
              <a:t>More general applicability and opportunity seen with new paradigms such as Information Centric Networking and Software Defined Networking</a:t>
            </a:r>
          </a:p>
        </p:txBody>
      </p:sp>
    </p:spTree>
    <p:extLst>
      <p:ext uri="{BB962C8B-B14F-4D97-AF65-F5344CB8AC3E}">
        <p14:creationId xmlns:p14="http://schemas.microsoft.com/office/powerpoint/2010/main" val="78034613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Considerations</a:t>
            </a:r>
            <a:endParaRPr lang="en-US" dirty="0"/>
          </a:p>
        </p:txBody>
      </p:sp>
      <p:sp>
        <p:nvSpPr>
          <p:cNvPr id="3" name="Content Placeholder 2"/>
          <p:cNvSpPr>
            <a:spLocks noGrp="1"/>
          </p:cNvSpPr>
          <p:nvPr>
            <p:ph idx="1"/>
          </p:nvPr>
        </p:nvSpPr>
        <p:spPr>
          <a:xfrm>
            <a:off x="457200" y="1489752"/>
            <a:ext cx="7467600" cy="4525963"/>
          </a:xfrm>
        </p:spPr>
        <p:txBody>
          <a:bodyPr>
            <a:normAutofit fontScale="85000" lnSpcReduction="20000"/>
          </a:bodyPr>
          <a:lstStyle/>
          <a:p>
            <a:r>
              <a:rPr lang="en-US" dirty="0" smtClean="0"/>
              <a:t>Aspects of packet network systems</a:t>
            </a:r>
          </a:p>
          <a:p>
            <a:pPr lvl="1"/>
            <a:r>
              <a:rPr lang="en-US" dirty="0" smtClean="0"/>
              <a:t>Control plane</a:t>
            </a:r>
          </a:p>
          <a:p>
            <a:pPr lvl="1"/>
            <a:r>
              <a:rPr lang="en-US" dirty="0" smtClean="0"/>
              <a:t>Routing / forwarding plane</a:t>
            </a:r>
          </a:p>
          <a:p>
            <a:pPr lvl="1"/>
            <a:r>
              <a:rPr lang="en-US" dirty="0" smtClean="0"/>
              <a:t>Transport</a:t>
            </a:r>
          </a:p>
          <a:p>
            <a:pPr lvl="1"/>
            <a:r>
              <a:rPr lang="en-US" dirty="0" smtClean="0"/>
              <a:t>Physical layer</a:t>
            </a:r>
          </a:p>
          <a:p>
            <a:r>
              <a:rPr lang="en-US" dirty="0" smtClean="0"/>
              <a:t>How can network coding be effectively and pragmatically applied to a scalable, distributed network like the Internet?</a:t>
            </a:r>
          </a:p>
          <a:p>
            <a:pPr lvl="1"/>
            <a:r>
              <a:rPr lang="en-US" dirty="0" smtClean="0"/>
              <a:t>Congestion control</a:t>
            </a:r>
          </a:p>
          <a:p>
            <a:pPr lvl="1"/>
            <a:r>
              <a:rPr lang="en-US" dirty="0" smtClean="0"/>
              <a:t>End system vs. Intermediate System</a:t>
            </a:r>
          </a:p>
          <a:p>
            <a:pPr lvl="1"/>
            <a:r>
              <a:rPr lang="en-US" dirty="0" smtClean="0"/>
              <a:t>Edge systems (e.g. wireless)</a:t>
            </a:r>
          </a:p>
          <a:p>
            <a:r>
              <a:rPr lang="en-US" dirty="0" smtClean="0"/>
              <a:t>Where does network coding provide benefit and where does it not?</a:t>
            </a:r>
            <a:endParaRPr lang="en-US" dirty="0"/>
          </a:p>
        </p:txBody>
      </p:sp>
    </p:spTree>
    <p:extLst>
      <p:ext uri="{BB962C8B-B14F-4D97-AF65-F5344CB8AC3E}">
        <p14:creationId xmlns:p14="http://schemas.microsoft.com/office/powerpoint/2010/main" val="136085252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considerations</a:t>
            </a:r>
            <a:endParaRPr lang="en-US" dirty="0"/>
          </a:p>
        </p:txBody>
      </p:sp>
      <p:sp>
        <p:nvSpPr>
          <p:cNvPr id="3" name="Content Placeholder 2"/>
          <p:cNvSpPr>
            <a:spLocks noGrp="1"/>
          </p:cNvSpPr>
          <p:nvPr>
            <p:ph idx="1"/>
          </p:nvPr>
        </p:nvSpPr>
        <p:spPr>
          <a:xfrm>
            <a:off x="457200" y="1420722"/>
            <a:ext cx="7467600" cy="4525963"/>
          </a:xfrm>
        </p:spPr>
        <p:txBody>
          <a:bodyPr>
            <a:normAutofit lnSpcReduction="10000"/>
          </a:bodyPr>
          <a:lstStyle/>
          <a:p>
            <a:r>
              <a:rPr lang="en-US" dirty="0" smtClean="0"/>
              <a:t>End-to-end vs. hop-by-hop</a:t>
            </a:r>
          </a:p>
          <a:p>
            <a:pPr lvl="1"/>
            <a:r>
              <a:rPr lang="en-US" dirty="0" smtClean="0"/>
              <a:t>Intermediate system forwarding more </a:t>
            </a:r>
            <a:r>
              <a:rPr lang="en-US" dirty="0" err="1" smtClean="0"/>
              <a:t>stateful</a:t>
            </a:r>
            <a:r>
              <a:rPr lang="en-US" dirty="0" smtClean="0"/>
              <a:t> and complex than existing typical forwarding paradigms</a:t>
            </a:r>
          </a:p>
          <a:p>
            <a:r>
              <a:rPr lang="en-US" dirty="0" smtClean="0"/>
              <a:t>Intra-flow and inter-flow</a:t>
            </a:r>
          </a:p>
          <a:p>
            <a:r>
              <a:rPr lang="en-US" dirty="0" smtClean="0"/>
              <a:t>Application-layer use</a:t>
            </a:r>
          </a:p>
          <a:p>
            <a:r>
              <a:rPr lang="en-US" dirty="0" smtClean="0"/>
              <a:t>Service paradigms</a:t>
            </a:r>
          </a:p>
          <a:p>
            <a:pPr lvl="1"/>
            <a:r>
              <a:rPr lang="en-US" dirty="0" smtClean="0"/>
              <a:t>“Best Effort” delivery can become tunable</a:t>
            </a:r>
          </a:p>
          <a:p>
            <a:pPr lvl="1"/>
            <a:r>
              <a:rPr lang="en-US" dirty="0" smtClean="0"/>
              <a:t>Content dissemination</a:t>
            </a:r>
          </a:p>
          <a:p>
            <a:pPr lvl="1"/>
            <a:r>
              <a:rPr lang="en-US" dirty="0" smtClean="0"/>
              <a:t>Multimedia and other streaming</a:t>
            </a:r>
          </a:p>
          <a:p>
            <a:pPr marL="448056" lvl="1" indent="0">
              <a:buNone/>
            </a:pPr>
            <a:endParaRPr lang="en-US" dirty="0"/>
          </a:p>
        </p:txBody>
      </p:sp>
    </p:spTree>
    <p:extLst>
      <p:ext uri="{BB962C8B-B14F-4D97-AF65-F5344CB8AC3E}">
        <p14:creationId xmlns:p14="http://schemas.microsoft.com/office/powerpoint/2010/main" val="130925272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Possible new service paradigms</a:t>
            </a:r>
            <a:endParaRPr lang="en-US" dirty="0"/>
          </a:p>
        </p:txBody>
      </p:sp>
      <p:sp>
        <p:nvSpPr>
          <p:cNvPr id="3" name="Content Placeholder 2"/>
          <p:cNvSpPr>
            <a:spLocks noGrp="1"/>
          </p:cNvSpPr>
          <p:nvPr>
            <p:ph idx="1"/>
          </p:nvPr>
        </p:nvSpPr>
        <p:spPr/>
        <p:txBody>
          <a:bodyPr/>
          <a:lstStyle/>
          <a:p>
            <a:r>
              <a:rPr lang="en-US" dirty="0" smtClean="0"/>
              <a:t>“Best effort” can become tunable</a:t>
            </a:r>
          </a:p>
          <a:p>
            <a:r>
              <a:rPr lang="en-US" dirty="0" smtClean="0"/>
              <a:t>Content dissemination</a:t>
            </a:r>
          </a:p>
          <a:p>
            <a:r>
              <a:rPr lang="en-US" dirty="0" smtClean="0"/>
              <a:t>Multimedia streaming</a:t>
            </a:r>
          </a:p>
          <a:p>
            <a:r>
              <a:rPr lang="en-US" dirty="0" smtClean="0"/>
              <a:t>“Data swarming”</a:t>
            </a:r>
          </a:p>
          <a:p>
            <a:endParaRPr lang="en-US" dirty="0"/>
          </a:p>
        </p:txBody>
      </p:sp>
    </p:spTree>
    <p:extLst>
      <p:ext uri="{BB962C8B-B14F-4D97-AF65-F5344CB8AC3E}">
        <p14:creationId xmlns:p14="http://schemas.microsoft.com/office/powerpoint/2010/main" val="142051918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a:t>
            </a:r>
            <a:endParaRPr lang="en-US" dirty="0"/>
          </a:p>
        </p:txBody>
      </p:sp>
      <p:sp>
        <p:nvSpPr>
          <p:cNvPr id="3" name="Content Placeholder 2"/>
          <p:cNvSpPr>
            <a:spLocks noGrp="1"/>
          </p:cNvSpPr>
          <p:nvPr>
            <p:ph idx="1"/>
          </p:nvPr>
        </p:nvSpPr>
        <p:spPr/>
        <p:txBody>
          <a:bodyPr/>
          <a:lstStyle/>
          <a:p>
            <a:r>
              <a:rPr lang="en-US" dirty="0" smtClean="0"/>
              <a:t>Likely several challenges here</a:t>
            </a:r>
          </a:p>
          <a:p>
            <a:r>
              <a:rPr lang="en-US" dirty="0" smtClean="0"/>
              <a:t>How to sign content that is re-encoded?</a:t>
            </a:r>
          </a:p>
          <a:p>
            <a:r>
              <a:rPr lang="en-US" dirty="0" smtClean="0"/>
              <a:t>Intermediate system participation</a:t>
            </a:r>
          </a:p>
          <a:p>
            <a:pPr marL="36576" indent="0">
              <a:buNone/>
            </a:pPr>
            <a:endParaRPr lang="en-US" dirty="0" smtClean="0"/>
          </a:p>
          <a:p>
            <a:pPr marL="448056" lvl="1" indent="0">
              <a:buNone/>
            </a:pPr>
            <a:endParaRPr lang="en-US" dirty="0" smtClean="0"/>
          </a:p>
        </p:txBody>
      </p:sp>
    </p:spTree>
    <p:extLst>
      <p:ext uri="{BB962C8B-B14F-4D97-AF65-F5344CB8AC3E}">
        <p14:creationId xmlns:p14="http://schemas.microsoft.com/office/powerpoint/2010/main" val="95803600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ゴシック"/>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Technic.thmx</Template>
  <TotalTime>106</TotalTime>
  <Words>1215</Words>
  <Application>Microsoft Macintosh PowerPoint</Application>
  <PresentationFormat>On-screen Show (4:3)</PresentationFormat>
  <Paragraphs>114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Technic</vt:lpstr>
      <vt:lpstr>Network coding Research Group – NWCRG (Proposed)</vt:lpstr>
      <vt:lpstr>Agenda</vt:lpstr>
      <vt:lpstr>Introduction Outline</vt:lpstr>
      <vt:lpstr>Motivation: Research Advances</vt:lpstr>
      <vt:lpstr>Motivation: matured implementations </vt:lpstr>
      <vt:lpstr>Architectural Considerations</vt:lpstr>
      <vt:lpstr>More considerations</vt:lpstr>
      <vt:lpstr>Possible new service paradigms</vt:lpstr>
      <vt:lpstr>Security</vt:lpstr>
      <vt:lpstr>Areas for standardization</vt:lpstr>
      <vt:lpstr>Candidate 2013 Activities</vt:lpstr>
      <vt:lpstr>IRTF IPR Policy</vt:lpstr>
      <vt:lpstr>IETF IPR Note Well</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 coding Research Group – NWCRG (Proposed)</dc:title>
  <dc:creator>Robert Adamson</dc:creator>
  <cp:lastModifiedBy>Robert Adamson</cp:lastModifiedBy>
  <cp:revision>17</cp:revision>
  <dcterms:created xsi:type="dcterms:W3CDTF">2013-03-10T21:47:03Z</dcterms:created>
  <dcterms:modified xsi:type="dcterms:W3CDTF">2013-03-11T14:17:14Z</dcterms:modified>
</cp:coreProperties>
</file>