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400" r:id="rId2"/>
    <p:sldId id="576" r:id="rId3"/>
    <p:sldId id="662" r:id="rId4"/>
    <p:sldId id="580" r:id="rId5"/>
    <p:sldId id="663" r:id="rId6"/>
    <p:sldId id="664" r:id="rId7"/>
    <p:sldId id="666" r:id="rId8"/>
    <p:sldId id="667" r:id="rId9"/>
    <p:sldId id="668" r:id="rId10"/>
    <p:sldId id="669" r:id="rId11"/>
    <p:sldId id="682" r:id="rId12"/>
    <p:sldId id="685" r:id="rId13"/>
    <p:sldId id="641" r:id="rId14"/>
    <p:sldId id="589" r:id="rId15"/>
    <p:sldId id="686" r:id="rId16"/>
    <p:sldId id="660" r:id="rId17"/>
    <p:sldId id="683" r:id="rId18"/>
    <p:sldId id="684" r:id="rId19"/>
    <p:sldId id="648" r:id="rId20"/>
    <p:sldId id="593" r:id="rId21"/>
    <p:sldId id="652" r:id="rId22"/>
    <p:sldId id="644" r:id="rId23"/>
    <p:sldId id="655" r:id="rId24"/>
    <p:sldId id="646" r:id="rId25"/>
    <p:sldId id="672" r:id="rId26"/>
    <p:sldId id="675" r:id="rId27"/>
    <p:sldId id="676" r:id="rId28"/>
    <p:sldId id="687" r:id="rId29"/>
    <p:sldId id="679" r:id="rId30"/>
  </p:sldIdLst>
  <p:sldSz cx="9144000" cy="6858000" type="screen4x3"/>
  <p:notesSz cx="7077075" cy="9004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ila" initials="L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E1FA"/>
    <a:srgbClr val="96C0F4"/>
    <a:srgbClr val="9CC7FD"/>
    <a:srgbClr val="9BC6FC"/>
    <a:srgbClr val="93BCEE"/>
    <a:srgbClr val="BDCFE6"/>
    <a:srgbClr val="93BCEF"/>
    <a:srgbClr val="83A242"/>
    <a:srgbClr val="A44240"/>
    <a:srgbClr val="963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57" autoAdjust="0"/>
    <p:restoredTop sz="98917" autoAdjust="0"/>
  </p:normalViewPr>
  <p:slideViewPr>
    <p:cSldViewPr>
      <p:cViewPr varScale="1">
        <p:scale>
          <a:sx n="77" d="100"/>
          <a:sy n="77" d="100"/>
        </p:scale>
        <p:origin x="-1680" y="-112"/>
      </p:cViewPr>
      <p:guideLst>
        <p:guide orient="horz" pos="19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commentAuthors" Target="commentAuthors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Coded TCP</c:v>
                </c:pt>
              </c:strCache>
            </c:strRef>
          </c:tx>
          <c:marker>
            <c:symbol val="none"/>
          </c:marker>
          <c:cat>
            <c:numRef>
              <c:f>Sheet1!$A$2:$A$7</c:f>
              <c:numCache>
                <c:formatCode>0%</c:formatCode>
                <c:ptCount val="6"/>
                <c:pt idx="0">
                  <c:v>0.0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</c:numCache>
            </c:numRef>
          </c:cat>
          <c:val>
            <c:numRef>
              <c:f>Sheet1!$B$2:$B$7</c:f>
              <c:numCache>
                <c:formatCode>0.0</c:formatCode>
                <c:ptCount val="6"/>
                <c:pt idx="0">
                  <c:v>20.4</c:v>
                </c:pt>
                <c:pt idx="1">
                  <c:v>18.99</c:v>
                </c:pt>
                <c:pt idx="2">
                  <c:v>16.52</c:v>
                </c:pt>
                <c:pt idx="3">
                  <c:v>15.2</c:v>
                </c:pt>
                <c:pt idx="4">
                  <c:v>13.46</c:v>
                </c:pt>
                <c:pt idx="5">
                  <c:v>13.53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TCP</c:v>
                </c:pt>
              </c:strCache>
            </c:strRef>
          </c:tx>
          <c:marker>
            <c:symbol val="none"/>
          </c:marker>
          <c:cat>
            <c:numRef>
              <c:f>Sheet1!$A$2:$A$7</c:f>
              <c:numCache>
                <c:formatCode>0%</c:formatCode>
                <c:ptCount val="6"/>
                <c:pt idx="0">
                  <c:v>0.0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</c:numCache>
            </c:numRef>
          </c:cat>
          <c:val>
            <c:numRef>
              <c:f>Sheet1!$C$2:$C$7</c:f>
              <c:numCache>
                <c:formatCode>0.0</c:formatCode>
                <c:ptCount val="6"/>
                <c:pt idx="0">
                  <c:v>19.04</c:v>
                </c:pt>
                <c:pt idx="1">
                  <c:v>3.07</c:v>
                </c:pt>
                <c:pt idx="2">
                  <c:v>1.07</c:v>
                </c:pt>
                <c:pt idx="3">
                  <c:v>0.82</c:v>
                </c:pt>
                <c:pt idx="4">
                  <c:v>0.53</c:v>
                </c:pt>
                <c:pt idx="5">
                  <c:v>0.47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1750456"/>
        <c:axId val="-2125493912"/>
      </c:lineChart>
      <c:catAx>
        <c:axId val="-2131750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Loss Rate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-2125493912"/>
        <c:crosses val="autoZero"/>
        <c:auto val="1"/>
        <c:lblAlgn val="ctr"/>
        <c:lblOffset val="100"/>
        <c:noMultiLvlLbl val="0"/>
      </c:catAx>
      <c:valAx>
        <c:axId val="-21254939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Avg. Throughput (Mbps)</a:t>
                </a:r>
              </a:p>
            </c:rich>
          </c:tx>
          <c:layout>
            <c:manualLayout>
              <c:xMode val="edge"/>
              <c:yMode val="edge"/>
              <c:x val="0.00317460317460317"/>
              <c:y val="0.0477477477477477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-2131750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83FE8-5585-4464-A5B9-0F51799E6FF0}" type="datetimeFigureOut">
              <a:rPr lang="en-US" smtClean="0"/>
              <a:pPr/>
              <a:t>3/11/13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51863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551863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4E57B-9643-4B61-B071-F705878AD1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2458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0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50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34471-EA9F-4996-B494-3F6F8DCC37B6}" type="datetimeFigureOut">
              <a:rPr lang="en-US" smtClean="0"/>
              <a:pPr/>
              <a:t>3/11/13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277043"/>
            <a:ext cx="5661660" cy="4051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52522"/>
            <a:ext cx="3066733" cy="450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552522"/>
            <a:ext cx="3066733" cy="450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9EE30-0F27-4245-B26E-56EA016AC0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92113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105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Rountrip</a:t>
            </a:r>
            <a:r>
              <a:rPr lang="en-US" baseline="0" dirty="0" smtClean="0"/>
              <a:t> time variability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10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413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705" y="8552522"/>
            <a:ext cx="3066733" cy="45021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7478A4E2-86FE-A546-A1D1-FD41B6A4E236}" type="slidenum">
              <a:rPr lang="en-US"/>
              <a:pPr/>
              <a:t>15</a:t>
            </a:fld>
            <a:endParaRPr lang="en-US"/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87463" y="684213"/>
            <a:ext cx="4502150" cy="33766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7707" y="4277043"/>
            <a:ext cx="5656746" cy="4048809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ea typeface="宋体" charset="-122"/>
              </a:rPr>
              <a:t>If</a:t>
            </a:r>
            <a:r>
              <a:rPr lang="en-US" baseline="0" dirty="0" smtClean="0">
                <a:ea typeface="宋体" charset="-122"/>
              </a:rPr>
              <a:t> p1 is the probability of success in link 1 (and so on) why is effective success rate (1-p1)(1-p2)… and not p1*p2… ?</a:t>
            </a:r>
            <a:endParaRPr lang="en-US" dirty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599FD-28F5-A743-B43B-C39FD86931E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58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705" y="8552522"/>
            <a:ext cx="3066733" cy="45021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7478A4E2-86FE-A546-A1D1-FD41B6A4E236}" type="slidenum">
              <a:rPr lang="en-US"/>
              <a:pPr/>
              <a:t>20</a:t>
            </a:fld>
            <a:endParaRPr lang="en-US"/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87463" y="684213"/>
            <a:ext cx="4502150" cy="33766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7707" y="4277043"/>
            <a:ext cx="5656746" cy="4048809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ea typeface="宋体" charset="-122"/>
              </a:rPr>
              <a:t>If</a:t>
            </a:r>
            <a:r>
              <a:rPr lang="en-US" baseline="0" dirty="0" smtClean="0">
                <a:ea typeface="宋体" charset="-122"/>
              </a:rPr>
              <a:t> p1 is the probability of success in link 1 (and so on) why is effective success rate (1-p1)(1-p2)… and not p1*p2… ?</a:t>
            </a:r>
            <a:endParaRPr lang="en-US" dirty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705" y="8552522"/>
            <a:ext cx="3066733" cy="45021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4095723C-6C39-4E45-93E9-943D84DCE6A0}" type="slidenum">
              <a:rPr lang="en-US"/>
              <a:pPr/>
              <a:t>21</a:t>
            </a:fld>
            <a:endParaRPr lang="en-US"/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87463" y="684213"/>
            <a:ext cx="4502150" cy="33766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7707" y="4277043"/>
            <a:ext cx="5656746" cy="4048809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4138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20707-4906-D645-8437-BB2EFB584E7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20707-4906-D645-8437-BB2EFB584E7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6160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4138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20707-4906-D645-8437-BB2EFB584E7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20707-4906-D645-8437-BB2EFB584E7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20707-4906-D645-8437-BB2EFB584E7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628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413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599FD-28F5-A743-B43B-C39FD86931E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28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599FD-28F5-A743-B43B-C39FD86931E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28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599FD-28F5-A743-B43B-C39FD86931E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39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705" y="8552522"/>
            <a:ext cx="3066733" cy="45021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0E801500-CFAF-B74A-A2DB-ACECE7BA82B9}" type="slidenum">
              <a:rPr lang="en-US"/>
              <a:pPr/>
              <a:t>10</a:t>
            </a:fld>
            <a:endParaRPr lang="en-US"/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87463" y="684213"/>
            <a:ext cx="4502150" cy="33766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7707" y="4277043"/>
            <a:ext cx="5656746" cy="4048809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705" y="8552522"/>
            <a:ext cx="3066733" cy="45021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0E801500-CFAF-B74A-A2DB-ACECE7BA82B9}" type="slidenum">
              <a:rPr lang="en-US"/>
              <a:pPr/>
              <a:t>11</a:t>
            </a:fld>
            <a:endParaRPr lang="en-US"/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87463" y="684213"/>
            <a:ext cx="4502150" cy="33766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7707" y="4277043"/>
            <a:ext cx="5656746" cy="4048809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ea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35635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7D20F9F6-8F94-4AEB-8542-E91DBB23BF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F9F6-8F94-4AEB-8542-E91DBB23BF6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Screen Shot 2013-02-12 at 4.39.12 P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27376"/>
            <a:ext cx="1600200" cy="349754"/>
          </a:xfrm>
          <a:prstGeom prst="rect">
            <a:avLst/>
          </a:prstGeom>
          <a:ln>
            <a:solidFill>
              <a:srgbClr val="1F497D"/>
            </a:solidFill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F9F6-8F94-4AEB-8542-E91DBB23BF6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Screen Shot 2013-02-12 at 4.39.12 P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10722"/>
            <a:ext cx="1676400" cy="366408"/>
          </a:xfrm>
          <a:prstGeom prst="rect">
            <a:avLst/>
          </a:prstGeom>
          <a:ln>
            <a:solidFill>
              <a:srgbClr val="1F497D"/>
            </a:solidFill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0F9F6-8F94-4AEB-8542-E91DBB23BF6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Screen Shot 2013-02-12 at 4.39.12 P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10722"/>
            <a:ext cx="1676400" cy="366408"/>
          </a:xfrm>
          <a:prstGeom prst="rect">
            <a:avLst/>
          </a:prstGeom>
          <a:ln>
            <a:solidFill>
              <a:srgbClr val="1F497D"/>
            </a:solidFill>
          </a:ln>
        </p:spPr>
      </p:pic>
    </p:spTree>
    <p:extLst>
      <p:ext uri="{BB962C8B-B14F-4D97-AF65-F5344CB8AC3E}">
        <p14:creationId xmlns:p14="http://schemas.microsoft.com/office/powerpoint/2010/main" val="4016973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814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0F9F6-8F94-4AEB-8542-E91DBB23BF6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Screen Shot 2013-02-12 at 4.39.12 P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10722"/>
            <a:ext cx="1676400" cy="366408"/>
          </a:xfrm>
          <a:prstGeom prst="rect">
            <a:avLst/>
          </a:prstGeom>
          <a:ln>
            <a:solidFill>
              <a:srgbClr val="1F497D"/>
            </a:solidFill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35635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7D20F9F6-8F94-4AEB-8542-E91DBB23BF6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Screen Shot 2013-02-12 at 4.39.12 P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24600"/>
            <a:ext cx="1612903" cy="352530"/>
          </a:xfrm>
          <a:prstGeom prst="rect">
            <a:avLst/>
          </a:prstGeom>
          <a:ln>
            <a:solidFill>
              <a:srgbClr val="1F497D"/>
            </a:solidFill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F9F6-8F94-4AEB-8542-E91DBB23BF6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Screen Shot 2013-02-12 at 4.39.12 P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27376"/>
            <a:ext cx="1600200" cy="349754"/>
          </a:xfrm>
          <a:prstGeom prst="rect">
            <a:avLst/>
          </a:prstGeom>
          <a:ln>
            <a:solidFill>
              <a:srgbClr val="1F497D"/>
            </a:solidFill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F9F6-8F94-4AEB-8542-E91DBB23BF6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Screen Shot 2013-02-12 at 4.39.12 P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10722"/>
            <a:ext cx="1676400" cy="366408"/>
          </a:xfrm>
          <a:prstGeom prst="rect">
            <a:avLst/>
          </a:prstGeom>
          <a:ln>
            <a:solidFill>
              <a:srgbClr val="1F497D"/>
            </a:solidFill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 sz="16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D20F9F6-8F94-4AEB-8542-E91DBB23BF6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Screen Shot 2013-02-12 at 4.39.12 P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10722"/>
            <a:ext cx="1676400" cy="366408"/>
          </a:xfrm>
          <a:prstGeom prst="rect">
            <a:avLst/>
          </a:prstGeom>
          <a:ln>
            <a:solidFill>
              <a:srgbClr val="1F497D"/>
            </a:solidFill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57600" y="6324600"/>
            <a:ext cx="2133600" cy="365125"/>
          </a:xfrm>
        </p:spPr>
        <p:txBody>
          <a:bodyPr/>
          <a:lstStyle/>
          <a:p>
            <a:fld id="{7D20F9F6-8F94-4AEB-8542-E91DBB23BF6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Screen Shot 2013-02-12 at 4.39.12 P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6294066"/>
            <a:ext cx="1752600" cy="383063"/>
          </a:xfrm>
          <a:prstGeom prst="rect">
            <a:avLst/>
          </a:prstGeom>
          <a:ln>
            <a:solidFill>
              <a:srgbClr val="1F497D"/>
            </a:solidFill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33800" y="6356350"/>
            <a:ext cx="2133600" cy="365125"/>
          </a:xfrm>
        </p:spPr>
        <p:txBody>
          <a:bodyPr/>
          <a:lstStyle/>
          <a:p>
            <a:fld id="{7D20F9F6-8F94-4AEB-8542-E91DBB23BF6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Screen Shot 2013-02-12 at 4.39.12 P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10722"/>
            <a:ext cx="1676400" cy="366408"/>
          </a:xfrm>
          <a:prstGeom prst="rect">
            <a:avLst/>
          </a:prstGeom>
          <a:ln>
            <a:solidFill>
              <a:srgbClr val="1F497D"/>
            </a:solidFill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81400" y="6324600"/>
            <a:ext cx="2133600" cy="365125"/>
          </a:xfrm>
        </p:spPr>
        <p:txBody>
          <a:bodyPr/>
          <a:lstStyle/>
          <a:p>
            <a:fld id="{7D20F9F6-8F94-4AEB-8542-E91DBB23BF6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Screen Shot 2013-02-12 at 4.39.12 P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10722"/>
            <a:ext cx="1676400" cy="366408"/>
          </a:xfrm>
          <a:prstGeom prst="rect">
            <a:avLst/>
          </a:prstGeom>
          <a:ln>
            <a:solidFill>
              <a:srgbClr val="1F497D"/>
            </a:solidFill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0F9F6-8F94-4AEB-8542-E91DBB23BF6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133640"/>
            <a:ext cx="9144000" cy="0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creen Shot 2013-02-12 at 4.39.12 PM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10722"/>
            <a:ext cx="1676400" cy="366408"/>
          </a:xfrm>
          <a:prstGeom prst="rect">
            <a:avLst/>
          </a:prstGeom>
          <a:ln>
            <a:solidFill>
              <a:srgbClr val="1F497D"/>
            </a:solidFill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0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1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2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9921" y="0"/>
            <a:ext cx="9144000" cy="4191000"/>
          </a:xfrm>
          <a:prstGeom prst="rect">
            <a:avLst/>
          </a:prstGeom>
          <a:gradFill flip="none" rotWithShape="1">
            <a:gsLst>
              <a:gs pos="61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35426" y="2362200"/>
            <a:ext cx="8229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entury Gothic" pitchFamily="34" charset="0"/>
                <a:ea typeface="+mj-ea"/>
                <a:cs typeface="+mj-cs"/>
              </a:rPr>
              <a:t>Network Coding Overview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entury Gothic" pitchFamily="34" charset="0"/>
                <a:ea typeface="+mj-ea"/>
                <a:cs typeface="+mj-cs"/>
              </a:rPr>
              <a:t>NWRC meeting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entury Gothic" pitchFamily="34" charset="0"/>
                <a:ea typeface="+mj-ea"/>
                <a:cs typeface="+mj-cs"/>
              </a:rPr>
              <a:t>March </a:t>
            </a:r>
            <a:r>
              <a:rPr 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entury Gothic" pitchFamily="34" charset="0"/>
                <a:ea typeface="+mj-ea"/>
                <a:cs typeface="+mj-cs"/>
              </a:rPr>
              <a:t>11</a:t>
            </a:r>
            <a:r>
              <a:rPr 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entury Gothic" pitchFamily="34" charset="0"/>
                <a:ea typeface="+mj-ea"/>
                <a:cs typeface="+mj-cs"/>
              </a:rPr>
              <a:t>, </a:t>
            </a:r>
            <a:r>
              <a:rPr 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entury Gothic" pitchFamily="34" charset="0"/>
                <a:ea typeface="+mj-ea"/>
                <a:cs typeface="+mj-cs"/>
              </a:rPr>
              <a:t>2013</a:t>
            </a:r>
          </a:p>
          <a:p>
            <a:pPr algn="ctr">
              <a:spcBef>
                <a:spcPct val="0"/>
              </a:spcBef>
              <a:defRPr/>
            </a:pPr>
            <a:endParaRPr lang="en-US" sz="2400" b="1" spc="-150" dirty="0" smtClean="0">
              <a:solidFill>
                <a:schemeClr val="tx2">
                  <a:lumMod val="75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Century Gothic" pitchFamily="34" charset="0"/>
              <a:ea typeface="+mj-ea"/>
              <a:cs typeface="+mj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 flipH="1" flipV="1">
            <a:off x="0" y="2284412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4191000"/>
            <a:ext cx="9144000" cy="0"/>
          </a:xfrm>
          <a:prstGeom prst="line">
            <a:avLst/>
          </a:prstGeom>
          <a:ln>
            <a:solidFill>
              <a:srgbClr val="0D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533400" y="4473575"/>
            <a:ext cx="8229600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spcBef>
                <a:spcPct val="0"/>
              </a:spcBef>
              <a:defRPr/>
            </a:pPr>
            <a:endParaRPr lang="en-US" sz="2400" b="1" spc="-150" dirty="0" smtClean="0">
              <a:solidFill>
                <a:schemeClr val="tx2">
                  <a:lumMod val="75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2" name="Picture 1" descr="Screen Shot 2013-02-12 at 4.39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46" y="457200"/>
            <a:ext cx="2789054" cy="6096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590800"/>
            <a:ext cx="4287458" cy="4016375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6994" y="1524000"/>
            <a:ext cx="4298806" cy="34627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130" name="TextBox 48"/>
          <p:cNvSpPr txBox="1">
            <a:spLocks noChangeArrowheads="1"/>
          </p:cNvSpPr>
          <p:nvPr/>
        </p:nvSpPr>
        <p:spPr bwMode="auto">
          <a:xfrm>
            <a:off x="1905000" y="5481935"/>
            <a:ext cx="236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Example</a:t>
            </a:r>
            <a:r>
              <a:rPr lang="en-US" sz="2400" dirty="0" smtClean="0"/>
              <a:t>:  2</a:t>
            </a:r>
            <a:r>
              <a:rPr lang="en-US" sz="2400" dirty="0"/>
              <a:t>% loss</a:t>
            </a:r>
          </a:p>
        </p:txBody>
      </p:sp>
      <p:sp>
        <p:nvSpPr>
          <p:cNvPr id="8" name="Oval 7"/>
          <p:cNvSpPr/>
          <p:nvPr/>
        </p:nvSpPr>
        <p:spPr>
          <a:xfrm>
            <a:off x="3505200" y="4267200"/>
            <a:ext cx="10668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cs typeface="宋体" charset="-122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7618043" y="5867400"/>
            <a:ext cx="736600" cy="6397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cs typeface="宋体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0000"/>
                </a:solidFill>
              </a:rPr>
              <a:t>Experimental Results: Single </a:t>
            </a:r>
            <a:r>
              <a:rPr lang="en-US" sz="4000" dirty="0" smtClean="0">
                <a:solidFill>
                  <a:srgbClr val="000000"/>
                </a:solidFill>
              </a:rPr>
              <a:t>Path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6461125"/>
            <a:ext cx="2133600" cy="365125"/>
          </a:xfrm>
        </p:spPr>
        <p:txBody>
          <a:bodyPr/>
          <a:lstStyle/>
          <a:p>
            <a:fld id="{7D20F9F6-8F94-4AEB-8542-E91DBB23BF6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159280" y="1964920"/>
            <a:ext cx="2879319" cy="397280"/>
          </a:xfrm>
          <a:prstGeom prst="roundRect">
            <a:avLst/>
          </a:prstGeom>
          <a:solidFill>
            <a:srgbClr val="FFFF00"/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85800" y="1371600"/>
            <a:ext cx="838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cs typeface="宋体" charset="-122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029200" y="2514600"/>
            <a:ext cx="838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cs typeface="宋体" charset="-122"/>
            </a:endParaRPr>
          </a:p>
        </p:txBody>
      </p:sp>
      <p:sp>
        <p:nvSpPr>
          <p:cNvPr id="14" name="TextBox 48"/>
          <p:cNvSpPr txBox="1">
            <a:spLocks noChangeArrowheads="1"/>
          </p:cNvSpPr>
          <p:nvPr/>
        </p:nvSpPr>
        <p:spPr bwMode="auto">
          <a:xfrm>
            <a:off x="1170357" y="1963726"/>
            <a:ext cx="2971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 smtClean="0"/>
              <a:t>Average Throughput:  0.77 Mbps</a:t>
            </a:r>
            <a:endParaRPr lang="en-US" sz="1600" dirty="0"/>
          </a:p>
        </p:txBody>
      </p:sp>
      <p:sp>
        <p:nvSpPr>
          <p:cNvPr id="15" name="Rounded Rectangle 14"/>
          <p:cNvSpPr/>
          <p:nvPr/>
        </p:nvSpPr>
        <p:spPr>
          <a:xfrm>
            <a:off x="5627723" y="3106404"/>
            <a:ext cx="2982877" cy="417787"/>
          </a:xfrm>
          <a:prstGeom prst="roundRect">
            <a:avLst/>
          </a:prstGeom>
          <a:solidFill>
            <a:srgbClr val="FFFF00"/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48"/>
          <p:cNvSpPr txBox="1">
            <a:spLocks noChangeArrowheads="1"/>
          </p:cNvSpPr>
          <p:nvPr/>
        </p:nvSpPr>
        <p:spPr bwMode="auto">
          <a:xfrm>
            <a:off x="5638800" y="3107273"/>
            <a:ext cx="3124200" cy="37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 smtClean="0"/>
              <a:t>Average Throughput:  15.29 Mbps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110717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066800"/>
            <a:ext cx="3644001" cy="5422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471" y="1066800"/>
            <a:ext cx="3490451" cy="54102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286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solidFill>
                  <a:srgbClr val="000000"/>
                </a:solidFill>
              </a:rPr>
              <a:t>Testbed</a:t>
            </a:r>
            <a:r>
              <a:rPr lang="en-US" dirty="0">
                <a:solidFill>
                  <a:srgbClr val="000000"/>
                </a:solidFill>
              </a:rPr>
              <a:t> Measurements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0" y="3200400"/>
            <a:ext cx="910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60 s video</a:t>
            </a:r>
          </a:p>
          <a:p>
            <a:r>
              <a:rPr lang="en-US" sz="1200" dirty="0" smtClean="0"/>
              <a:t>Full download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8229600" y="3200400"/>
            <a:ext cx="910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60 s video</a:t>
            </a:r>
          </a:p>
          <a:p>
            <a:r>
              <a:rPr lang="en-US" sz="1200" dirty="0" smtClean="0"/>
              <a:t>Progressive download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895600" y="6436388"/>
            <a:ext cx="6248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rgbClr val="7F7F7F"/>
                </a:solidFill>
              </a:rPr>
              <a:t>Minji</a:t>
            </a:r>
            <a:r>
              <a:rPr lang="en-US" sz="1100" dirty="0" smtClean="0">
                <a:solidFill>
                  <a:srgbClr val="7F7F7F"/>
                </a:solidFill>
              </a:rPr>
              <a:t> Kim, Jason Cloud, Ali </a:t>
            </a:r>
            <a:r>
              <a:rPr lang="en-US" sz="1100" dirty="0" err="1" smtClean="0">
                <a:solidFill>
                  <a:srgbClr val="7F7F7F"/>
                </a:solidFill>
              </a:rPr>
              <a:t>ParandehGheibi</a:t>
            </a:r>
            <a:r>
              <a:rPr lang="en-US" sz="1100" dirty="0" smtClean="0">
                <a:solidFill>
                  <a:srgbClr val="7F7F7F"/>
                </a:solidFill>
              </a:rPr>
              <a:t>, Leonardo </a:t>
            </a:r>
            <a:r>
              <a:rPr lang="en-US" sz="1100" dirty="0" err="1" smtClean="0">
                <a:solidFill>
                  <a:srgbClr val="7F7F7F"/>
                </a:solidFill>
              </a:rPr>
              <a:t>Urbina</a:t>
            </a:r>
            <a:r>
              <a:rPr lang="en-US" sz="1100" dirty="0" smtClean="0">
                <a:solidFill>
                  <a:srgbClr val="7F7F7F"/>
                </a:solidFill>
              </a:rPr>
              <a:t>, </a:t>
            </a:r>
            <a:r>
              <a:rPr lang="en-US" sz="1100" dirty="0" err="1" smtClean="0">
                <a:solidFill>
                  <a:srgbClr val="7F7F7F"/>
                </a:solidFill>
              </a:rPr>
              <a:t>Kerim</a:t>
            </a:r>
            <a:r>
              <a:rPr lang="en-US" sz="1100" dirty="0" smtClean="0">
                <a:solidFill>
                  <a:srgbClr val="7F7F7F"/>
                </a:solidFill>
              </a:rPr>
              <a:t> </a:t>
            </a:r>
            <a:r>
              <a:rPr lang="en-US" sz="1100" dirty="0" err="1" smtClean="0">
                <a:solidFill>
                  <a:srgbClr val="7F7F7F"/>
                </a:solidFill>
              </a:rPr>
              <a:t>Fouli</a:t>
            </a:r>
            <a:r>
              <a:rPr lang="en-US" sz="1100" dirty="0" smtClean="0">
                <a:solidFill>
                  <a:srgbClr val="7F7F7F"/>
                </a:solidFill>
              </a:rPr>
              <a:t>, Douglas </a:t>
            </a:r>
            <a:r>
              <a:rPr lang="en-US" sz="1100" dirty="0" err="1" smtClean="0">
                <a:solidFill>
                  <a:srgbClr val="7F7F7F"/>
                </a:solidFill>
              </a:rPr>
              <a:t>Leith</a:t>
            </a:r>
            <a:r>
              <a:rPr lang="en-US" sz="1100" dirty="0" smtClean="0">
                <a:solidFill>
                  <a:srgbClr val="7F7F7F"/>
                </a:solidFill>
              </a:rPr>
              <a:t>, Muriel </a:t>
            </a:r>
            <a:r>
              <a:rPr lang="en-US" sz="1100" dirty="0" err="1" smtClean="0">
                <a:solidFill>
                  <a:srgbClr val="7F7F7F"/>
                </a:solidFill>
              </a:rPr>
              <a:t>Médard</a:t>
            </a:r>
            <a:endParaRPr lang="en-US" sz="1100" dirty="0" smtClean="0">
              <a:solidFill>
                <a:srgbClr val="7F7F7F"/>
              </a:solidFill>
            </a:endParaRPr>
          </a:p>
          <a:p>
            <a:r>
              <a:rPr lang="en-US" sz="1100" dirty="0">
                <a:solidFill>
                  <a:srgbClr val="7F7F7F"/>
                </a:solidFill>
              </a:rPr>
              <a:t>Network Coded TCP (CTCP</a:t>
            </a:r>
            <a:r>
              <a:rPr lang="en-US" sz="1100" dirty="0" smtClean="0">
                <a:solidFill>
                  <a:srgbClr val="7F7F7F"/>
                </a:solidFill>
              </a:rPr>
              <a:t>)  </a:t>
            </a:r>
            <a:r>
              <a:rPr lang="en-US" sz="1100" dirty="0" err="1" smtClean="0">
                <a:solidFill>
                  <a:srgbClr val="7F7F7F"/>
                </a:solidFill>
              </a:rPr>
              <a:t>arXiv</a:t>
            </a:r>
            <a:r>
              <a:rPr lang="en-US" sz="1100" dirty="0" smtClean="0">
                <a:solidFill>
                  <a:srgbClr val="7F7F7F"/>
                </a:solidFill>
              </a:rPr>
              <a:t>: 1212.2291v2</a:t>
            </a:r>
          </a:p>
        </p:txBody>
      </p:sp>
      <p:pic>
        <p:nvPicPr>
          <p:cNvPr id="11" name="Picture 10" descr="Screen Shot 2013-02-12 at 4.39.1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31" y="6291020"/>
            <a:ext cx="1779911" cy="389032"/>
          </a:xfrm>
          <a:prstGeom prst="rect">
            <a:avLst/>
          </a:prstGeom>
          <a:ln>
            <a:solidFill>
              <a:srgbClr val="1F497D"/>
            </a:solidFill>
          </a:ln>
        </p:spPr>
      </p:pic>
    </p:spTree>
    <p:extLst>
      <p:ext uri="{BB962C8B-B14F-4D97-AF65-F5344CB8AC3E}">
        <p14:creationId xmlns:p14="http://schemas.microsoft.com/office/powerpoint/2010/main" val="1499112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F9F6-8F94-4AEB-8542-E91DBB23BF6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3200"/>
            <a:ext cx="9144000" cy="389723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WiMax</a:t>
            </a:r>
            <a:r>
              <a:rPr lang="en-US" sz="4000" dirty="0" smtClean="0"/>
              <a:t> Experiments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92827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Coded TCP Network Improvements</a:t>
            </a:r>
            <a:endParaRPr lang="en-US" sz="4000" dirty="0"/>
          </a:p>
        </p:txBody>
      </p:sp>
      <p:sp>
        <p:nvSpPr>
          <p:cNvPr id="98" name="Oval 97"/>
          <p:cNvSpPr/>
          <p:nvPr/>
        </p:nvSpPr>
        <p:spPr>
          <a:xfrm>
            <a:off x="2432794" y="16764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3564682" y="16764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cxnSp>
        <p:nvCxnSpPr>
          <p:cNvPr id="100" name="Straight Arrow Connector 99"/>
          <p:cNvCxnSpPr>
            <a:stCxn id="98" idx="6"/>
            <a:endCxn id="99" idx="2"/>
          </p:cNvCxnSpPr>
          <p:nvPr/>
        </p:nvCxnSpPr>
        <p:spPr>
          <a:xfrm>
            <a:off x="2585194" y="1752600"/>
            <a:ext cx="9794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669082" y="4248090"/>
            <a:ext cx="3521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A6A6A6"/>
                </a:solidFill>
              </a:rPr>
              <a:t>Multisource – Multi-destination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02419" y="1524000"/>
            <a:ext cx="112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A6A6A6"/>
                </a:solidFill>
              </a:rPr>
              <a:t>Classical</a:t>
            </a:r>
          </a:p>
        </p:txBody>
      </p:sp>
      <p:sp>
        <p:nvSpPr>
          <p:cNvPr id="61" name="Oval 60"/>
          <p:cNvSpPr/>
          <p:nvPr/>
        </p:nvSpPr>
        <p:spPr>
          <a:xfrm>
            <a:off x="3869482" y="52578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cxnSp>
        <p:nvCxnSpPr>
          <p:cNvPr id="75" name="Straight Arrow Connector 74"/>
          <p:cNvCxnSpPr>
            <a:stCxn id="86" idx="6"/>
            <a:endCxn id="61" idx="2"/>
          </p:cNvCxnSpPr>
          <p:nvPr/>
        </p:nvCxnSpPr>
        <p:spPr>
          <a:xfrm>
            <a:off x="2874915" y="4953000"/>
            <a:ext cx="994567" cy="381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2802682" y="51816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cxnSp>
        <p:nvCxnSpPr>
          <p:cNvPr id="77" name="Straight Arrow Connector 76"/>
          <p:cNvCxnSpPr>
            <a:stCxn id="76" idx="6"/>
            <a:endCxn id="61" idx="3"/>
          </p:cNvCxnSpPr>
          <p:nvPr/>
        </p:nvCxnSpPr>
        <p:spPr>
          <a:xfrm>
            <a:off x="2955082" y="5257800"/>
            <a:ext cx="936718" cy="13008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3564682" y="55626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2726482" y="54864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cxnSp>
        <p:nvCxnSpPr>
          <p:cNvPr id="80" name="Straight Arrow Connector 79"/>
          <p:cNvCxnSpPr>
            <a:stCxn id="76" idx="5"/>
            <a:endCxn id="78" idx="2"/>
          </p:cNvCxnSpPr>
          <p:nvPr/>
        </p:nvCxnSpPr>
        <p:spPr>
          <a:xfrm>
            <a:off x="2932764" y="5311682"/>
            <a:ext cx="631918" cy="32711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9" idx="0"/>
            <a:endCxn id="84" idx="4"/>
          </p:cNvCxnSpPr>
          <p:nvPr/>
        </p:nvCxnSpPr>
        <p:spPr>
          <a:xfrm flipV="1">
            <a:off x="2802682" y="5105400"/>
            <a:ext cx="914400" cy="381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3640882" y="49530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cxnSp>
        <p:nvCxnSpPr>
          <p:cNvPr id="85" name="Straight Arrow Connector 84"/>
          <p:cNvCxnSpPr>
            <a:stCxn id="76" idx="7"/>
            <a:endCxn id="84" idx="2"/>
          </p:cNvCxnSpPr>
          <p:nvPr/>
        </p:nvCxnSpPr>
        <p:spPr>
          <a:xfrm flipV="1">
            <a:off x="2932764" y="5029200"/>
            <a:ext cx="708118" cy="17471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2722515" y="48768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cxnSp>
        <p:nvCxnSpPr>
          <p:cNvPr id="87" name="Straight Arrow Connector 86"/>
          <p:cNvCxnSpPr>
            <a:stCxn id="86" idx="5"/>
            <a:endCxn id="78" idx="1"/>
          </p:cNvCxnSpPr>
          <p:nvPr/>
        </p:nvCxnSpPr>
        <p:spPr>
          <a:xfrm>
            <a:off x="2852597" y="5006882"/>
            <a:ext cx="734403" cy="57803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79" idx="6"/>
            <a:endCxn id="61" idx="4"/>
          </p:cNvCxnSpPr>
          <p:nvPr/>
        </p:nvCxnSpPr>
        <p:spPr>
          <a:xfrm flipV="1">
            <a:off x="2878882" y="5410200"/>
            <a:ext cx="1066800" cy="1524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79" idx="5"/>
            <a:endCxn id="78" idx="3"/>
          </p:cNvCxnSpPr>
          <p:nvPr/>
        </p:nvCxnSpPr>
        <p:spPr>
          <a:xfrm>
            <a:off x="2856564" y="5616482"/>
            <a:ext cx="730436" cy="762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86" idx="7"/>
            <a:endCxn id="84" idx="0"/>
          </p:cNvCxnSpPr>
          <p:nvPr/>
        </p:nvCxnSpPr>
        <p:spPr>
          <a:xfrm>
            <a:off x="2852597" y="4899118"/>
            <a:ext cx="864485" cy="5388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" name="Oval 104"/>
          <p:cNvSpPr/>
          <p:nvPr/>
        </p:nvSpPr>
        <p:spPr>
          <a:xfrm>
            <a:off x="1202535" y="52578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609600" y="553614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1507335" y="52578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838200" y="515514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1735935" y="50292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1202535" y="568854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1354935" y="49530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2057400" y="523134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1752600" y="561234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cxnSp>
        <p:nvCxnSpPr>
          <p:cNvPr id="114" name="Straight Connector 113"/>
          <p:cNvCxnSpPr>
            <a:stCxn id="106" idx="6"/>
            <a:endCxn id="112" idx="2"/>
          </p:cNvCxnSpPr>
          <p:nvPr/>
        </p:nvCxnSpPr>
        <p:spPr>
          <a:xfrm flipV="1">
            <a:off x="762000" y="5307540"/>
            <a:ext cx="1295400" cy="30480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11" idx="6"/>
            <a:endCxn id="112" idx="1"/>
          </p:cNvCxnSpPr>
          <p:nvPr/>
        </p:nvCxnSpPr>
        <p:spPr>
          <a:xfrm>
            <a:off x="1507335" y="5029200"/>
            <a:ext cx="572383" cy="224458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endCxn id="109" idx="0"/>
          </p:cNvCxnSpPr>
          <p:nvPr/>
        </p:nvCxnSpPr>
        <p:spPr>
          <a:xfrm>
            <a:off x="1495149" y="5008840"/>
            <a:ext cx="316986" cy="2036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111" idx="3"/>
            <a:endCxn id="113" idx="2"/>
          </p:cNvCxnSpPr>
          <p:nvPr/>
        </p:nvCxnSpPr>
        <p:spPr>
          <a:xfrm>
            <a:off x="1377253" y="5083082"/>
            <a:ext cx="375347" cy="605458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113" idx="6"/>
            <a:endCxn id="112" idx="4"/>
          </p:cNvCxnSpPr>
          <p:nvPr/>
        </p:nvCxnSpPr>
        <p:spPr>
          <a:xfrm flipV="1">
            <a:off x="1905000" y="5383740"/>
            <a:ext cx="228600" cy="30480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112" idx="3"/>
            <a:endCxn id="110" idx="7"/>
          </p:cNvCxnSpPr>
          <p:nvPr/>
        </p:nvCxnSpPr>
        <p:spPr>
          <a:xfrm flipH="1">
            <a:off x="1332617" y="5361422"/>
            <a:ext cx="747101" cy="349436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108" idx="0"/>
            <a:endCxn id="111" idx="1"/>
          </p:cNvCxnSpPr>
          <p:nvPr/>
        </p:nvCxnSpPr>
        <p:spPr>
          <a:xfrm flipV="1">
            <a:off x="914400" y="4975318"/>
            <a:ext cx="462853" cy="179822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108" idx="6"/>
            <a:endCxn id="109" idx="2"/>
          </p:cNvCxnSpPr>
          <p:nvPr/>
        </p:nvCxnSpPr>
        <p:spPr>
          <a:xfrm flipV="1">
            <a:off x="990600" y="5105400"/>
            <a:ext cx="745335" cy="12594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108" idx="3"/>
            <a:endCxn id="106" idx="1"/>
          </p:cNvCxnSpPr>
          <p:nvPr/>
        </p:nvCxnSpPr>
        <p:spPr>
          <a:xfrm flipH="1">
            <a:off x="631918" y="5285222"/>
            <a:ext cx="228600" cy="273236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06" idx="0"/>
            <a:endCxn id="111" idx="2"/>
          </p:cNvCxnSpPr>
          <p:nvPr/>
        </p:nvCxnSpPr>
        <p:spPr>
          <a:xfrm flipV="1">
            <a:off x="685800" y="5029200"/>
            <a:ext cx="669135" cy="50694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06" idx="7"/>
            <a:endCxn id="105" idx="2"/>
          </p:cNvCxnSpPr>
          <p:nvPr/>
        </p:nvCxnSpPr>
        <p:spPr>
          <a:xfrm flipV="1">
            <a:off x="739682" y="5334000"/>
            <a:ext cx="462853" cy="224458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111" idx="2"/>
            <a:endCxn id="105" idx="0"/>
          </p:cNvCxnSpPr>
          <p:nvPr/>
        </p:nvCxnSpPr>
        <p:spPr>
          <a:xfrm flipH="1">
            <a:off x="1278735" y="5029200"/>
            <a:ext cx="76200" cy="22860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105" idx="6"/>
            <a:endCxn id="107" idx="2"/>
          </p:cNvCxnSpPr>
          <p:nvPr/>
        </p:nvCxnSpPr>
        <p:spPr>
          <a:xfrm>
            <a:off x="1354935" y="5334000"/>
            <a:ext cx="152400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105" idx="7"/>
            <a:endCxn id="109" idx="3"/>
          </p:cNvCxnSpPr>
          <p:nvPr/>
        </p:nvCxnSpPr>
        <p:spPr>
          <a:xfrm flipV="1">
            <a:off x="1332617" y="5159282"/>
            <a:ext cx="425636" cy="120836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109" idx="5"/>
            <a:endCxn id="112" idx="0"/>
          </p:cNvCxnSpPr>
          <p:nvPr/>
        </p:nvCxnSpPr>
        <p:spPr>
          <a:xfrm>
            <a:off x="1866017" y="5159282"/>
            <a:ext cx="267583" cy="72058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110" idx="6"/>
            <a:endCxn id="113" idx="3"/>
          </p:cNvCxnSpPr>
          <p:nvPr/>
        </p:nvCxnSpPr>
        <p:spPr>
          <a:xfrm flipV="1">
            <a:off x="1354935" y="5742422"/>
            <a:ext cx="419983" cy="22318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106" idx="4"/>
            <a:endCxn id="110" idx="2"/>
          </p:cNvCxnSpPr>
          <p:nvPr/>
        </p:nvCxnSpPr>
        <p:spPr>
          <a:xfrm>
            <a:off x="685800" y="5688540"/>
            <a:ext cx="516735" cy="7620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106" idx="6"/>
            <a:endCxn id="113" idx="1"/>
          </p:cNvCxnSpPr>
          <p:nvPr/>
        </p:nvCxnSpPr>
        <p:spPr>
          <a:xfrm>
            <a:off x="762000" y="5612340"/>
            <a:ext cx="1012918" cy="22318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105" idx="4"/>
            <a:endCxn id="110" idx="0"/>
          </p:cNvCxnSpPr>
          <p:nvPr/>
        </p:nvCxnSpPr>
        <p:spPr>
          <a:xfrm>
            <a:off x="1278735" y="5410200"/>
            <a:ext cx="0" cy="27834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05" idx="5"/>
            <a:endCxn id="113" idx="1"/>
          </p:cNvCxnSpPr>
          <p:nvPr/>
        </p:nvCxnSpPr>
        <p:spPr>
          <a:xfrm>
            <a:off x="1332617" y="5387882"/>
            <a:ext cx="442301" cy="246776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113" idx="0"/>
            <a:endCxn id="109" idx="4"/>
          </p:cNvCxnSpPr>
          <p:nvPr/>
        </p:nvCxnSpPr>
        <p:spPr>
          <a:xfrm flipH="1" flipV="1">
            <a:off x="1812135" y="5181600"/>
            <a:ext cx="16665" cy="43074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09" idx="3"/>
            <a:endCxn id="107" idx="6"/>
          </p:cNvCxnSpPr>
          <p:nvPr/>
        </p:nvCxnSpPr>
        <p:spPr>
          <a:xfrm flipH="1">
            <a:off x="1659735" y="5159282"/>
            <a:ext cx="98518" cy="174718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07" idx="5"/>
            <a:endCxn id="112" idx="2"/>
          </p:cNvCxnSpPr>
          <p:nvPr/>
        </p:nvCxnSpPr>
        <p:spPr>
          <a:xfrm flipV="1">
            <a:off x="1637417" y="5307540"/>
            <a:ext cx="419983" cy="80342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5814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7D20F9F6-8F94-4AEB-8542-E91DBB23BF62}" type="slidenum">
              <a:rPr lang="en-US" sz="1600">
                <a:solidFill>
                  <a:schemeClr val="tx1">
                    <a:tint val="75000"/>
                  </a:schemeClr>
                </a:solidFill>
              </a:rPr>
              <a:pPr algn="ctr"/>
              <a:t>14</a:t>
            </a:fld>
            <a:endParaRPr lang="en-US" sz="16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38" name="Rounded Rectangle 137"/>
          <p:cNvSpPr/>
          <p:nvPr/>
        </p:nvSpPr>
        <p:spPr>
          <a:xfrm>
            <a:off x="4953000" y="1898284"/>
            <a:ext cx="3467425" cy="735619"/>
          </a:xfrm>
          <a:prstGeom prst="roundRect">
            <a:avLst>
              <a:gd name="adj" fmla="val 2235"/>
            </a:avLst>
          </a:prstGeom>
          <a:solidFill>
            <a:schemeClr val="bg1">
              <a:lumMod val="85000"/>
            </a:schemeClr>
          </a:solidFill>
          <a:ln w="6350" cmpd="sng"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Application Layer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4953000" y="5397969"/>
            <a:ext cx="3467425" cy="420855"/>
          </a:xfrm>
          <a:prstGeom prst="roundRect">
            <a:avLst>
              <a:gd name="adj" fmla="val 2235"/>
            </a:avLst>
          </a:prstGeom>
          <a:solidFill>
            <a:schemeClr val="bg1">
              <a:lumMod val="85000"/>
            </a:schemeClr>
          </a:solidFill>
          <a:ln w="6350" cmpd="sng">
            <a:solidFill>
              <a:srgbClr val="7F7F7F"/>
            </a:solidFill>
          </a:ln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A6A6A6"/>
                </a:solidFill>
              </a:rPr>
              <a:t>Physical Layer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4953000" y="4796479"/>
            <a:ext cx="3467425" cy="420855"/>
          </a:xfrm>
          <a:prstGeom prst="roundRect">
            <a:avLst>
              <a:gd name="adj" fmla="val 2235"/>
            </a:avLst>
          </a:prstGeom>
          <a:solidFill>
            <a:schemeClr val="bg1">
              <a:lumMod val="85000"/>
            </a:schemeClr>
          </a:solidFill>
          <a:ln w="6350" cmpd="sng">
            <a:solidFill>
              <a:srgbClr val="7F7F7F"/>
            </a:solidFill>
          </a:ln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A6A6A6"/>
                </a:solidFill>
              </a:rPr>
              <a:t>Network Layer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4953000" y="4202128"/>
            <a:ext cx="3467425" cy="420855"/>
          </a:xfrm>
          <a:prstGeom prst="roundRect">
            <a:avLst>
              <a:gd name="adj" fmla="val 2235"/>
            </a:avLst>
          </a:prstGeom>
          <a:solidFill>
            <a:schemeClr val="bg1">
              <a:lumMod val="85000"/>
            </a:schemeClr>
          </a:solidFill>
          <a:ln w="6350" cmpd="sng">
            <a:solidFill>
              <a:srgbClr val="7F7F7F"/>
            </a:solidFill>
          </a:ln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A6A6A6"/>
                </a:solidFill>
              </a:rPr>
              <a:t>IP Layer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7190156" y="3137251"/>
            <a:ext cx="1003280" cy="480468"/>
          </a:xfrm>
          <a:prstGeom prst="roundRect">
            <a:avLst>
              <a:gd name="adj" fmla="val 2235"/>
            </a:avLst>
          </a:prstGeom>
          <a:solidFill>
            <a:schemeClr val="bg1">
              <a:lumMod val="85000"/>
            </a:schemeClr>
          </a:solidFill>
          <a:ln w="6350" cmpd="sng">
            <a:solidFill>
              <a:srgbClr val="7F7F7F"/>
            </a:solidFill>
          </a:ln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A6A6A6"/>
                </a:solidFill>
              </a:rPr>
              <a:t>UDP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145" name="Rounded Rectangle 144"/>
          <p:cNvSpPr/>
          <p:nvPr/>
        </p:nvSpPr>
        <p:spPr>
          <a:xfrm>
            <a:off x="5763266" y="3140103"/>
            <a:ext cx="1003280" cy="480468"/>
          </a:xfrm>
          <a:prstGeom prst="roundRect">
            <a:avLst>
              <a:gd name="adj" fmla="val 2235"/>
            </a:avLst>
          </a:prstGeom>
          <a:solidFill>
            <a:schemeClr val="bg1">
              <a:lumMod val="85000"/>
            </a:schemeClr>
          </a:solidFill>
          <a:ln w="6350" cmpd="sng">
            <a:solidFill>
              <a:srgbClr val="7F7F7F"/>
            </a:solidFill>
          </a:ln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A6A6A6"/>
                </a:solidFill>
              </a:rPr>
              <a:t>TCP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147" name="Rounded Rectangle 146"/>
          <p:cNvSpPr/>
          <p:nvPr/>
        </p:nvSpPr>
        <p:spPr>
          <a:xfrm>
            <a:off x="5070505" y="4542744"/>
            <a:ext cx="841588" cy="422366"/>
          </a:xfrm>
          <a:prstGeom prst="roundRect">
            <a:avLst>
              <a:gd name="adj" fmla="val 34125"/>
            </a:avLst>
          </a:prstGeom>
          <a:noFill/>
          <a:ln w="28575" cmpd="sng">
            <a:solidFill>
              <a:srgbClr val="7F7F7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A6A6A6"/>
                </a:solidFill>
              </a:rPr>
              <a:t>RLNC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7585598" y="2253344"/>
            <a:ext cx="841588" cy="371376"/>
          </a:xfrm>
          <a:prstGeom prst="roundRect">
            <a:avLst>
              <a:gd name="adj" fmla="val 34125"/>
            </a:avLst>
          </a:prstGeom>
          <a:noFill/>
          <a:ln w="28575" cmpd="sng">
            <a:solidFill>
              <a:srgbClr val="B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B00000"/>
                </a:solidFill>
              </a:rPr>
              <a:t>RLNC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5027379" y="1766570"/>
            <a:ext cx="841588" cy="371376"/>
          </a:xfrm>
          <a:prstGeom prst="roundRect">
            <a:avLst>
              <a:gd name="adj" fmla="val 34125"/>
            </a:avLst>
          </a:prstGeom>
          <a:noFill/>
          <a:ln w="28575" cmpd="sng">
            <a:solidFill>
              <a:srgbClr val="7F7F7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A6A6A6"/>
                </a:solidFill>
              </a:rPr>
              <a:t>RLNC</a:t>
            </a:r>
            <a:endParaRPr lang="en-US" sz="1600" b="1" dirty="0">
              <a:solidFill>
                <a:srgbClr val="A6A6A6"/>
              </a:solidFill>
            </a:endParaRPr>
          </a:p>
        </p:txBody>
      </p:sp>
      <p:sp>
        <p:nvSpPr>
          <p:cNvPr id="151" name="Rounded Rectangle 150"/>
          <p:cNvSpPr/>
          <p:nvPr/>
        </p:nvSpPr>
        <p:spPr>
          <a:xfrm>
            <a:off x="6003357" y="1768041"/>
            <a:ext cx="841588" cy="371376"/>
          </a:xfrm>
          <a:prstGeom prst="roundRect">
            <a:avLst>
              <a:gd name="adj" fmla="val 34125"/>
            </a:avLst>
          </a:prstGeom>
          <a:noFill/>
          <a:ln w="28575" cmpd="sng">
            <a:solidFill>
              <a:srgbClr val="7F7F7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A6A6A6"/>
                </a:solidFill>
              </a:rPr>
              <a:t>RLNC</a:t>
            </a:r>
            <a:endParaRPr lang="en-US" sz="1600" b="1" dirty="0">
              <a:solidFill>
                <a:srgbClr val="A6A6A6"/>
              </a:solidFill>
            </a:endParaRPr>
          </a:p>
        </p:txBody>
      </p:sp>
      <p:sp>
        <p:nvSpPr>
          <p:cNvPr id="152" name="Rounded Rectangle 151"/>
          <p:cNvSpPr/>
          <p:nvPr/>
        </p:nvSpPr>
        <p:spPr>
          <a:xfrm>
            <a:off x="5075507" y="5447447"/>
            <a:ext cx="841588" cy="371376"/>
          </a:xfrm>
          <a:prstGeom prst="roundRect">
            <a:avLst>
              <a:gd name="adj" fmla="val 34125"/>
            </a:avLst>
          </a:prstGeom>
          <a:noFill/>
          <a:ln w="28575" cmpd="sng">
            <a:solidFill>
              <a:srgbClr val="7F7F7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A6A6A6"/>
                </a:solidFill>
              </a:rPr>
              <a:t>RLNC</a:t>
            </a:r>
            <a:endParaRPr lang="en-US" sz="1600" b="1" dirty="0">
              <a:solidFill>
                <a:srgbClr val="A6A6A6"/>
              </a:solidFill>
            </a:endParaRPr>
          </a:p>
        </p:txBody>
      </p:sp>
      <p:cxnSp>
        <p:nvCxnSpPr>
          <p:cNvPr id="153" name="Curved Connector 152"/>
          <p:cNvCxnSpPr>
            <a:stCxn id="150" idx="0"/>
            <a:endCxn id="151" idx="0"/>
          </p:cNvCxnSpPr>
          <p:nvPr/>
        </p:nvCxnSpPr>
        <p:spPr>
          <a:xfrm rot="16200000" flipH="1">
            <a:off x="5935426" y="1279316"/>
            <a:ext cx="1471" cy="975978"/>
          </a:xfrm>
          <a:prstGeom prst="curvedConnector3">
            <a:avLst>
              <a:gd name="adj1" fmla="val -16064652"/>
            </a:avLst>
          </a:prstGeom>
          <a:ln w="28575" cmpd="sng">
            <a:solidFill>
              <a:srgbClr val="7F7F7F"/>
            </a:solidFill>
            <a:prstDash val="sysDash"/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>
            <a:off x="7947177" y="2624720"/>
            <a:ext cx="0" cy="3462733"/>
          </a:xfrm>
          <a:prstGeom prst="straightConnector1">
            <a:avLst/>
          </a:prstGeom>
          <a:ln>
            <a:solidFill>
              <a:srgbClr val="8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Rounded Rectangle 136"/>
          <p:cNvSpPr/>
          <p:nvPr/>
        </p:nvSpPr>
        <p:spPr>
          <a:xfrm>
            <a:off x="7467600" y="2667000"/>
            <a:ext cx="1051493" cy="267088"/>
          </a:xfrm>
          <a:prstGeom prst="roundRect">
            <a:avLst>
              <a:gd name="adj" fmla="val 2235"/>
            </a:avLst>
          </a:prstGeom>
          <a:solidFill>
            <a:schemeClr val="bg1">
              <a:lumMod val="85000"/>
            </a:schemeClr>
          </a:solidFill>
          <a:ln w="6350" cmpd="sng">
            <a:solidFill>
              <a:srgbClr val="B00000"/>
            </a:solidFill>
          </a:ln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850000"/>
                </a:solidFill>
              </a:rPr>
              <a:t>TCP Socket</a:t>
            </a:r>
            <a:endParaRPr lang="en-US" sz="1400" dirty="0">
              <a:solidFill>
                <a:srgbClr val="850000"/>
              </a:solidFill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2040682" y="2462668"/>
            <a:ext cx="152400" cy="152400"/>
          </a:xfrm>
          <a:prstGeom prst="ellipse">
            <a:avLst/>
          </a:prstGeom>
          <a:solidFill>
            <a:srgbClr val="C0504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sp>
        <p:nvSpPr>
          <p:cNvPr id="193" name="Oval 192"/>
          <p:cNvSpPr/>
          <p:nvPr/>
        </p:nvSpPr>
        <p:spPr>
          <a:xfrm>
            <a:off x="2413744" y="2310268"/>
            <a:ext cx="152400" cy="152400"/>
          </a:xfrm>
          <a:prstGeom prst="ellipse">
            <a:avLst/>
          </a:prstGeom>
          <a:solidFill>
            <a:srgbClr val="C0504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3861544" y="2538868"/>
            <a:ext cx="152400" cy="152400"/>
          </a:xfrm>
          <a:prstGeom prst="ellipse">
            <a:avLst/>
          </a:prstGeom>
          <a:solidFill>
            <a:srgbClr val="C0504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cxnSp>
        <p:nvCxnSpPr>
          <p:cNvPr id="195" name="Straight Arrow Connector 194"/>
          <p:cNvCxnSpPr>
            <a:stCxn id="192" idx="6"/>
            <a:endCxn id="193" idx="2"/>
          </p:cNvCxnSpPr>
          <p:nvPr/>
        </p:nvCxnSpPr>
        <p:spPr>
          <a:xfrm flipV="1">
            <a:off x="2193082" y="2386468"/>
            <a:ext cx="220662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6" name="Oval 195"/>
          <p:cNvSpPr/>
          <p:nvPr/>
        </p:nvSpPr>
        <p:spPr>
          <a:xfrm>
            <a:off x="3404344" y="2386468"/>
            <a:ext cx="152400" cy="152400"/>
          </a:xfrm>
          <a:prstGeom prst="ellipse">
            <a:avLst/>
          </a:prstGeom>
          <a:solidFill>
            <a:srgbClr val="C0504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cxnSp>
        <p:nvCxnSpPr>
          <p:cNvPr id="197" name="Straight Arrow Connector 196"/>
          <p:cNvCxnSpPr>
            <a:stCxn id="196" idx="6"/>
            <a:endCxn id="194" idx="2"/>
          </p:cNvCxnSpPr>
          <p:nvPr/>
        </p:nvCxnSpPr>
        <p:spPr>
          <a:xfrm>
            <a:off x="3556744" y="2462668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8" name="Oval 197"/>
          <p:cNvSpPr/>
          <p:nvPr/>
        </p:nvSpPr>
        <p:spPr>
          <a:xfrm>
            <a:off x="2870944" y="2462668"/>
            <a:ext cx="152400" cy="152400"/>
          </a:xfrm>
          <a:prstGeom prst="ellipse">
            <a:avLst/>
          </a:prstGeom>
          <a:solidFill>
            <a:srgbClr val="C0504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cxnSp>
        <p:nvCxnSpPr>
          <p:cNvPr id="199" name="Straight Arrow Connector 198"/>
          <p:cNvCxnSpPr>
            <a:stCxn id="193" idx="5"/>
            <a:endCxn id="198" idx="2"/>
          </p:cNvCxnSpPr>
          <p:nvPr/>
        </p:nvCxnSpPr>
        <p:spPr>
          <a:xfrm>
            <a:off x="2543826" y="2440350"/>
            <a:ext cx="327118" cy="985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>
            <a:stCxn id="198" idx="6"/>
            <a:endCxn id="196" idx="2"/>
          </p:cNvCxnSpPr>
          <p:nvPr/>
        </p:nvCxnSpPr>
        <p:spPr>
          <a:xfrm flipV="1">
            <a:off x="3023344" y="2462668"/>
            <a:ext cx="381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1" name="Oval 200"/>
          <p:cNvSpPr/>
          <p:nvPr/>
        </p:nvSpPr>
        <p:spPr>
          <a:xfrm>
            <a:off x="1507282" y="3733800"/>
            <a:ext cx="152400" cy="152400"/>
          </a:xfrm>
          <a:prstGeom prst="ellipse">
            <a:avLst/>
          </a:prstGeom>
          <a:solidFill>
            <a:srgbClr val="C0504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sp>
        <p:nvSpPr>
          <p:cNvPr id="202" name="Oval 201"/>
          <p:cNvSpPr/>
          <p:nvPr/>
        </p:nvSpPr>
        <p:spPr>
          <a:xfrm>
            <a:off x="2421682" y="3364140"/>
            <a:ext cx="152400" cy="152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sp>
        <p:nvSpPr>
          <p:cNvPr id="203" name="Oval 202"/>
          <p:cNvSpPr/>
          <p:nvPr/>
        </p:nvSpPr>
        <p:spPr>
          <a:xfrm>
            <a:off x="4021882" y="3581400"/>
            <a:ext cx="152400" cy="152400"/>
          </a:xfrm>
          <a:prstGeom prst="ellipse">
            <a:avLst/>
          </a:prstGeom>
          <a:solidFill>
            <a:srgbClr val="C0504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cxnSp>
        <p:nvCxnSpPr>
          <p:cNvPr id="204" name="Straight Arrow Connector 203"/>
          <p:cNvCxnSpPr>
            <a:stCxn id="201" idx="6"/>
            <a:endCxn id="202" idx="2"/>
          </p:cNvCxnSpPr>
          <p:nvPr/>
        </p:nvCxnSpPr>
        <p:spPr>
          <a:xfrm flipV="1">
            <a:off x="1659682" y="3440340"/>
            <a:ext cx="762000" cy="3696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" name="Oval 204"/>
          <p:cNvSpPr/>
          <p:nvPr/>
        </p:nvSpPr>
        <p:spPr>
          <a:xfrm>
            <a:off x="3564682" y="3581400"/>
            <a:ext cx="152400" cy="152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cxnSp>
        <p:nvCxnSpPr>
          <p:cNvPr id="206" name="Straight Arrow Connector 205"/>
          <p:cNvCxnSpPr>
            <a:stCxn id="205" idx="6"/>
            <a:endCxn id="203" idx="2"/>
          </p:cNvCxnSpPr>
          <p:nvPr/>
        </p:nvCxnSpPr>
        <p:spPr>
          <a:xfrm>
            <a:off x="3717082" y="3657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7" name="Oval 206"/>
          <p:cNvSpPr/>
          <p:nvPr/>
        </p:nvSpPr>
        <p:spPr>
          <a:xfrm>
            <a:off x="2193082" y="3657600"/>
            <a:ext cx="152400" cy="152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sp>
        <p:nvSpPr>
          <p:cNvPr id="208" name="Oval 207"/>
          <p:cNvSpPr/>
          <p:nvPr/>
        </p:nvSpPr>
        <p:spPr>
          <a:xfrm>
            <a:off x="3259882" y="3810000"/>
            <a:ext cx="152400" cy="152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cxnSp>
        <p:nvCxnSpPr>
          <p:cNvPr id="209" name="Straight Arrow Connector 208"/>
          <p:cNvCxnSpPr>
            <a:stCxn id="201" idx="6"/>
            <a:endCxn id="207" idx="2"/>
          </p:cNvCxnSpPr>
          <p:nvPr/>
        </p:nvCxnSpPr>
        <p:spPr>
          <a:xfrm flipV="1">
            <a:off x="1659682" y="3733800"/>
            <a:ext cx="533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>
            <a:stCxn id="208" idx="6"/>
            <a:endCxn id="203" idx="2"/>
          </p:cNvCxnSpPr>
          <p:nvPr/>
        </p:nvCxnSpPr>
        <p:spPr>
          <a:xfrm flipV="1">
            <a:off x="3412282" y="3657600"/>
            <a:ext cx="609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1" name="Oval 210"/>
          <p:cNvSpPr/>
          <p:nvPr/>
        </p:nvSpPr>
        <p:spPr>
          <a:xfrm>
            <a:off x="2193082" y="3200400"/>
            <a:ext cx="152400" cy="152400"/>
          </a:xfrm>
          <a:prstGeom prst="ellipse">
            <a:avLst/>
          </a:prstGeom>
          <a:solidFill>
            <a:srgbClr val="C0504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cxnSp>
        <p:nvCxnSpPr>
          <p:cNvPr id="212" name="Straight Arrow Connector 211"/>
          <p:cNvCxnSpPr>
            <a:stCxn id="201" idx="6"/>
            <a:endCxn id="211" idx="2"/>
          </p:cNvCxnSpPr>
          <p:nvPr/>
        </p:nvCxnSpPr>
        <p:spPr>
          <a:xfrm flipV="1">
            <a:off x="1659682" y="3276600"/>
            <a:ext cx="533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3" name="Oval 212"/>
          <p:cNvSpPr/>
          <p:nvPr/>
        </p:nvSpPr>
        <p:spPr>
          <a:xfrm>
            <a:off x="2726482" y="3733800"/>
            <a:ext cx="152400" cy="152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2878882" y="3200400"/>
            <a:ext cx="152400" cy="152400"/>
          </a:xfrm>
          <a:prstGeom prst="ellipse">
            <a:avLst/>
          </a:prstGeom>
          <a:solidFill>
            <a:srgbClr val="C0504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  <a:cs typeface="宋体" charset="-122"/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3259882" y="3124200"/>
            <a:ext cx="152400" cy="152400"/>
          </a:xfrm>
          <a:prstGeom prst="ellipse">
            <a:avLst/>
          </a:prstGeom>
          <a:solidFill>
            <a:srgbClr val="C0504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cxnSp>
        <p:nvCxnSpPr>
          <p:cNvPr id="216" name="Straight Arrow Connector 215"/>
          <p:cNvCxnSpPr>
            <a:stCxn id="211" idx="7"/>
            <a:endCxn id="214" idx="2"/>
          </p:cNvCxnSpPr>
          <p:nvPr/>
        </p:nvCxnSpPr>
        <p:spPr>
          <a:xfrm>
            <a:off x="2323164" y="3222718"/>
            <a:ext cx="555718" cy="538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>
            <a:stCxn id="214" idx="5"/>
            <a:endCxn id="215" idx="1"/>
          </p:cNvCxnSpPr>
          <p:nvPr/>
        </p:nvCxnSpPr>
        <p:spPr>
          <a:xfrm flipV="1">
            <a:off x="3008964" y="3146518"/>
            <a:ext cx="273236" cy="1839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8" name="Straight Arrow Connector 217"/>
          <p:cNvCxnSpPr>
            <a:stCxn id="215" idx="5"/>
            <a:endCxn id="219" idx="2"/>
          </p:cNvCxnSpPr>
          <p:nvPr/>
        </p:nvCxnSpPr>
        <p:spPr>
          <a:xfrm>
            <a:off x="3389964" y="3254282"/>
            <a:ext cx="174718" cy="985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9" name="Oval 218"/>
          <p:cNvSpPr/>
          <p:nvPr/>
        </p:nvSpPr>
        <p:spPr>
          <a:xfrm>
            <a:off x="3564682" y="3276600"/>
            <a:ext cx="152400" cy="152400"/>
          </a:xfrm>
          <a:prstGeom prst="ellipse">
            <a:avLst/>
          </a:prstGeom>
          <a:solidFill>
            <a:srgbClr val="C0504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cxnSp>
        <p:nvCxnSpPr>
          <p:cNvPr id="220" name="Straight Arrow Connector 219"/>
          <p:cNvCxnSpPr>
            <a:stCxn id="219" idx="6"/>
            <a:endCxn id="203" idx="2"/>
          </p:cNvCxnSpPr>
          <p:nvPr/>
        </p:nvCxnSpPr>
        <p:spPr>
          <a:xfrm>
            <a:off x="3717082" y="3352800"/>
            <a:ext cx="304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>
            <a:stCxn id="207" idx="5"/>
            <a:endCxn id="213" idx="1"/>
          </p:cNvCxnSpPr>
          <p:nvPr/>
        </p:nvCxnSpPr>
        <p:spPr>
          <a:xfrm flipV="1">
            <a:off x="2323164" y="3756118"/>
            <a:ext cx="425636" cy="31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>
            <a:stCxn id="213" idx="6"/>
            <a:endCxn id="208" idx="2"/>
          </p:cNvCxnSpPr>
          <p:nvPr/>
        </p:nvCxnSpPr>
        <p:spPr>
          <a:xfrm>
            <a:off x="2878882" y="3810000"/>
            <a:ext cx="381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3" name="Oval 222"/>
          <p:cNvSpPr/>
          <p:nvPr/>
        </p:nvSpPr>
        <p:spPr>
          <a:xfrm>
            <a:off x="2955082" y="3505200"/>
            <a:ext cx="152400" cy="152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cxnSp>
        <p:nvCxnSpPr>
          <p:cNvPr id="224" name="Straight Arrow Connector 223"/>
          <p:cNvCxnSpPr>
            <a:stCxn id="202" idx="5"/>
            <a:endCxn id="223" idx="2"/>
          </p:cNvCxnSpPr>
          <p:nvPr/>
        </p:nvCxnSpPr>
        <p:spPr>
          <a:xfrm>
            <a:off x="2551764" y="3494222"/>
            <a:ext cx="403318" cy="871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>
            <a:stCxn id="223" idx="6"/>
            <a:endCxn id="205" idx="2"/>
          </p:cNvCxnSpPr>
          <p:nvPr/>
        </p:nvCxnSpPr>
        <p:spPr>
          <a:xfrm>
            <a:off x="3107482" y="3581400"/>
            <a:ext cx="457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6" name="TextBox 225"/>
          <p:cNvSpPr txBox="1"/>
          <p:nvPr/>
        </p:nvSpPr>
        <p:spPr>
          <a:xfrm>
            <a:off x="702419" y="3181290"/>
            <a:ext cx="1280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Multipath</a:t>
            </a:r>
            <a:endParaRPr lang="en-US" sz="2000" i="1" dirty="0"/>
          </a:p>
        </p:txBody>
      </p:sp>
      <p:sp>
        <p:nvSpPr>
          <p:cNvPr id="227" name="TextBox 226"/>
          <p:cNvSpPr txBox="1"/>
          <p:nvPr/>
        </p:nvSpPr>
        <p:spPr>
          <a:xfrm>
            <a:off x="702419" y="2343090"/>
            <a:ext cx="1139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Network</a:t>
            </a:r>
            <a:endParaRPr lang="en-US" sz="2000" i="1" dirty="0"/>
          </a:p>
        </p:txBody>
      </p:sp>
      <p:sp>
        <p:nvSpPr>
          <p:cNvPr id="141" name="Rounded Rectangle 140"/>
          <p:cNvSpPr/>
          <p:nvPr/>
        </p:nvSpPr>
        <p:spPr>
          <a:xfrm>
            <a:off x="6526482" y="3630573"/>
            <a:ext cx="902010" cy="338800"/>
          </a:xfrm>
          <a:prstGeom prst="roundRect">
            <a:avLst>
              <a:gd name="adj" fmla="val 34125"/>
            </a:avLst>
          </a:prstGeom>
          <a:noFill/>
          <a:ln w="28575" cmpd="sng">
            <a:solidFill>
              <a:srgbClr val="8938A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8938A6"/>
                </a:solidFill>
              </a:rPr>
              <a:t>RLNC</a:t>
            </a:r>
            <a:endParaRPr lang="en-US" sz="1600" b="1" dirty="0">
              <a:solidFill>
                <a:srgbClr val="8938A6"/>
              </a:solidFill>
            </a:endParaRPr>
          </a:p>
        </p:txBody>
      </p:sp>
      <p:cxnSp>
        <p:nvCxnSpPr>
          <p:cNvPr id="148" name="Straight Arrow Connector 147"/>
          <p:cNvCxnSpPr/>
          <p:nvPr/>
        </p:nvCxnSpPr>
        <p:spPr>
          <a:xfrm>
            <a:off x="7272296" y="2632796"/>
            <a:ext cx="0" cy="3158404"/>
          </a:xfrm>
          <a:prstGeom prst="straightConnector1">
            <a:avLst/>
          </a:prstGeom>
          <a:ln>
            <a:solidFill>
              <a:srgbClr val="8938A6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>
            <a:off x="6681507" y="2625000"/>
            <a:ext cx="0" cy="3158404"/>
          </a:xfrm>
          <a:prstGeom prst="straightConnector1">
            <a:avLst/>
          </a:prstGeom>
          <a:ln>
            <a:solidFill>
              <a:srgbClr val="8938A6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66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57200" y="720725"/>
            <a:ext cx="8229600" cy="731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2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57200" y="2819400"/>
            <a:ext cx="8686800" cy="34082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800"/>
              </a:spcBef>
              <a:spcAft>
                <a:spcPts val="1200"/>
              </a:spcAft>
              <a:tabLst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Longer 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paths 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lead 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to higher 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losses, 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resulting in poor 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performance</a:t>
            </a:r>
          </a:p>
          <a:p>
            <a:pPr marL="277813" lvl="1" indent="-277813"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tabLst>
                <a:tab pos="3381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endParaRPr lang="en-US" sz="2400" dirty="0" smtClean="0"/>
          </a:p>
          <a:p>
            <a:pPr marL="277813" lvl="1" indent="-277813"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tabLst>
                <a:tab pos="3381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endParaRPr lang="en-US" sz="2400" dirty="0"/>
          </a:p>
          <a:p>
            <a:pPr marL="277813" lvl="1" indent="-277813"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tabLst>
                <a:tab pos="3381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endParaRPr lang="en-US" sz="2400" dirty="0" smtClean="0"/>
          </a:p>
          <a:p>
            <a:pPr marL="0" lvl="1">
              <a:lnSpc>
                <a:spcPct val="90000"/>
              </a:lnSpc>
              <a:spcBef>
                <a:spcPts val="1600"/>
              </a:spcBef>
              <a:tabLst>
                <a:tab pos="3381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400" dirty="0" smtClean="0"/>
              <a:t>TCP’s </a:t>
            </a:r>
            <a:r>
              <a:rPr lang="en-US" sz="2400" dirty="0"/>
              <a:t>performance degrades super-linearly with end-to-end loss </a:t>
            </a:r>
            <a:r>
              <a:rPr lang="en-US" sz="2400" dirty="0" smtClean="0"/>
              <a:t>rate </a:t>
            </a:r>
            <a:r>
              <a:rPr lang="en-US" sz="2400" dirty="0" smtClean="0">
                <a:sym typeface="Wingdings"/>
              </a:rPr>
              <a:t> b</a:t>
            </a:r>
            <a:r>
              <a:rPr lang="en-US" sz="2400" dirty="0" smtClean="0"/>
              <a:t>enefits </a:t>
            </a:r>
            <a:r>
              <a:rPr lang="en-US" sz="2400" dirty="0"/>
              <a:t>of Coded TCP are even greater in this </a:t>
            </a:r>
            <a:r>
              <a:rPr lang="en-US" sz="2400" dirty="0" smtClean="0"/>
              <a:t>scenario</a:t>
            </a:r>
            <a:endParaRPr lang="en-US" sz="2400" dirty="0"/>
          </a:p>
          <a:p>
            <a:r>
              <a:rPr lang="en-US" sz="2000" dirty="0" smtClean="0"/>
              <a:t> </a:t>
            </a:r>
            <a:endParaRPr lang="en-US" sz="20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261303" y="1855232"/>
            <a:ext cx="152400" cy="152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556703" y="1702832"/>
            <a:ext cx="152400" cy="152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249103" y="1855232"/>
            <a:ext cx="152400" cy="152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cxnSp>
        <p:nvCxnSpPr>
          <p:cNvPr id="25" name="Straight Arrow Connector 24"/>
          <p:cNvCxnSpPr>
            <a:stCxn id="22" idx="6"/>
            <a:endCxn id="23" idx="2"/>
          </p:cNvCxnSpPr>
          <p:nvPr/>
        </p:nvCxnSpPr>
        <p:spPr>
          <a:xfrm flipV="1">
            <a:off x="2413703" y="1779032"/>
            <a:ext cx="1143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487103" y="1855232"/>
            <a:ext cx="152400" cy="152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cxnSp>
        <p:nvCxnSpPr>
          <p:cNvPr id="28" name="Straight Arrow Connector 27"/>
          <p:cNvCxnSpPr>
            <a:stCxn id="26" idx="6"/>
            <a:endCxn id="24" idx="2"/>
          </p:cNvCxnSpPr>
          <p:nvPr/>
        </p:nvCxnSpPr>
        <p:spPr>
          <a:xfrm>
            <a:off x="5639503" y="1931432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4242503" y="2007632"/>
            <a:ext cx="152400" cy="152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cxnSp>
        <p:nvCxnSpPr>
          <p:cNvPr id="62" name="Straight Arrow Connector 61"/>
          <p:cNvCxnSpPr>
            <a:stCxn id="23" idx="5"/>
            <a:endCxn id="60" idx="2"/>
          </p:cNvCxnSpPr>
          <p:nvPr/>
        </p:nvCxnSpPr>
        <p:spPr>
          <a:xfrm>
            <a:off x="3686878" y="1833007"/>
            <a:ext cx="555625" cy="250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60" idx="6"/>
            <a:endCxn id="26" idx="2"/>
          </p:cNvCxnSpPr>
          <p:nvPr/>
        </p:nvCxnSpPr>
        <p:spPr>
          <a:xfrm flipV="1">
            <a:off x="4394903" y="1931432"/>
            <a:ext cx="1092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01" name="TextBox 66"/>
          <p:cNvSpPr txBox="1">
            <a:spLocks noChangeArrowheads="1"/>
          </p:cNvSpPr>
          <p:nvPr/>
        </p:nvSpPr>
        <p:spPr bwMode="auto">
          <a:xfrm>
            <a:off x="2438400" y="1447800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10% loss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1" name="TextBox 13"/>
          <p:cNvSpPr txBox="1">
            <a:spLocks noChangeArrowheads="1"/>
          </p:cNvSpPr>
          <p:nvPr/>
        </p:nvSpPr>
        <p:spPr bwMode="auto">
          <a:xfrm>
            <a:off x="1459796" y="1774468"/>
            <a:ext cx="7235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 smtClean="0"/>
              <a:t>source</a:t>
            </a:r>
            <a:endParaRPr lang="en-US" sz="1400" dirty="0"/>
          </a:p>
        </p:txBody>
      </p:sp>
      <p:sp>
        <p:nvSpPr>
          <p:cNvPr id="46" name="TextBox 52"/>
          <p:cNvSpPr txBox="1">
            <a:spLocks noChangeArrowheads="1"/>
          </p:cNvSpPr>
          <p:nvPr/>
        </p:nvSpPr>
        <p:spPr bwMode="auto">
          <a:xfrm>
            <a:off x="6471353" y="1779032"/>
            <a:ext cx="603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client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0000"/>
                </a:solidFill>
              </a:rPr>
              <a:t>Coded TCP </a:t>
            </a:r>
            <a:r>
              <a:rPr lang="en-US" sz="4000" dirty="0" smtClean="0">
                <a:solidFill>
                  <a:srgbClr val="000000"/>
                </a:solidFill>
              </a:rPr>
              <a:t>(CTCP) Over </a:t>
            </a:r>
            <a:r>
              <a:rPr lang="en-US" sz="4000" dirty="0">
                <a:solidFill>
                  <a:srgbClr val="000000"/>
                </a:solidFill>
              </a:rPr>
              <a:t>a Network </a:t>
            </a:r>
          </a:p>
        </p:txBody>
      </p:sp>
      <p:sp>
        <p:nvSpPr>
          <p:cNvPr id="2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6324600"/>
            <a:ext cx="2133600" cy="365125"/>
          </a:xfrm>
        </p:spPr>
        <p:txBody>
          <a:bodyPr/>
          <a:lstStyle/>
          <a:p>
            <a:fld id="{7D20F9F6-8F94-4AEB-8542-E91DBB23BF6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0" name="TextBox 66"/>
          <p:cNvSpPr txBox="1">
            <a:spLocks noChangeArrowheads="1"/>
          </p:cNvSpPr>
          <p:nvPr/>
        </p:nvSpPr>
        <p:spPr bwMode="auto">
          <a:xfrm>
            <a:off x="3276600" y="1969532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10% loss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66"/>
          <p:cNvSpPr txBox="1">
            <a:spLocks noChangeArrowheads="1"/>
          </p:cNvSpPr>
          <p:nvPr/>
        </p:nvSpPr>
        <p:spPr bwMode="auto">
          <a:xfrm>
            <a:off x="4341421" y="1588532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10% loss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TextBox 66"/>
          <p:cNvSpPr txBox="1">
            <a:spLocks noChangeArrowheads="1"/>
          </p:cNvSpPr>
          <p:nvPr/>
        </p:nvSpPr>
        <p:spPr bwMode="auto">
          <a:xfrm>
            <a:off x="5410200" y="1969532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10% loss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368654"/>
              </p:ext>
            </p:extLst>
          </p:nvPr>
        </p:nvGraphicFramePr>
        <p:xfrm>
          <a:off x="914400" y="3529972"/>
          <a:ext cx="7315200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1020"/>
                <a:gridCol w="2150115"/>
                <a:gridCol w="305406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 RLNC</a:t>
                      </a:r>
                      <a:endParaRPr lang="en-US" sz="2000" baseline="0" dirty="0" smtClean="0"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US" sz="2000" b="0" baseline="0" dirty="0" smtClean="0"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(using Coded TCP)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End-to-End Coding</a:t>
                      </a:r>
                    </a:p>
                    <a:p>
                      <a:pPr algn="ctr"/>
                      <a:r>
                        <a:rPr lang="en-US" sz="2000" b="0" dirty="0" smtClean="0"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(incl</a:t>
                      </a:r>
                      <a:r>
                        <a:rPr lang="en-US" sz="2000" b="0" baseline="0" dirty="0" smtClean="0"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uding Fountain Codes)</a:t>
                      </a:r>
                      <a:endParaRPr lang="en-US" sz="2000" b="0" dirty="0"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Best Possible Throughput</a:t>
                      </a:r>
                      <a:r>
                        <a:rPr lang="en-US" baseline="0" dirty="0" smtClean="0"/>
                        <a:t>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0.66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14400" y="3524892"/>
            <a:ext cx="7315200" cy="1371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810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304800" y="228600"/>
            <a:ext cx="89916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Randomized Distributed Network Coding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3109913" y="1143000"/>
            <a:ext cx="3457575" cy="2880262"/>
          </a:xfrm>
          <a:prstGeom prst="ellipse">
            <a:avLst/>
          </a:prstGeom>
          <a:noFill/>
          <a:ln w="28575">
            <a:solidFill>
              <a:srgbClr val="E3ECFD"/>
            </a:solidFill>
            <a:prstDash val="lgDashDot"/>
            <a:round/>
            <a:headEnd/>
            <a:tailEnd type="none" w="lg" len="lg"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3598862" y="1627965"/>
            <a:ext cx="2305050" cy="1899460"/>
          </a:xfrm>
          <a:prstGeom prst="ellipse">
            <a:avLst/>
          </a:prstGeom>
          <a:noFill/>
          <a:ln w="28575">
            <a:solidFill>
              <a:srgbClr val="E3ECFD"/>
            </a:solidFill>
            <a:prstDash val="lgDashDot"/>
            <a:round/>
            <a:headEnd/>
            <a:tailEnd type="none" w="lg" len="lg"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2528887" y="724026"/>
            <a:ext cx="4876801" cy="4135311"/>
          </a:xfrm>
          <a:prstGeom prst="ellipse">
            <a:avLst/>
          </a:prstGeom>
          <a:noFill/>
          <a:ln w="28575">
            <a:solidFill>
              <a:srgbClr val="E3ECFD"/>
            </a:solidFill>
            <a:prstDash val="lgDashDot"/>
            <a:round/>
            <a:headEnd/>
            <a:tailEnd type="none" w="lg" len="lg"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1981200" y="0"/>
            <a:ext cx="6324600" cy="5657850"/>
          </a:xfrm>
          <a:prstGeom prst="ellipse">
            <a:avLst/>
          </a:prstGeom>
          <a:noFill/>
          <a:ln w="28575">
            <a:solidFill>
              <a:srgbClr val="E3ECFD"/>
            </a:solidFill>
            <a:prstDash val="lgDashDot"/>
            <a:round/>
            <a:headEnd/>
            <a:tailEnd type="none" w="lg" len="lg"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3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Composability</a:t>
            </a:r>
            <a:r>
              <a:rPr lang="en-US" sz="4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Redundancy When Needed </a:t>
            </a:r>
            <a:endParaRPr lang="en-US" sz="40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rgbClr val="4172AD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3505200" y="115201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172AD"/>
                </a:solidFill>
              </a:rPr>
              <a:t>20% Loss Node</a:t>
            </a:r>
            <a:endParaRPr lang="en-US" sz="2400" b="1" dirty="0">
              <a:solidFill>
                <a:srgbClr val="4172AD"/>
              </a:solidFill>
            </a:endParaRP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4294967295"/>
          </p:nvPr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7D20F9F6-8F94-4AEB-8542-E91DBB23BF62}" type="slidenum">
              <a:rPr lang="en-US" smtClean="0">
                <a:solidFill>
                  <a:srgbClr val="FFFFCC"/>
                </a:solidFill>
              </a:rPr>
              <a:pPr algn="ctr"/>
              <a:t>16</a:t>
            </a:fld>
            <a:endParaRPr lang="en-US" dirty="0">
              <a:solidFill>
                <a:srgbClr val="FFFFCC"/>
              </a:solidFill>
            </a:endParaRPr>
          </a:p>
        </p:txBody>
      </p:sp>
      <p:pic>
        <p:nvPicPr>
          <p:cNvPr id="52" name="Picture 2" descr="C:\Users\Bruce\AppData\Local\Microsoft\Windows\Temporary Internet Files\Content.IE5\5Q15ODI9\MC90024155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31479"/>
            <a:ext cx="903633" cy="87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Freeform 52"/>
          <p:cNvSpPr/>
          <p:nvPr/>
        </p:nvSpPr>
        <p:spPr>
          <a:xfrm rot="2752266">
            <a:off x="996841" y="2643257"/>
            <a:ext cx="2732711" cy="1214456"/>
          </a:xfrm>
          <a:custGeom>
            <a:avLst/>
            <a:gdLst>
              <a:gd name="connsiteX0" fmla="*/ 0 w 2133600"/>
              <a:gd name="connsiteY0" fmla="*/ 304800 h 1219200"/>
              <a:gd name="connsiteX1" fmla="*/ 1524000 w 2133600"/>
              <a:gd name="connsiteY1" fmla="*/ 304800 h 1219200"/>
              <a:gd name="connsiteX2" fmla="*/ 1524000 w 2133600"/>
              <a:gd name="connsiteY2" fmla="*/ 0 h 1219200"/>
              <a:gd name="connsiteX3" fmla="*/ 2133600 w 2133600"/>
              <a:gd name="connsiteY3" fmla="*/ 609600 h 1219200"/>
              <a:gd name="connsiteX4" fmla="*/ 1524000 w 2133600"/>
              <a:gd name="connsiteY4" fmla="*/ 1219200 h 1219200"/>
              <a:gd name="connsiteX5" fmla="*/ 1524000 w 2133600"/>
              <a:gd name="connsiteY5" fmla="*/ 914400 h 1219200"/>
              <a:gd name="connsiteX6" fmla="*/ 0 w 2133600"/>
              <a:gd name="connsiteY6" fmla="*/ 914400 h 1219200"/>
              <a:gd name="connsiteX7" fmla="*/ 304800 w 2133600"/>
              <a:gd name="connsiteY7" fmla="*/ 609600 h 1219200"/>
              <a:gd name="connsiteX8" fmla="*/ 0 w 2133600"/>
              <a:gd name="connsiteY8" fmla="*/ 304800 h 1219200"/>
              <a:gd name="connsiteX0" fmla="*/ 0 w 2315942"/>
              <a:gd name="connsiteY0" fmla="*/ 0 h 1558729"/>
              <a:gd name="connsiteX1" fmla="*/ 1706342 w 2315942"/>
              <a:gd name="connsiteY1" fmla="*/ 644329 h 1558729"/>
              <a:gd name="connsiteX2" fmla="*/ 1706342 w 2315942"/>
              <a:gd name="connsiteY2" fmla="*/ 339529 h 1558729"/>
              <a:gd name="connsiteX3" fmla="*/ 2315942 w 2315942"/>
              <a:gd name="connsiteY3" fmla="*/ 949129 h 1558729"/>
              <a:gd name="connsiteX4" fmla="*/ 1706342 w 2315942"/>
              <a:gd name="connsiteY4" fmla="*/ 1558729 h 1558729"/>
              <a:gd name="connsiteX5" fmla="*/ 1706342 w 2315942"/>
              <a:gd name="connsiteY5" fmla="*/ 1253929 h 1558729"/>
              <a:gd name="connsiteX6" fmla="*/ 182342 w 2315942"/>
              <a:gd name="connsiteY6" fmla="*/ 1253929 h 1558729"/>
              <a:gd name="connsiteX7" fmla="*/ 487142 w 2315942"/>
              <a:gd name="connsiteY7" fmla="*/ 949129 h 1558729"/>
              <a:gd name="connsiteX8" fmla="*/ 0 w 2315942"/>
              <a:gd name="connsiteY8" fmla="*/ 0 h 1558729"/>
              <a:gd name="connsiteX0" fmla="*/ 88014 w 2403956"/>
              <a:gd name="connsiteY0" fmla="*/ 0 h 1558729"/>
              <a:gd name="connsiteX1" fmla="*/ 1794356 w 2403956"/>
              <a:gd name="connsiteY1" fmla="*/ 644329 h 1558729"/>
              <a:gd name="connsiteX2" fmla="*/ 1794356 w 2403956"/>
              <a:gd name="connsiteY2" fmla="*/ 339529 h 1558729"/>
              <a:gd name="connsiteX3" fmla="*/ 2403956 w 2403956"/>
              <a:gd name="connsiteY3" fmla="*/ 949129 h 1558729"/>
              <a:gd name="connsiteX4" fmla="*/ 1794356 w 2403956"/>
              <a:gd name="connsiteY4" fmla="*/ 1558729 h 1558729"/>
              <a:gd name="connsiteX5" fmla="*/ 1794356 w 2403956"/>
              <a:gd name="connsiteY5" fmla="*/ 1253929 h 1558729"/>
              <a:gd name="connsiteX6" fmla="*/ 0 w 2403956"/>
              <a:gd name="connsiteY6" fmla="*/ 1385375 h 1558729"/>
              <a:gd name="connsiteX7" fmla="*/ 575156 w 2403956"/>
              <a:gd name="connsiteY7" fmla="*/ 949129 h 1558729"/>
              <a:gd name="connsiteX8" fmla="*/ 88014 w 2403956"/>
              <a:gd name="connsiteY8" fmla="*/ 0 h 1558729"/>
              <a:gd name="connsiteX0" fmla="*/ 88014 w 2403956"/>
              <a:gd name="connsiteY0" fmla="*/ 0 h 1558729"/>
              <a:gd name="connsiteX1" fmla="*/ 1794356 w 2403956"/>
              <a:gd name="connsiteY1" fmla="*/ 644329 h 1558729"/>
              <a:gd name="connsiteX2" fmla="*/ 1794356 w 2403956"/>
              <a:gd name="connsiteY2" fmla="*/ 339529 h 1558729"/>
              <a:gd name="connsiteX3" fmla="*/ 2403956 w 2403956"/>
              <a:gd name="connsiteY3" fmla="*/ 949129 h 1558729"/>
              <a:gd name="connsiteX4" fmla="*/ 1794356 w 2403956"/>
              <a:gd name="connsiteY4" fmla="*/ 1558729 h 1558729"/>
              <a:gd name="connsiteX5" fmla="*/ 1794356 w 2403956"/>
              <a:gd name="connsiteY5" fmla="*/ 1253929 h 1558729"/>
              <a:gd name="connsiteX6" fmla="*/ 0 w 2403956"/>
              <a:gd name="connsiteY6" fmla="*/ 1385375 h 1558729"/>
              <a:gd name="connsiteX7" fmla="*/ 575156 w 2403956"/>
              <a:gd name="connsiteY7" fmla="*/ 949129 h 1558729"/>
              <a:gd name="connsiteX8" fmla="*/ 88014 w 2403956"/>
              <a:gd name="connsiteY8" fmla="*/ 0 h 1558729"/>
              <a:gd name="connsiteX0" fmla="*/ 88014 w 2403956"/>
              <a:gd name="connsiteY0" fmla="*/ 0 h 1558729"/>
              <a:gd name="connsiteX1" fmla="*/ 1794356 w 2403956"/>
              <a:gd name="connsiteY1" fmla="*/ 644329 h 1558729"/>
              <a:gd name="connsiteX2" fmla="*/ 1794356 w 2403956"/>
              <a:gd name="connsiteY2" fmla="*/ 339529 h 1558729"/>
              <a:gd name="connsiteX3" fmla="*/ 2403956 w 2403956"/>
              <a:gd name="connsiteY3" fmla="*/ 949129 h 1558729"/>
              <a:gd name="connsiteX4" fmla="*/ 1794356 w 2403956"/>
              <a:gd name="connsiteY4" fmla="*/ 1558729 h 1558729"/>
              <a:gd name="connsiteX5" fmla="*/ 1794356 w 2403956"/>
              <a:gd name="connsiteY5" fmla="*/ 1253929 h 1558729"/>
              <a:gd name="connsiteX6" fmla="*/ 0 w 2403956"/>
              <a:gd name="connsiteY6" fmla="*/ 1385375 h 1558729"/>
              <a:gd name="connsiteX7" fmla="*/ 575156 w 2403956"/>
              <a:gd name="connsiteY7" fmla="*/ 949129 h 1558729"/>
              <a:gd name="connsiteX8" fmla="*/ 88014 w 2403956"/>
              <a:gd name="connsiteY8" fmla="*/ 0 h 1558729"/>
              <a:gd name="connsiteX0" fmla="*/ 88014 w 2767080"/>
              <a:gd name="connsiteY0" fmla="*/ 0 h 1558729"/>
              <a:gd name="connsiteX1" fmla="*/ 1794356 w 2767080"/>
              <a:gd name="connsiteY1" fmla="*/ 644329 h 1558729"/>
              <a:gd name="connsiteX2" fmla="*/ 1794356 w 2767080"/>
              <a:gd name="connsiteY2" fmla="*/ 339529 h 1558729"/>
              <a:gd name="connsiteX3" fmla="*/ 2767080 w 2767080"/>
              <a:gd name="connsiteY3" fmla="*/ 877243 h 1558729"/>
              <a:gd name="connsiteX4" fmla="*/ 1794356 w 2767080"/>
              <a:gd name="connsiteY4" fmla="*/ 1558729 h 1558729"/>
              <a:gd name="connsiteX5" fmla="*/ 1794356 w 2767080"/>
              <a:gd name="connsiteY5" fmla="*/ 1253929 h 1558729"/>
              <a:gd name="connsiteX6" fmla="*/ 0 w 2767080"/>
              <a:gd name="connsiteY6" fmla="*/ 1385375 h 1558729"/>
              <a:gd name="connsiteX7" fmla="*/ 575156 w 2767080"/>
              <a:gd name="connsiteY7" fmla="*/ 949129 h 1558729"/>
              <a:gd name="connsiteX8" fmla="*/ 88014 w 2767080"/>
              <a:gd name="connsiteY8" fmla="*/ 0 h 1558729"/>
              <a:gd name="connsiteX0" fmla="*/ 11718 w 2767080"/>
              <a:gd name="connsiteY0" fmla="*/ 0 h 1396784"/>
              <a:gd name="connsiteX1" fmla="*/ 1794356 w 2767080"/>
              <a:gd name="connsiteY1" fmla="*/ 482384 h 1396784"/>
              <a:gd name="connsiteX2" fmla="*/ 1794356 w 2767080"/>
              <a:gd name="connsiteY2" fmla="*/ 177584 h 1396784"/>
              <a:gd name="connsiteX3" fmla="*/ 2767080 w 2767080"/>
              <a:gd name="connsiteY3" fmla="*/ 715298 h 1396784"/>
              <a:gd name="connsiteX4" fmla="*/ 1794356 w 2767080"/>
              <a:gd name="connsiteY4" fmla="*/ 1396784 h 1396784"/>
              <a:gd name="connsiteX5" fmla="*/ 1794356 w 2767080"/>
              <a:gd name="connsiteY5" fmla="*/ 1091984 h 1396784"/>
              <a:gd name="connsiteX6" fmla="*/ 0 w 2767080"/>
              <a:gd name="connsiteY6" fmla="*/ 1223430 h 1396784"/>
              <a:gd name="connsiteX7" fmla="*/ 575156 w 2767080"/>
              <a:gd name="connsiteY7" fmla="*/ 787184 h 1396784"/>
              <a:gd name="connsiteX8" fmla="*/ 11718 w 2767080"/>
              <a:gd name="connsiteY8" fmla="*/ 0 h 1396784"/>
              <a:gd name="connsiteX0" fmla="*/ 11718 w 2908219"/>
              <a:gd name="connsiteY0" fmla="*/ 0 h 1396784"/>
              <a:gd name="connsiteX1" fmla="*/ 1794356 w 2908219"/>
              <a:gd name="connsiteY1" fmla="*/ 482384 h 1396784"/>
              <a:gd name="connsiteX2" fmla="*/ 1794356 w 2908219"/>
              <a:gd name="connsiteY2" fmla="*/ 177584 h 1396784"/>
              <a:gd name="connsiteX3" fmla="*/ 2908219 w 2908219"/>
              <a:gd name="connsiteY3" fmla="*/ 543660 h 1396784"/>
              <a:gd name="connsiteX4" fmla="*/ 1794356 w 2908219"/>
              <a:gd name="connsiteY4" fmla="*/ 1396784 h 1396784"/>
              <a:gd name="connsiteX5" fmla="*/ 1794356 w 2908219"/>
              <a:gd name="connsiteY5" fmla="*/ 1091984 h 1396784"/>
              <a:gd name="connsiteX6" fmla="*/ 0 w 2908219"/>
              <a:gd name="connsiteY6" fmla="*/ 1223430 h 1396784"/>
              <a:gd name="connsiteX7" fmla="*/ 575156 w 2908219"/>
              <a:gd name="connsiteY7" fmla="*/ 787184 h 1396784"/>
              <a:gd name="connsiteX8" fmla="*/ 11718 w 2908219"/>
              <a:gd name="connsiteY8" fmla="*/ 0 h 1396784"/>
              <a:gd name="connsiteX0" fmla="*/ 81325 w 2977826"/>
              <a:gd name="connsiteY0" fmla="*/ 0 h 1396784"/>
              <a:gd name="connsiteX1" fmla="*/ 1863963 w 2977826"/>
              <a:gd name="connsiteY1" fmla="*/ 482384 h 1396784"/>
              <a:gd name="connsiteX2" fmla="*/ 1863963 w 2977826"/>
              <a:gd name="connsiteY2" fmla="*/ 177584 h 1396784"/>
              <a:gd name="connsiteX3" fmla="*/ 2977826 w 2977826"/>
              <a:gd name="connsiteY3" fmla="*/ 543660 h 1396784"/>
              <a:gd name="connsiteX4" fmla="*/ 1863963 w 2977826"/>
              <a:gd name="connsiteY4" fmla="*/ 1396784 h 1396784"/>
              <a:gd name="connsiteX5" fmla="*/ 1863963 w 2977826"/>
              <a:gd name="connsiteY5" fmla="*/ 1091984 h 1396784"/>
              <a:gd name="connsiteX6" fmla="*/ 0 w 2977826"/>
              <a:gd name="connsiteY6" fmla="*/ 1395813 h 1396784"/>
              <a:gd name="connsiteX7" fmla="*/ 644763 w 2977826"/>
              <a:gd name="connsiteY7" fmla="*/ 787184 h 1396784"/>
              <a:gd name="connsiteX8" fmla="*/ 81325 w 2977826"/>
              <a:gd name="connsiteY8" fmla="*/ 0 h 1396784"/>
              <a:gd name="connsiteX0" fmla="*/ 81325 w 2977826"/>
              <a:gd name="connsiteY0" fmla="*/ 0 h 1396784"/>
              <a:gd name="connsiteX1" fmla="*/ 1863963 w 2977826"/>
              <a:gd name="connsiteY1" fmla="*/ 482384 h 1396784"/>
              <a:gd name="connsiteX2" fmla="*/ 1639224 w 2977826"/>
              <a:gd name="connsiteY2" fmla="*/ 97770 h 1396784"/>
              <a:gd name="connsiteX3" fmla="*/ 2977826 w 2977826"/>
              <a:gd name="connsiteY3" fmla="*/ 543660 h 1396784"/>
              <a:gd name="connsiteX4" fmla="*/ 1863963 w 2977826"/>
              <a:gd name="connsiteY4" fmla="*/ 1396784 h 1396784"/>
              <a:gd name="connsiteX5" fmla="*/ 1863963 w 2977826"/>
              <a:gd name="connsiteY5" fmla="*/ 1091984 h 1396784"/>
              <a:gd name="connsiteX6" fmla="*/ 0 w 2977826"/>
              <a:gd name="connsiteY6" fmla="*/ 1395813 h 1396784"/>
              <a:gd name="connsiteX7" fmla="*/ 644763 w 2977826"/>
              <a:gd name="connsiteY7" fmla="*/ 787184 h 1396784"/>
              <a:gd name="connsiteX8" fmla="*/ 81325 w 2977826"/>
              <a:gd name="connsiteY8" fmla="*/ 0 h 1396784"/>
              <a:gd name="connsiteX0" fmla="*/ 81325 w 2977826"/>
              <a:gd name="connsiteY0" fmla="*/ 0 h 1493887"/>
              <a:gd name="connsiteX1" fmla="*/ 1863963 w 2977826"/>
              <a:gd name="connsiteY1" fmla="*/ 482384 h 1493887"/>
              <a:gd name="connsiteX2" fmla="*/ 1639224 w 2977826"/>
              <a:gd name="connsiteY2" fmla="*/ 97770 h 1493887"/>
              <a:gd name="connsiteX3" fmla="*/ 2977826 w 2977826"/>
              <a:gd name="connsiteY3" fmla="*/ 543660 h 1493887"/>
              <a:gd name="connsiteX4" fmla="*/ 1682452 w 2977826"/>
              <a:gd name="connsiteY4" fmla="*/ 1493887 h 1493887"/>
              <a:gd name="connsiteX5" fmla="*/ 1863963 w 2977826"/>
              <a:gd name="connsiteY5" fmla="*/ 1091984 h 1493887"/>
              <a:gd name="connsiteX6" fmla="*/ 0 w 2977826"/>
              <a:gd name="connsiteY6" fmla="*/ 1395813 h 1493887"/>
              <a:gd name="connsiteX7" fmla="*/ 644763 w 2977826"/>
              <a:gd name="connsiteY7" fmla="*/ 787184 h 1493887"/>
              <a:gd name="connsiteX8" fmla="*/ 81325 w 2977826"/>
              <a:gd name="connsiteY8" fmla="*/ 0 h 1493887"/>
              <a:gd name="connsiteX0" fmla="*/ 81325 w 2977826"/>
              <a:gd name="connsiteY0" fmla="*/ 0 h 1438353"/>
              <a:gd name="connsiteX1" fmla="*/ 1863963 w 2977826"/>
              <a:gd name="connsiteY1" fmla="*/ 482384 h 1438353"/>
              <a:gd name="connsiteX2" fmla="*/ 1639224 w 2977826"/>
              <a:gd name="connsiteY2" fmla="*/ 97770 h 1438353"/>
              <a:gd name="connsiteX3" fmla="*/ 2977826 w 2977826"/>
              <a:gd name="connsiteY3" fmla="*/ 543660 h 1438353"/>
              <a:gd name="connsiteX4" fmla="*/ 1741469 w 2977826"/>
              <a:gd name="connsiteY4" fmla="*/ 1438353 h 1438353"/>
              <a:gd name="connsiteX5" fmla="*/ 1863963 w 2977826"/>
              <a:gd name="connsiteY5" fmla="*/ 1091984 h 1438353"/>
              <a:gd name="connsiteX6" fmla="*/ 0 w 2977826"/>
              <a:gd name="connsiteY6" fmla="*/ 1395813 h 1438353"/>
              <a:gd name="connsiteX7" fmla="*/ 644763 w 2977826"/>
              <a:gd name="connsiteY7" fmla="*/ 787184 h 1438353"/>
              <a:gd name="connsiteX8" fmla="*/ 81325 w 2977826"/>
              <a:gd name="connsiteY8" fmla="*/ 0 h 143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7826" h="1438353">
                <a:moveTo>
                  <a:pt x="81325" y="0"/>
                </a:moveTo>
                <a:cubicBezTo>
                  <a:pt x="650106" y="214776"/>
                  <a:pt x="1094128" y="430573"/>
                  <a:pt x="1863963" y="482384"/>
                </a:cubicBezTo>
                <a:lnTo>
                  <a:pt x="1639224" y="97770"/>
                </a:lnTo>
                <a:lnTo>
                  <a:pt x="2977826" y="543660"/>
                </a:lnTo>
                <a:lnTo>
                  <a:pt x="1741469" y="1438353"/>
                </a:lnTo>
                <a:lnTo>
                  <a:pt x="1863963" y="1091984"/>
                </a:lnTo>
                <a:cubicBezTo>
                  <a:pt x="1173423" y="1250453"/>
                  <a:pt x="598119" y="1351998"/>
                  <a:pt x="0" y="1395813"/>
                </a:cubicBezTo>
                <a:cubicBezTo>
                  <a:pt x="101600" y="1294213"/>
                  <a:pt x="631209" y="1019819"/>
                  <a:pt x="644763" y="787184"/>
                </a:cubicBezTo>
                <a:cubicBezTo>
                  <a:pt x="658317" y="554549"/>
                  <a:pt x="243706" y="316376"/>
                  <a:pt x="81325" y="0"/>
                </a:cubicBezTo>
                <a:close/>
              </a:path>
            </a:pathLst>
          </a:custGeom>
          <a:gradFill flip="none" rotWithShape="1">
            <a:gsLst>
              <a:gs pos="1000">
                <a:srgbClr val="125212"/>
              </a:gs>
              <a:gs pos="0">
                <a:srgbClr val="25AB25"/>
              </a:gs>
              <a:gs pos="53000">
                <a:srgbClr val="25AB25"/>
              </a:gs>
              <a:gs pos="91000">
                <a:schemeClr val="bg1">
                  <a:lumMod val="95000"/>
                </a:schemeClr>
              </a:gs>
            </a:gsLst>
            <a:lin ang="10800000" scaled="0"/>
            <a:tileRect/>
          </a:gra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76200" y="3445639"/>
            <a:ext cx="22860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0000"/>
                </a:solidFill>
              </a:rPr>
              <a:t>Over reliable network send minimum packets</a:t>
            </a:r>
          </a:p>
          <a:p>
            <a:pPr algn="ctr">
              <a:spcBef>
                <a:spcPts val="600"/>
              </a:spcBef>
            </a:pPr>
            <a:r>
              <a:rPr lang="en-US" sz="1600" b="1" dirty="0" smtClean="0">
                <a:solidFill>
                  <a:srgbClr val="000000"/>
                </a:solidFill>
              </a:rPr>
              <a:t>(4 variables, </a:t>
            </a:r>
            <a:r>
              <a:rPr lang="en-US" sz="1600" b="1" dirty="0" smtClean="0">
                <a:solidFill>
                  <a:schemeClr val="accent2"/>
                </a:solidFill>
              </a:rPr>
              <a:t>4 packets</a:t>
            </a:r>
            <a:r>
              <a:rPr lang="en-US" sz="1600" b="1" dirty="0" smtClean="0">
                <a:solidFill>
                  <a:srgbClr val="000000"/>
                </a:solidFill>
              </a:rPr>
              <a:t>)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66" name="Rectangle 21"/>
          <p:cNvSpPr>
            <a:spLocks noChangeArrowheads="1"/>
          </p:cNvSpPr>
          <p:nvPr/>
        </p:nvSpPr>
        <p:spPr bwMode="auto">
          <a:xfrm>
            <a:off x="4044050" y="4869439"/>
            <a:ext cx="1439138" cy="196666"/>
          </a:xfrm>
          <a:prstGeom prst="rect">
            <a:avLst/>
          </a:prstGeom>
          <a:solidFill>
            <a:schemeClr val="accent2"/>
          </a:solidFill>
          <a:ln w="50800">
            <a:noFill/>
            <a:miter lim="800000"/>
            <a:headEnd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050" b="1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8 </a:t>
            </a:r>
            <a:r>
              <a:rPr lang="pl-PL" sz="1050" b="1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P</a:t>
            </a:r>
            <a:r>
              <a:rPr lang="pl-PL" sz="1200" b="1" baseline="-20000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1</a:t>
            </a:r>
            <a:r>
              <a:rPr lang="pl-PL" sz="1050" b="1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+</a:t>
            </a:r>
            <a:r>
              <a:rPr lang="en-US" sz="1050" b="1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 6 </a:t>
            </a:r>
            <a:r>
              <a:rPr lang="pl-PL" sz="1050" b="1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P</a:t>
            </a:r>
            <a:r>
              <a:rPr lang="pl-PL" sz="1200" b="1" baseline="-20000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2</a:t>
            </a:r>
            <a:r>
              <a:rPr lang="pl-PL" sz="1050" b="1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+</a:t>
            </a:r>
            <a:r>
              <a:rPr lang="en-US" sz="1050" b="1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 </a:t>
            </a:r>
            <a:r>
              <a:rPr lang="pl-PL" sz="1050" b="1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P</a:t>
            </a:r>
            <a:r>
              <a:rPr lang="pl-PL" sz="1200" b="1" baseline="-20000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3</a:t>
            </a:r>
            <a:r>
              <a:rPr lang="pl-PL" sz="1050" b="1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+</a:t>
            </a:r>
            <a:r>
              <a:rPr lang="en-US" sz="1050" b="1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 </a:t>
            </a:r>
            <a:r>
              <a:rPr lang="pl-PL" sz="1050" b="1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P</a:t>
            </a:r>
            <a:r>
              <a:rPr lang="pl-PL" sz="1200" b="1" baseline="-20000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4</a:t>
            </a:r>
            <a:endParaRPr lang="pl-PL" sz="1050" b="1" baseline="-20000" dirty="0">
              <a:solidFill>
                <a:schemeClr val="bg2"/>
              </a:solidFill>
              <a:latin typeface="Comic Sans MS" charset="0"/>
              <a:ea typeface="Arial" charset="0"/>
              <a:cs typeface="Arial" charset="0"/>
            </a:endParaRPr>
          </a:p>
        </p:txBody>
      </p:sp>
      <p:sp>
        <p:nvSpPr>
          <p:cNvPr id="67" name="Rectangle 22"/>
          <p:cNvSpPr>
            <a:spLocks noChangeArrowheads="1"/>
          </p:cNvSpPr>
          <p:nvPr/>
        </p:nvSpPr>
        <p:spPr bwMode="auto">
          <a:xfrm>
            <a:off x="4044050" y="5174239"/>
            <a:ext cx="1439138" cy="196666"/>
          </a:xfrm>
          <a:prstGeom prst="rect">
            <a:avLst/>
          </a:prstGeom>
          <a:solidFill>
            <a:schemeClr val="accent2"/>
          </a:solidFill>
          <a:ln w="50800">
            <a:noFill/>
            <a:miter lim="800000"/>
            <a:headEnd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050" b="1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7 </a:t>
            </a:r>
            <a:r>
              <a:rPr lang="pl-PL" sz="1050" b="1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P</a:t>
            </a:r>
            <a:r>
              <a:rPr lang="pl-PL" sz="1200" b="1" baseline="-20000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1</a:t>
            </a:r>
            <a:r>
              <a:rPr lang="pl-PL" sz="1050" b="1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+</a:t>
            </a:r>
            <a:r>
              <a:rPr lang="en-US" sz="1050" b="1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2</a:t>
            </a:r>
            <a:r>
              <a:rPr lang="pl-PL" sz="1050" b="1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 P</a:t>
            </a:r>
            <a:r>
              <a:rPr lang="pl-PL" sz="1200" b="1" baseline="-20000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2</a:t>
            </a:r>
            <a:r>
              <a:rPr lang="pl-PL" sz="1050" b="1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+</a:t>
            </a:r>
            <a:r>
              <a:rPr lang="en-US" sz="1050" b="1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3</a:t>
            </a:r>
            <a:r>
              <a:rPr lang="pl-PL" sz="1050" b="1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 P</a:t>
            </a:r>
            <a:r>
              <a:rPr lang="pl-PL" sz="1200" b="1" baseline="-20000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3</a:t>
            </a:r>
            <a:r>
              <a:rPr lang="pl-PL" sz="1050" b="1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+</a:t>
            </a:r>
            <a:r>
              <a:rPr lang="en-US" sz="1050" b="1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4</a:t>
            </a:r>
            <a:r>
              <a:rPr lang="pl-PL" sz="1050" b="1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 P</a:t>
            </a:r>
            <a:r>
              <a:rPr lang="pl-PL" sz="1200" b="1" baseline="-20000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4</a:t>
            </a:r>
            <a:endParaRPr lang="pl-PL" sz="1050" b="1" baseline="-20000" dirty="0">
              <a:solidFill>
                <a:schemeClr val="bg2"/>
              </a:solidFill>
              <a:latin typeface="Comic Sans MS" charset="0"/>
              <a:ea typeface="Arial" charset="0"/>
              <a:cs typeface="Arial" charset="0"/>
            </a:endParaRPr>
          </a:p>
        </p:txBody>
      </p:sp>
      <p:sp>
        <p:nvSpPr>
          <p:cNvPr id="71" name="Rectangle 11"/>
          <p:cNvSpPr>
            <a:spLocks noChangeArrowheads="1"/>
          </p:cNvSpPr>
          <p:nvPr/>
        </p:nvSpPr>
        <p:spPr bwMode="auto">
          <a:xfrm>
            <a:off x="4038600" y="4259840"/>
            <a:ext cx="1444589" cy="189102"/>
          </a:xfrm>
          <a:prstGeom prst="rect">
            <a:avLst/>
          </a:prstGeom>
          <a:solidFill>
            <a:schemeClr val="accent2"/>
          </a:solidFill>
          <a:ln w="50800">
            <a:noFill/>
            <a:miter lim="800000"/>
            <a:headEnd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pl-PL" sz="1050" b="1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P</a:t>
            </a:r>
            <a:r>
              <a:rPr lang="pl-PL" sz="1200" b="1" baseline="-20000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1</a:t>
            </a:r>
            <a:r>
              <a:rPr lang="en-US" sz="1400" b="1" baseline="-14000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+ P</a:t>
            </a:r>
            <a:r>
              <a:rPr lang="en-US" sz="1200" b="1" baseline="-20000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2</a:t>
            </a:r>
            <a:r>
              <a:rPr lang="en-US" sz="1400" b="1" baseline="-14000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+ </a:t>
            </a:r>
            <a:r>
              <a:rPr lang="en-US" sz="1050" b="1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4 P</a:t>
            </a:r>
            <a:r>
              <a:rPr lang="en-US" sz="1200" b="1" baseline="-20000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3</a:t>
            </a:r>
            <a:r>
              <a:rPr lang="en-US" sz="1400" b="1" baseline="-14000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+ 2 P</a:t>
            </a:r>
            <a:r>
              <a:rPr lang="en-US" sz="1200" b="1" baseline="-20000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4</a:t>
            </a:r>
            <a:endParaRPr lang="pl-PL" sz="1400" b="1" baseline="-20000" dirty="0">
              <a:solidFill>
                <a:schemeClr val="bg2"/>
              </a:solidFill>
              <a:latin typeface="Comic Sans MS" charset="0"/>
              <a:ea typeface="Arial" charset="0"/>
              <a:cs typeface="Arial" charset="0"/>
            </a:endParaRPr>
          </a:p>
        </p:txBody>
      </p:sp>
      <p:sp>
        <p:nvSpPr>
          <p:cNvPr id="72" name="Rectangle 12"/>
          <p:cNvSpPr>
            <a:spLocks noChangeArrowheads="1"/>
          </p:cNvSpPr>
          <p:nvPr/>
        </p:nvSpPr>
        <p:spPr bwMode="auto">
          <a:xfrm>
            <a:off x="4048125" y="4564639"/>
            <a:ext cx="1444589" cy="189102"/>
          </a:xfrm>
          <a:prstGeom prst="rect">
            <a:avLst/>
          </a:prstGeom>
          <a:solidFill>
            <a:schemeClr val="accent2"/>
          </a:solidFill>
          <a:ln w="50800">
            <a:noFill/>
            <a:miter lim="800000"/>
            <a:headEnd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050" b="1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2 P</a:t>
            </a:r>
            <a:r>
              <a:rPr lang="en-US" sz="1200" b="1" baseline="-20000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1</a:t>
            </a:r>
            <a:r>
              <a:rPr lang="en-US" sz="1050" b="1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+ 8 P</a:t>
            </a:r>
            <a:r>
              <a:rPr lang="en-US" sz="1200" b="1" baseline="-20000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2</a:t>
            </a:r>
            <a:r>
              <a:rPr lang="en-US" sz="1050" b="1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+ 9 P</a:t>
            </a:r>
            <a:r>
              <a:rPr lang="en-US" sz="1200" b="1" baseline="-20000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3</a:t>
            </a:r>
            <a:r>
              <a:rPr lang="en-US" sz="1050" b="1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+</a:t>
            </a:r>
            <a:r>
              <a:rPr lang="pl-PL" sz="1050" b="1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P</a:t>
            </a:r>
            <a:r>
              <a:rPr lang="pl-PL" sz="1200" b="1" baseline="-14000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2</a:t>
            </a:r>
            <a:endParaRPr lang="pl-PL" sz="1400" b="1" baseline="-14000" dirty="0">
              <a:solidFill>
                <a:schemeClr val="bg2"/>
              </a:solidFill>
              <a:latin typeface="Comic Sans MS" charset="0"/>
              <a:ea typeface="Arial" charset="0"/>
              <a:cs typeface="Arial" charset="0"/>
            </a:endParaRPr>
          </a:p>
        </p:txBody>
      </p:sp>
      <p:sp>
        <p:nvSpPr>
          <p:cNvPr id="74" name="Text Box 32"/>
          <p:cNvSpPr txBox="1">
            <a:spLocks noChangeArrowheads="1"/>
          </p:cNvSpPr>
          <p:nvPr/>
        </p:nvSpPr>
        <p:spPr bwMode="auto">
          <a:xfrm>
            <a:off x="48987" y="5791200"/>
            <a:ext cx="9095013" cy="582211"/>
          </a:xfrm>
          <a:prstGeom prst="rect">
            <a:avLst/>
          </a:prstGeom>
          <a:noFill/>
          <a:ln w="50800">
            <a:noFill/>
            <a:miter lim="800000"/>
            <a:headEnd/>
            <a:tailEnd type="none" w="lg" len="lg"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ts val="900"/>
              </a:spcBef>
            </a:pPr>
            <a:r>
              <a:rPr lang="en-US" sz="3200" b="1" spc="-15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  <a:sym typeface="Wingdings" charset="2"/>
              </a:rPr>
              <a:t>RLNC allows optimized packet sends at any node</a:t>
            </a:r>
            <a:endParaRPr lang="en-US" sz="3200" b="1" spc="-150" dirty="0" smtClean="0">
              <a:latin typeface="Century Gothic" pitchFamily="34" charset="0"/>
              <a:ea typeface="+mj-ea"/>
              <a:cs typeface="+mj-cs"/>
              <a:sym typeface="Wingdings" charset="2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048000" y="2680480"/>
            <a:ext cx="35052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0000"/>
                </a:solidFill>
              </a:rPr>
              <a:t>Re-encode </a:t>
            </a:r>
            <a:r>
              <a:rPr lang="en-US" sz="2200" b="1" dirty="0" smtClean="0">
                <a:solidFill>
                  <a:srgbClr val="000000"/>
                </a:solidFill>
                <a:sym typeface="Wingdings"/>
              </a:rPr>
              <a:t></a:t>
            </a:r>
            <a:r>
              <a:rPr lang="en-US" sz="2200" b="1" dirty="0" smtClean="0">
                <a:solidFill>
                  <a:srgbClr val="000000"/>
                </a:solidFill>
              </a:rPr>
              <a:t> add a packet without de-coding</a:t>
            </a:r>
          </a:p>
          <a:p>
            <a:pPr algn="ctr">
              <a:spcBef>
                <a:spcPts val="600"/>
              </a:spcBef>
            </a:pPr>
            <a:r>
              <a:rPr lang="en-US" sz="1600" b="1" dirty="0" smtClean="0">
                <a:solidFill>
                  <a:srgbClr val="000000"/>
                </a:solidFill>
              </a:rPr>
              <a:t>(4 variables, </a:t>
            </a:r>
            <a:r>
              <a:rPr lang="en-US" sz="1600" b="1" dirty="0" smtClean="0">
                <a:solidFill>
                  <a:srgbClr val="C0504D"/>
                </a:solidFill>
              </a:rPr>
              <a:t>5 packets</a:t>
            </a:r>
            <a:r>
              <a:rPr lang="en-US" sz="1600" b="1" dirty="0" smtClean="0">
                <a:solidFill>
                  <a:srgbClr val="000000"/>
                </a:solidFill>
              </a:rPr>
              <a:t>)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77" name="Rectangle 11"/>
          <p:cNvSpPr>
            <a:spLocks noChangeArrowheads="1"/>
          </p:cNvSpPr>
          <p:nvPr/>
        </p:nvSpPr>
        <p:spPr bwMode="auto">
          <a:xfrm>
            <a:off x="4038600" y="3962400"/>
            <a:ext cx="1444589" cy="189102"/>
          </a:xfrm>
          <a:prstGeom prst="rect">
            <a:avLst/>
          </a:prstGeom>
          <a:solidFill>
            <a:schemeClr val="accent2"/>
          </a:solidFill>
          <a:ln w="38100" cmpd="sng">
            <a:solidFill>
              <a:schemeClr val="tx1"/>
            </a:solidFill>
            <a:miter lim="800000"/>
            <a:headEnd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pl-PL" sz="1050" b="1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3P</a:t>
            </a:r>
            <a:r>
              <a:rPr lang="pl-PL" sz="1200" b="1" baseline="-20000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1</a:t>
            </a:r>
            <a:r>
              <a:rPr lang="en-US" sz="1400" b="1" baseline="-14000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+ </a:t>
            </a:r>
            <a:r>
              <a:rPr lang="en-US" sz="1050" b="1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5</a:t>
            </a:r>
            <a:r>
              <a:rPr lang="en-US" sz="1050" b="1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P</a:t>
            </a:r>
            <a:r>
              <a:rPr lang="en-US" sz="1200" b="1" baseline="-20000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2</a:t>
            </a:r>
            <a:r>
              <a:rPr lang="en-US" sz="1400" b="1" baseline="-14000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+ </a:t>
            </a:r>
            <a:r>
              <a:rPr lang="en-US" sz="1050" b="1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2P</a:t>
            </a:r>
            <a:r>
              <a:rPr lang="en-US" sz="1200" b="1" baseline="-20000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3</a:t>
            </a:r>
            <a:r>
              <a:rPr lang="en-US" sz="1400" b="1" baseline="-14000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+ </a:t>
            </a:r>
            <a:r>
              <a:rPr lang="en-US" sz="1050" b="1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7</a:t>
            </a:r>
            <a:r>
              <a:rPr lang="en-US" sz="1050" b="1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P</a:t>
            </a:r>
            <a:r>
              <a:rPr lang="en-US" sz="1200" b="1" baseline="-20000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4</a:t>
            </a:r>
            <a:endParaRPr lang="pl-PL" sz="1400" b="1" baseline="-20000" dirty="0">
              <a:solidFill>
                <a:schemeClr val="bg2"/>
              </a:solidFill>
              <a:latin typeface="Comic Sans MS" charset="0"/>
              <a:ea typeface="Arial" charset="0"/>
              <a:cs typeface="Arial" charset="0"/>
            </a:endParaRPr>
          </a:p>
        </p:txBody>
      </p:sp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31247">
            <a:off x="7948654" y="2480626"/>
            <a:ext cx="374172" cy="76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9" name="TextBox 78"/>
          <p:cNvSpPr txBox="1"/>
          <p:nvPr/>
        </p:nvSpPr>
        <p:spPr>
          <a:xfrm>
            <a:off x="6172200" y="4884747"/>
            <a:ext cx="3124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0000"/>
                </a:solidFill>
              </a:rPr>
              <a:t>Needed packets arrive</a:t>
            </a:r>
          </a:p>
          <a:p>
            <a:pPr algn="ctr">
              <a:spcBef>
                <a:spcPts val="600"/>
              </a:spcBef>
            </a:pPr>
            <a:r>
              <a:rPr lang="en-US" sz="1600" b="1" dirty="0" smtClean="0">
                <a:solidFill>
                  <a:srgbClr val="000000"/>
                </a:solidFill>
              </a:rPr>
              <a:t>(4 variables, </a:t>
            </a:r>
            <a:r>
              <a:rPr lang="en-US" sz="1600" b="1" dirty="0">
                <a:solidFill>
                  <a:srgbClr val="C0504D"/>
                </a:solidFill>
              </a:rPr>
              <a:t>4</a:t>
            </a:r>
            <a:r>
              <a:rPr lang="en-US" sz="1600" b="1" dirty="0" smtClean="0">
                <a:solidFill>
                  <a:srgbClr val="C0504D"/>
                </a:solidFill>
              </a:rPr>
              <a:t> packets</a:t>
            </a:r>
            <a:r>
              <a:rPr lang="en-US" sz="1600" b="1" dirty="0" smtClean="0">
                <a:solidFill>
                  <a:srgbClr val="000000"/>
                </a:solidFill>
              </a:rPr>
              <a:t>)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80" name="Rectangle 21"/>
          <p:cNvSpPr>
            <a:spLocks noChangeArrowheads="1"/>
          </p:cNvSpPr>
          <p:nvPr/>
        </p:nvSpPr>
        <p:spPr bwMode="auto">
          <a:xfrm>
            <a:off x="7015850" y="4299134"/>
            <a:ext cx="1439138" cy="196666"/>
          </a:xfrm>
          <a:prstGeom prst="rect">
            <a:avLst/>
          </a:prstGeom>
          <a:solidFill>
            <a:schemeClr val="accent2"/>
          </a:solidFill>
          <a:ln w="50800">
            <a:noFill/>
            <a:miter lim="800000"/>
            <a:headEnd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050" b="1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8 </a:t>
            </a:r>
            <a:r>
              <a:rPr lang="pl-PL" sz="1050" b="1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P</a:t>
            </a:r>
            <a:r>
              <a:rPr lang="pl-PL" sz="1200" b="1" baseline="-20000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1</a:t>
            </a:r>
            <a:r>
              <a:rPr lang="pl-PL" sz="1050" b="1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+</a:t>
            </a:r>
            <a:r>
              <a:rPr lang="en-US" sz="1050" b="1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 6 </a:t>
            </a:r>
            <a:r>
              <a:rPr lang="pl-PL" sz="1050" b="1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P</a:t>
            </a:r>
            <a:r>
              <a:rPr lang="pl-PL" sz="1200" b="1" baseline="-20000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2</a:t>
            </a:r>
            <a:r>
              <a:rPr lang="pl-PL" sz="1050" b="1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+</a:t>
            </a:r>
            <a:r>
              <a:rPr lang="en-US" sz="1050" b="1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 </a:t>
            </a:r>
            <a:r>
              <a:rPr lang="pl-PL" sz="1050" b="1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P</a:t>
            </a:r>
            <a:r>
              <a:rPr lang="pl-PL" sz="1200" b="1" baseline="-20000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3</a:t>
            </a:r>
            <a:r>
              <a:rPr lang="pl-PL" sz="1050" b="1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+</a:t>
            </a:r>
            <a:r>
              <a:rPr lang="en-US" sz="1050" b="1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 </a:t>
            </a:r>
            <a:r>
              <a:rPr lang="pl-PL" sz="1050" b="1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P</a:t>
            </a:r>
            <a:r>
              <a:rPr lang="pl-PL" sz="1200" b="1" baseline="-20000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4</a:t>
            </a:r>
            <a:endParaRPr lang="pl-PL" sz="1050" b="1" baseline="-20000" dirty="0">
              <a:solidFill>
                <a:schemeClr val="bg2"/>
              </a:solidFill>
              <a:latin typeface="Comic Sans MS" charset="0"/>
              <a:ea typeface="Arial" charset="0"/>
              <a:cs typeface="Arial" charset="0"/>
            </a:endParaRPr>
          </a:p>
        </p:txBody>
      </p:sp>
      <p:sp>
        <p:nvSpPr>
          <p:cNvPr id="81" name="Rectangle 22"/>
          <p:cNvSpPr>
            <a:spLocks noChangeArrowheads="1"/>
          </p:cNvSpPr>
          <p:nvPr/>
        </p:nvSpPr>
        <p:spPr bwMode="auto">
          <a:xfrm>
            <a:off x="7015850" y="4603934"/>
            <a:ext cx="1439138" cy="196666"/>
          </a:xfrm>
          <a:prstGeom prst="rect">
            <a:avLst/>
          </a:prstGeom>
          <a:solidFill>
            <a:schemeClr val="accent2"/>
          </a:solidFill>
          <a:ln w="50800">
            <a:noFill/>
            <a:miter lim="800000"/>
            <a:headEnd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050" b="1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7 </a:t>
            </a:r>
            <a:r>
              <a:rPr lang="pl-PL" sz="1050" b="1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P</a:t>
            </a:r>
            <a:r>
              <a:rPr lang="pl-PL" sz="1200" b="1" baseline="-20000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1</a:t>
            </a:r>
            <a:r>
              <a:rPr lang="pl-PL" sz="1050" b="1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+</a:t>
            </a:r>
            <a:r>
              <a:rPr lang="en-US" sz="1050" b="1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2</a:t>
            </a:r>
            <a:r>
              <a:rPr lang="pl-PL" sz="1050" b="1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 P</a:t>
            </a:r>
            <a:r>
              <a:rPr lang="pl-PL" sz="1200" b="1" baseline="-20000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2</a:t>
            </a:r>
            <a:r>
              <a:rPr lang="pl-PL" sz="1050" b="1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+</a:t>
            </a:r>
            <a:r>
              <a:rPr lang="en-US" sz="1050" b="1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3</a:t>
            </a:r>
            <a:r>
              <a:rPr lang="pl-PL" sz="1050" b="1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 P</a:t>
            </a:r>
            <a:r>
              <a:rPr lang="pl-PL" sz="1200" b="1" baseline="-20000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3</a:t>
            </a:r>
            <a:r>
              <a:rPr lang="pl-PL" sz="1050" b="1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+</a:t>
            </a:r>
            <a:r>
              <a:rPr lang="en-US" sz="1050" b="1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4</a:t>
            </a:r>
            <a:r>
              <a:rPr lang="pl-PL" sz="1050" b="1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 P</a:t>
            </a:r>
            <a:r>
              <a:rPr lang="pl-PL" sz="1200" b="1" baseline="-20000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4</a:t>
            </a:r>
            <a:endParaRPr lang="pl-PL" sz="1050" b="1" baseline="-20000" dirty="0">
              <a:solidFill>
                <a:schemeClr val="bg2"/>
              </a:solidFill>
              <a:latin typeface="Comic Sans MS" charset="0"/>
              <a:ea typeface="Arial" charset="0"/>
              <a:cs typeface="Arial" charset="0"/>
            </a:endParaRPr>
          </a:p>
        </p:txBody>
      </p:sp>
      <p:sp>
        <p:nvSpPr>
          <p:cNvPr id="82" name="Rectangle 12"/>
          <p:cNvSpPr>
            <a:spLocks noChangeArrowheads="1"/>
          </p:cNvSpPr>
          <p:nvPr/>
        </p:nvSpPr>
        <p:spPr bwMode="auto">
          <a:xfrm>
            <a:off x="7013611" y="3429000"/>
            <a:ext cx="1444589" cy="189102"/>
          </a:xfrm>
          <a:prstGeom prst="rect">
            <a:avLst/>
          </a:prstGeom>
          <a:solidFill>
            <a:schemeClr val="accent2"/>
          </a:solidFill>
          <a:ln w="50800">
            <a:noFill/>
            <a:miter lim="800000"/>
            <a:headEnd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050" b="1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2 P</a:t>
            </a:r>
            <a:r>
              <a:rPr lang="en-US" sz="1200" b="1" baseline="-20000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1</a:t>
            </a:r>
            <a:r>
              <a:rPr lang="en-US" sz="1050" b="1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+ 8 P</a:t>
            </a:r>
            <a:r>
              <a:rPr lang="en-US" sz="1200" b="1" baseline="-20000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2</a:t>
            </a:r>
            <a:r>
              <a:rPr lang="en-US" sz="1050" b="1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+ 9 P</a:t>
            </a:r>
            <a:r>
              <a:rPr lang="en-US" sz="1200" b="1" baseline="-20000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3</a:t>
            </a:r>
            <a:r>
              <a:rPr lang="en-US" sz="1050" b="1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+</a:t>
            </a:r>
            <a:r>
              <a:rPr lang="pl-PL" sz="1050" b="1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P</a:t>
            </a:r>
            <a:r>
              <a:rPr lang="pl-PL" sz="1200" b="1" baseline="-14000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2</a:t>
            </a:r>
            <a:endParaRPr lang="pl-PL" sz="1400" b="1" baseline="-14000" dirty="0">
              <a:solidFill>
                <a:schemeClr val="bg2"/>
              </a:solidFill>
              <a:latin typeface="Comic Sans MS" charset="0"/>
              <a:ea typeface="Arial" charset="0"/>
              <a:cs typeface="Arial" charset="0"/>
            </a:endParaRPr>
          </a:p>
        </p:txBody>
      </p:sp>
      <p:sp>
        <p:nvSpPr>
          <p:cNvPr id="83" name="Rectangle 11"/>
          <p:cNvSpPr>
            <a:spLocks noChangeArrowheads="1"/>
          </p:cNvSpPr>
          <p:nvPr/>
        </p:nvSpPr>
        <p:spPr bwMode="auto">
          <a:xfrm>
            <a:off x="7010400" y="3691553"/>
            <a:ext cx="1444589" cy="189102"/>
          </a:xfrm>
          <a:prstGeom prst="rect">
            <a:avLst/>
          </a:prstGeom>
          <a:solidFill>
            <a:schemeClr val="accent2"/>
          </a:solidFill>
          <a:ln w="50800">
            <a:noFill/>
            <a:miter lim="800000"/>
            <a:headEnd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pl-PL" sz="1050" b="1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3P</a:t>
            </a:r>
            <a:r>
              <a:rPr lang="pl-PL" sz="1200" b="1" baseline="-20000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1</a:t>
            </a:r>
            <a:r>
              <a:rPr lang="en-US" sz="1400" b="1" baseline="-14000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+ </a:t>
            </a:r>
            <a:r>
              <a:rPr lang="en-US" sz="1050" b="1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5</a:t>
            </a:r>
            <a:r>
              <a:rPr lang="en-US" sz="1050" b="1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P</a:t>
            </a:r>
            <a:r>
              <a:rPr lang="en-US" sz="1200" b="1" baseline="-20000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2</a:t>
            </a:r>
            <a:r>
              <a:rPr lang="en-US" sz="1400" b="1" baseline="-14000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+ </a:t>
            </a:r>
            <a:r>
              <a:rPr lang="en-US" sz="1050" b="1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2P</a:t>
            </a:r>
            <a:r>
              <a:rPr lang="en-US" sz="1200" b="1" baseline="-20000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3</a:t>
            </a:r>
            <a:r>
              <a:rPr lang="en-US" sz="1400" b="1" baseline="-14000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+ </a:t>
            </a:r>
            <a:r>
              <a:rPr lang="en-US" sz="1050" b="1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7</a:t>
            </a:r>
            <a:r>
              <a:rPr lang="en-US" sz="1050" b="1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P</a:t>
            </a:r>
            <a:r>
              <a:rPr lang="en-US" sz="1200" b="1" baseline="-20000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4</a:t>
            </a:r>
            <a:endParaRPr lang="pl-PL" sz="1400" b="1" baseline="-20000" dirty="0">
              <a:solidFill>
                <a:schemeClr val="bg2"/>
              </a:solidFill>
              <a:latin typeface="Comic Sans MS" charset="0"/>
              <a:ea typeface="Arial" charset="0"/>
              <a:cs typeface="Arial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943600" y="4114800"/>
            <a:ext cx="609600" cy="762000"/>
          </a:xfrm>
          <a:prstGeom prst="rightArrow">
            <a:avLst/>
          </a:prstGeom>
          <a:solidFill>
            <a:srgbClr val="25AB25"/>
          </a:solidFill>
          <a:ln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17"/>
          <p:cNvSpPr>
            <a:spLocks noChangeArrowheads="1"/>
          </p:cNvSpPr>
          <p:nvPr/>
        </p:nvSpPr>
        <p:spPr bwMode="auto">
          <a:xfrm>
            <a:off x="7023888" y="4040800"/>
            <a:ext cx="1434312" cy="150200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ot"/>
            <a:miter lim="800000"/>
            <a:headEnd/>
            <a:tailEnd type="none" w="lg" len="lg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endParaRPr lang="pl-PL" sz="2800" b="1" baseline="-14000" dirty="0">
              <a:solidFill>
                <a:srgbClr val="C00000"/>
              </a:solidFill>
              <a:latin typeface="Comic Sans MS" charset="0"/>
              <a:ea typeface="Arial" charset="0"/>
              <a:cs typeface="Arial" charset="0"/>
            </a:endParaRPr>
          </a:p>
        </p:txBody>
      </p:sp>
      <p:pic>
        <p:nvPicPr>
          <p:cNvPr id="35" name="Picture 34" descr="Screen Shot 2013-02-12 at 4.39.1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88" y="6377532"/>
            <a:ext cx="1689912" cy="369362"/>
          </a:xfrm>
          <a:prstGeom prst="rect">
            <a:avLst/>
          </a:prstGeom>
          <a:ln>
            <a:solidFill>
              <a:srgbClr val="1F497D"/>
            </a:solidFill>
          </a:ln>
        </p:spPr>
      </p:pic>
      <p:sp>
        <p:nvSpPr>
          <p:cNvPr id="47" name="Rectangle 21"/>
          <p:cNvSpPr>
            <a:spLocks noChangeArrowheads="1"/>
          </p:cNvSpPr>
          <p:nvPr/>
        </p:nvSpPr>
        <p:spPr bwMode="auto">
          <a:xfrm>
            <a:off x="456336" y="2241734"/>
            <a:ext cx="1439138" cy="196666"/>
          </a:xfrm>
          <a:prstGeom prst="rect">
            <a:avLst/>
          </a:prstGeom>
          <a:solidFill>
            <a:schemeClr val="accent2"/>
          </a:solidFill>
          <a:ln w="50800">
            <a:noFill/>
            <a:miter lim="800000"/>
            <a:headEnd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050" b="1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8 </a:t>
            </a:r>
            <a:r>
              <a:rPr lang="pl-PL" sz="1050" b="1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P</a:t>
            </a:r>
            <a:r>
              <a:rPr lang="pl-PL" sz="1200" b="1" baseline="-20000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1</a:t>
            </a:r>
            <a:r>
              <a:rPr lang="pl-PL" sz="1050" b="1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+</a:t>
            </a:r>
            <a:r>
              <a:rPr lang="en-US" sz="1050" b="1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 6 </a:t>
            </a:r>
            <a:r>
              <a:rPr lang="pl-PL" sz="1050" b="1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P</a:t>
            </a:r>
            <a:r>
              <a:rPr lang="pl-PL" sz="1200" b="1" baseline="-20000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2</a:t>
            </a:r>
            <a:r>
              <a:rPr lang="pl-PL" sz="1050" b="1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+</a:t>
            </a:r>
            <a:r>
              <a:rPr lang="en-US" sz="1050" b="1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 </a:t>
            </a:r>
            <a:r>
              <a:rPr lang="pl-PL" sz="1050" b="1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P</a:t>
            </a:r>
            <a:r>
              <a:rPr lang="pl-PL" sz="1200" b="1" baseline="-20000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3</a:t>
            </a:r>
            <a:r>
              <a:rPr lang="pl-PL" sz="1050" b="1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+</a:t>
            </a:r>
            <a:r>
              <a:rPr lang="en-US" sz="1050" b="1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 </a:t>
            </a:r>
            <a:r>
              <a:rPr lang="pl-PL" sz="1050" b="1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P</a:t>
            </a:r>
            <a:r>
              <a:rPr lang="pl-PL" sz="1200" b="1" baseline="-20000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4</a:t>
            </a:r>
            <a:endParaRPr lang="pl-PL" sz="1050" b="1" baseline="-20000" dirty="0">
              <a:solidFill>
                <a:schemeClr val="bg2"/>
              </a:solidFill>
              <a:latin typeface="Comic Sans MS" charset="0"/>
              <a:ea typeface="Arial" charset="0"/>
              <a:cs typeface="Arial" charset="0"/>
            </a:endParaRPr>
          </a:p>
        </p:txBody>
      </p:sp>
      <p:sp>
        <p:nvSpPr>
          <p:cNvPr id="49" name="Rectangle 22"/>
          <p:cNvSpPr>
            <a:spLocks noChangeArrowheads="1"/>
          </p:cNvSpPr>
          <p:nvPr/>
        </p:nvSpPr>
        <p:spPr bwMode="auto">
          <a:xfrm>
            <a:off x="456336" y="2546534"/>
            <a:ext cx="1439138" cy="196666"/>
          </a:xfrm>
          <a:prstGeom prst="rect">
            <a:avLst/>
          </a:prstGeom>
          <a:solidFill>
            <a:schemeClr val="accent2"/>
          </a:solidFill>
          <a:ln w="50800">
            <a:noFill/>
            <a:miter lim="800000"/>
            <a:headEnd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050" b="1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7 </a:t>
            </a:r>
            <a:r>
              <a:rPr lang="pl-PL" sz="1050" b="1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P</a:t>
            </a:r>
            <a:r>
              <a:rPr lang="pl-PL" sz="1200" b="1" baseline="-20000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1</a:t>
            </a:r>
            <a:r>
              <a:rPr lang="pl-PL" sz="1050" b="1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+</a:t>
            </a:r>
            <a:r>
              <a:rPr lang="en-US" sz="1050" b="1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2</a:t>
            </a:r>
            <a:r>
              <a:rPr lang="pl-PL" sz="1050" b="1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 P</a:t>
            </a:r>
            <a:r>
              <a:rPr lang="pl-PL" sz="1200" b="1" baseline="-20000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2</a:t>
            </a:r>
            <a:r>
              <a:rPr lang="pl-PL" sz="1050" b="1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+</a:t>
            </a:r>
            <a:r>
              <a:rPr lang="en-US" sz="1050" b="1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3</a:t>
            </a:r>
            <a:r>
              <a:rPr lang="pl-PL" sz="1050" b="1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 P</a:t>
            </a:r>
            <a:r>
              <a:rPr lang="pl-PL" sz="1200" b="1" baseline="-20000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3</a:t>
            </a:r>
            <a:r>
              <a:rPr lang="pl-PL" sz="1050" b="1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+</a:t>
            </a:r>
            <a:r>
              <a:rPr lang="en-US" sz="1050" b="1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4</a:t>
            </a:r>
            <a:r>
              <a:rPr lang="pl-PL" sz="1050" b="1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 P</a:t>
            </a:r>
            <a:r>
              <a:rPr lang="pl-PL" sz="1200" b="1" baseline="-20000" dirty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4</a:t>
            </a:r>
            <a:endParaRPr lang="pl-PL" sz="1050" b="1" baseline="-20000" dirty="0">
              <a:solidFill>
                <a:schemeClr val="bg2"/>
              </a:solidFill>
              <a:latin typeface="Comic Sans MS" charset="0"/>
              <a:ea typeface="Arial" charset="0"/>
              <a:cs typeface="Arial" charset="0"/>
            </a:endParaRPr>
          </a:p>
        </p:txBody>
      </p: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450886" y="1632135"/>
            <a:ext cx="1444589" cy="189102"/>
          </a:xfrm>
          <a:prstGeom prst="rect">
            <a:avLst/>
          </a:prstGeom>
          <a:solidFill>
            <a:schemeClr val="accent2"/>
          </a:solidFill>
          <a:ln w="50800">
            <a:noFill/>
            <a:miter lim="800000"/>
            <a:headEnd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pl-PL" sz="1050" b="1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P</a:t>
            </a:r>
            <a:r>
              <a:rPr lang="pl-PL" sz="1200" b="1" baseline="-20000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1</a:t>
            </a:r>
            <a:r>
              <a:rPr lang="en-US" sz="1400" b="1" baseline="-14000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+ P</a:t>
            </a:r>
            <a:r>
              <a:rPr lang="en-US" sz="1200" b="1" baseline="-20000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2</a:t>
            </a:r>
            <a:r>
              <a:rPr lang="en-US" sz="1400" b="1" baseline="-14000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+4 P</a:t>
            </a:r>
            <a:r>
              <a:rPr lang="en-US" sz="1200" b="1" baseline="-20000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3</a:t>
            </a:r>
            <a:r>
              <a:rPr lang="en-US" sz="1400" b="1" baseline="-14000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+ 2 P</a:t>
            </a:r>
            <a:r>
              <a:rPr lang="en-US" sz="1200" b="1" baseline="-20000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4</a:t>
            </a:r>
            <a:endParaRPr lang="pl-PL" sz="1400" b="1" baseline="-20000" dirty="0">
              <a:solidFill>
                <a:schemeClr val="bg2"/>
              </a:solidFill>
              <a:latin typeface="Comic Sans MS" charset="0"/>
              <a:ea typeface="Arial" charset="0"/>
              <a:cs typeface="Arial" charset="0"/>
            </a:endParaRPr>
          </a:p>
        </p:txBody>
      </p:sp>
      <p:sp>
        <p:nvSpPr>
          <p:cNvPr id="51" name="Rectangle 12"/>
          <p:cNvSpPr>
            <a:spLocks noChangeArrowheads="1"/>
          </p:cNvSpPr>
          <p:nvPr/>
        </p:nvSpPr>
        <p:spPr bwMode="auto">
          <a:xfrm>
            <a:off x="460411" y="1936934"/>
            <a:ext cx="1444589" cy="189102"/>
          </a:xfrm>
          <a:prstGeom prst="rect">
            <a:avLst/>
          </a:prstGeom>
          <a:solidFill>
            <a:schemeClr val="accent2"/>
          </a:solidFill>
          <a:ln w="50800">
            <a:noFill/>
            <a:miter lim="800000"/>
            <a:headEnd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050" b="1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2 P</a:t>
            </a:r>
            <a:r>
              <a:rPr lang="en-US" sz="1200" b="1" baseline="-20000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1</a:t>
            </a:r>
            <a:r>
              <a:rPr lang="en-US" sz="1050" b="1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+ 8 P</a:t>
            </a:r>
            <a:r>
              <a:rPr lang="en-US" sz="1200" b="1" baseline="-20000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2</a:t>
            </a:r>
            <a:r>
              <a:rPr lang="en-US" sz="1050" b="1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+ 9 P</a:t>
            </a:r>
            <a:r>
              <a:rPr lang="en-US" sz="1200" b="1" baseline="-20000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3</a:t>
            </a:r>
            <a:r>
              <a:rPr lang="en-US" sz="1050" b="1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+</a:t>
            </a:r>
            <a:r>
              <a:rPr lang="pl-PL" sz="1050" b="1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P</a:t>
            </a:r>
            <a:r>
              <a:rPr lang="pl-PL" sz="1200" b="1" baseline="-14000" dirty="0" smtClean="0">
                <a:solidFill>
                  <a:schemeClr val="bg2"/>
                </a:solidFill>
                <a:latin typeface="Comic Sans MS" charset="0"/>
                <a:ea typeface="Arial" charset="0"/>
                <a:cs typeface="Arial" charset="0"/>
              </a:rPr>
              <a:t>2</a:t>
            </a:r>
            <a:endParaRPr lang="pl-PL" sz="1400" b="1" baseline="-14000" dirty="0">
              <a:solidFill>
                <a:schemeClr val="bg2"/>
              </a:solidFill>
              <a:latin typeface="Comic Sans MS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101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90" y="1524000"/>
            <a:ext cx="8103310" cy="435108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Coding Coefficients Carried within Packet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6324600"/>
            <a:ext cx="2133600" cy="365125"/>
          </a:xfrm>
        </p:spPr>
        <p:txBody>
          <a:bodyPr/>
          <a:lstStyle/>
          <a:p>
            <a:fld id="{7D20F9F6-8F94-4AEB-8542-E91DBB23BF6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917723" y="5849990"/>
            <a:ext cx="4038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Jay Kumar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</a:rPr>
              <a:t>Sundararajan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</a:rPr>
              <a:t>Devavrat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 Shah, Muriel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Médard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</a:rPr>
              <a:t>Szymon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</a:rPr>
              <a:t>Jakubczak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, Michael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</a:rPr>
              <a:t>Mitzenmacher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</a:rPr>
              <a:t>João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 Barros, 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100" u="sng" dirty="0" smtClean="0">
                <a:solidFill>
                  <a:schemeClr val="bg1">
                    <a:lumMod val="50000"/>
                  </a:schemeClr>
                </a:solidFill>
              </a:rPr>
              <a:t>Network </a:t>
            </a:r>
            <a:r>
              <a:rPr lang="en-US" sz="1100" u="sng" dirty="0">
                <a:solidFill>
                  <a:schemeClr val="bg1">
                    <a:lumMod val="50000"/>
                  </a:schemeClr>
                </a:solidFill>
              </a:rPr>
              <a:t>Coding Meets TCP: Theory and Implementation.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  Proceedings of the IEEE 99 (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3): 490-512 (2011)</a:t>
            </a:r>
          </a:p>
        </p:txBody>
      </p:sp>
    </p:spTree>
    <p:extLst>
      <p:ext uri="{BB962C8B-B14F-4D97-AF65-F5344CB8AC3E}">
        <p14:creationId xmlns:p14="http://schemas.microsoft.com/office/powerpoint/2010/main" val="3059631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nnelquality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133600"/>
            <a:ext cx="5486400" cy="3896750"/>
          </a:xfrm>
          <a:prstGeom prst="rect">
            <a:avLst/>
          </a:prstGeom>
          <a:ln w="50800" cap="sq">
            <a:solidFill>
              <a:srgbClr val="000000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Oval 5"/>
          <p:cNvSpPr>
            <a:spLocks noChangeAspect="1"/>
          </p:cNvSpPr>
          <p:nvPr/>
        </p:nvSpPr>
        <p:spPr>
          <a:xfrm>
            <a:off x="2470150" y="1458913"/>
            <a:ext cx="401638" cy="401637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3584575" y="1458913"/>
            <a:ext cx="401638" cy="401637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2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5818188" y="1458913"/>
            <a:ext cx="401637" cy="401637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20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9" name="Straight Arrow Connector 8"/>
          <p:cNvCxnSpPr>
            <a:stCxn id="6" idx="6"/>
            <a:endCxn id="7" idx="2"/>
          </p:cNvCxnSpPr>
          <p:nvPr/>
        </p:nvCxnSpPr>
        <p:spPr>
          <a:xfrm>
            <a:off x="2871788" y="1660525"/>
            <a:ext cx="712787" cy="1588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6"/>
            <a:endCxn id="17" idx="2"/>
          </p:cNvCxnSpPr>
          <p:nvPr/>
        </p:nvCxnSpPr>
        <p:spPr>
          <a:xfrm>
            <a:off x="3986213" y="1660525"/>
            <a:ext cx="714375" cy="1588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7" idx="6"/>
            <a:endCxn id="8" idx="2"/>
          </p:cNvCxnSpPr>
          <p:nvPr/>
        </p:nvCxnSpPr>
        <p:spPr>
          <a:xfrm>
            <a:off x="5102225" y="1660525"/>
            <a:ext cx="715963" cy="1588"/>
          </a:xfrm>
          <a:prstGeom prst="straightConnector1">
            <a:avLst/>
          </a:prstGeom>
          <a:ln w="19050">
            <a:solidFill>
              <a:srgbClr val="0070C0"/>
            </a:solidFill>
            <a:prstDash val="solid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>
            <a:spLocks noChangeAspect="1"/>
          </p:cNvSpPr>
          <p:nvPr/>
        </p:nvSpPr>
        <p:spPr>
          <a:xfrm>
            <a:off x="4700588" y="1458913"/>
            <a:ext cx="401637" cy="401637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2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658" name="TextBox 23"/>
          <p:cNvSpPr txBox="1">
            <a:spLocks noChangeArrowheads="1"/>
          </p:cNvSpPr>
          <p:nvPr/>
        </p:nvSpPr>
        <p:spPr bwMode="auto">
          <a:xfrm>
            <a:off x="923925" y="1295400"/>
            <a:ext cx="828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Calibri" charset="0"/>
              </a:rPr>
              <a:t>FTP</a:t>
            </a:r>
          </a:p>
          <a:p>
            <a:pPr algn="ctr"/>
            <a:r>
              <a:rPr lang="en-US">
                <a:latin typeface="Calibri" charset="0"/>
              </a:rPr>
              <a:t>sender</a:t>
            </a:r>
          </a:p>
        </p:txBody>
      </p:sp>
      <p:sp>
        <p:nvSpPr>
          <p:cNvPr id="25" name="Down Arrow 24"/>
          <p:cNvSpPr/>
          <p:nvPr/>
        </p:nvSpPr>
        <p:spPr>
          <a:xfrm rot="16200000">
            <a:off x="1982787" y="1401763"/>
            <a:ext cx="136525" cy="533400"/>
          </a:xfrm>
          <a:prstGeom prst="downArrow">
            <a:avLst/>
          </a:prstGeom>
          <a:solidFill>
            <a:schemeClr val="tx1">
              <a:alpha val="34000"/>
            </a:schemeClr>
          </a:solidFill>
          <a:ln>
            <a:solidFill>
              <a:schemeClr val="tx1"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8037513" y="2293938"/>
            <a:ext cx="981075" cy="69373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200">
                <a:solidFill>
                  <a:srgbClr val="000000"/>
                </a:solidFill>
              </a:rPr>
              <a:t>From given data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rot="10800000" flipV="1">
            <a:off x="7054850" y="2765425"/>
            <a:ext cx="1011238" cy="665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2" name="TextBox 31"/>
          <p:cNvSpPr txBox="1">
            <a:spLocks noChangeArrowheads="1"/>
          </p:cNvSpPr>
          <p:nvPr/>
        </p:nvSpPr>
        <p:spPr bwMode="auto">
          <a:xfrm>
            <a:off x="6880225" y="1303338"/>
            <a:ext cx="939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Calibri" charset="0"/>
              </a:rPr>
              <a:t>FTP</a:t>
            </a:r>
          </a:p>
          <a:p>
            <a:pPr algn="ctr"/>
            <a:r>
              <a:rPr lang="en-US">
                <a:latin typeface="Calibri" charset="0"/>
              </a:rPr>
              <a:t>receiver</a:t>
            </a:r>
          </a:p>
        </p:txBody>
      </p:sp>
      <p:sp>
        <p:nvSpPr>
          <p:cNvPr id="33" name="Down Arrow 32"/>
          <p:cNvSpPr/>
          <p:nvPr/>
        </p:nvSpPr>
        <p:spPr>
          <a:xfrm rot="16200000">
            <a:off x="6524625" y="1400176"/>
            <a:ext cx="136525" cy="533400"/>
          </a:xfrm>
          <a:prstGeom prst="downArrow">
            <a:avLst/>
          </a:prstGeom>
          <a:solidFill>
            <a:schemeClr val="tx1">
              <a:alpha val="34000"/>
            </a:schemeClr>
          </a:solidFill>
          <a:ln>
            <a:solidFill>
              <a:schemeClr val="tx1"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itle 3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solidFill>
                  <a:srgbClr val="000000"/>
                </a:solidFill>
              </a:rPr>
              <a:t>Multihop</a:t>
            </a:r>
            <a:r>
              <a:rPr lang="en-US" sz="4000" dirty="0" smtClean="0">
                <a:solidFill>
                  <a:srgbClr val="000000"/>
                </a:solidFill>
              </a:rPr>
              <a:t> Wireless Network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429000" y="6340475"/>
            <a:ext cx="2133600" cy="365125"/>
          </a:xfrm>
        </p:spPr>
        <p:txBody>
          <a:bodyPr/>
          <a:lstStyle/>
          <a:p>
            <a:fld id="{7D20F9F6-8F94-4AEB-8542-E91DBB23BF6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412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06031"/>
              </p:ext>
            </p:extLst>
          </p:nvPr>
        </p:nvGraphicFramePr>
        <p:xfrm>
          <a:off x="493713" y="4762420"/>
          <a:ext cx="8380412" cy="763587"/>
        </p:xfrm>
        <a:graphic>
          <a:graphicData uri="http://schemas.openxmlformats.org/drawingml/2006/table">
            <a:tbl>
              <a:tblPr/>
              <a:tblGrid>
                <a:gridCol w="2489200"/>
                <a:gridCol w="2733675"/>
                <a:gridCol w="3157537"/>
              </a:tblGrid>
              <a:tr h="392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TCP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End-to-end coding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Re-encoding at node 3 only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0.0042  Mbps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0.1420  Mbps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0.2448  Mbps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28684" name="TextBox 4"/>
          <p:cNvSpPr txBox="1">
            <a:spLocks noChangeArrowheads="1"/>
          </p:cNvSpPr>
          <p:nvPr/>
        </p:nvSpPr>
        <p:spPr bwMode="auto">
          <a:xfrm>
            <a:off x="0" y="5791200"/>
            <a:ext cx="9144000" cy="40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 charset="0"/>
              </a:rPr>
              <a:t>(assuming each link has a bandwidth of 1 Mbps in the absence of erasures)</a:t>
            </a:r>
          </a:p>
        </p:txBody>
      </p:sp>
      <p:sp>
        <p:nvSpPr>
          <p:cNvPr id="28685" name="TextBox 5"/>
          <p:cNvSpPr txBox="1">
            <a:spLocks noChangeArrowheads="1"/>
          </p:cNvSpPr>
          <p:nvPr/>
        </p:nvSpPr>
        <p:spPr bwMode="auto">
          <a:xfrm>
            <a:off x="2608263" y="5522040"/>
            <a:ext cx="4364037" cy="40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Time average throughput (over 641 seconds)</a:t>
            </a:r>
          </a:p>
        </p:txBody>
      </p:sp>
      <p:pic>
        <p:nvPicPr>
          <p:cNvPr id="28686" name="Picture 6" descr="reencoding_color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500" y="1219200"/>
            <a:ext cx="6159500" cy="345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000000"/>
                </a:solidFill>
              </a:rPr>
              <a:t>Performance Comparison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F9F6-8F94-4AEB-8542-E91DBB23BF6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072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57200" y="720725"/>
            <a:ext cx="8229600" cy="731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2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57200" y="3657600"/>
            <a:ext cx="8166893" cy="1541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800"/>
              </a:spcBef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MPTCP may potentially provide multi-path 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communication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BUT:</a:t>
            </a:r>
            <a:endParaRPr lang="en-US" sz="2400" dirty="0">
              <a:solidFill>
                <a:srgbClr val="000000"/>
              </a:solidFill>
              <a:latin typeface="Calibri" charset="0"/>
            </a:endParaRPr>
          </a:p>
          <a:p>
            <a:pPr marL="738188" lvl="1" indent="-280988">
              <a:spcBef>
                <a:spcPts val="200"/>
              </a:spcBef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Difficult and complex scheduling at the source needed</a:t>
            </a:r>
          </a:p>
          <a:p>
            <a:pPr marL="738188" lvl="1" indent="-280988">
              <a:spcBef>
                <a:spcPts val="200"/>
              </a:spcBef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R</a:t>
            </a:r>
            <a:r>
              <a:rPr lang="en-US" sz="2000" dirty="0" smtClean="0">
                <a:solidFill>
                  <a:srgbClr val="000000"/>
                </a:solidFill>
                <a:latin typeface="Calibri" charset="0"/>
              </a:rPr>
              <a:t>ound</a:t>
            </a: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-robin </a:t>
            </a:r>
            <a:r>
              <a:rPr lang="en-US" sz="2000" dirty="0" smtClean="0">
                <a:solidFill>
                  <a:srgbClr val="000000"/>
                </a:solidFill>
                <a:latin typeface="Calibri" charset="0"/>
              </a:rPr>
              <a:t>scheduling is inefficient</a:t>
            </a:r>
            <a:endParaRPr lang="en-US" sz="2000" dirty="0">
              <a:solidFill>
                <a:srgbClr val="FF0000"/>
              </a:solidFill>
              <a:latin typeface="Calibri" charset="0"/>
            </a:endParaRPr>
          </a:p>
          <a:p>
            <a:pPr marL="738188" lvl="1" indent="-280988">
              <a:spcBef>
                <a:spcPts val="800"/>
              </a:spcBef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endParaRPr lang="en-US" sz="2000" dirty="0">
              <a:solidFill>
                <a:srgbClr val="000000"/>
              </a:solidFill>
              <a:latin typeface="Calibri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11400" y="1513920"/>
            <a:ext cx="4140200" cy="1905000"/>
            <a:chOff x="2286000" y="3276600"/>
            <a:chExt cx="4140200" cy="1905000"/>
          </a:xfrm>
        </p:grpSpPr>
        <p:sp>
          <p:nvSpPr>
            <p:cNvPr id="22" name="Oval 21"/>
            <p:cNvSpPr/>
            <p:nvPr/>
          </p:nvSpPr>
          <p:spPr>
            <a:xfrm>
              <a:off x="2286000" y="4114800"/>
              <a:ext cx="152400" cy="1524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cs typeface="宋体" charset="-122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3581400" y="3962400"/>
              <a:ext cx="152400" cy="1524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cs typeface="宋体" charset="-122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6273800" y="4114800"/>
              <a:ext cx="152400" cy="1524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cs typeface="宋体" charset="-122"/>
              </a:endParaRPr>
            </a:p>
          </p:txBody>
        </p:sp>
        <p:cxnSp>
          <p:nvCxnSpPr>
            <p:cNvPr id="25" name="Straight Arrow Connector 24"/>
            <p:cNvCxnSpPr>
              <a:stCxn id="22" idx="6"/>
              <a:endCxn id="23" idx="2"/>
            </p:cNvCxnSpPr>
            <p:nvPr/>
          </p:nvCxnSpPr>
          <p:spPr>
            <a:xfrm flipV="1">
              <a:off x="2438400" y="4038600"/>
              <a:ext cx="11430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5511800" y="4114800"/>
              <a:ext cx="152400" cy="1524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cs typeface="宋体" charset="-122"/>
              </a:endParaRPr>
            </a:p>
          </p:txBody>
        </p:sp>
        <p:cxnSp>
          <p:nvCxnSpPr>
            <p:cNvPr id="28" name="Straight Arrow Connector 27"/>
            <p:cNvCxnSpPr>
              <a:stCxn id="26" idx="6"/>
              <a:endCxn id="24" idx="2"/>
            </p:cNvCxnSpPr>
            <p:nvPr/>
          </p:nvCxnSpPr>
          <p:spPr>
            <a:xfrm>
              <a:off x="5664200" y="4191000"/>
              <a:ext cx="609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3124200" y="4495800"/>
              <a:ext cx="152400" cy="1524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cs typeface="宋体" charset="-122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4953000" y="4724400"/>
              <a:ext cx="152400" cy="1524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cs typeface="宋体" charset="-122"/>
              </a:endParaRPr>
            </a:p>
          </p:txBody>
        </p:sp>
        <p:cxnSp>
          <p:nvCxnSpPr>
            <p:cNvPr id="36" name="Straight Arrow Connector 35"/>
            <p:cNvCxnSpPr>
              <a:stCxn id="22" idx="6"/>
              <a:endCxn id="32" idx="2"/>
            </p:cNvCxnSpPr>
            <p:nvPr/>
          </p:nvCxnSpPr>
          <p:spPr>
            <a:xfrm>
              <a:off x="2438400" y="4191000"/>
              <a:ext cx="6858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3" idx="6"/>
              <a:endCxn id="24" idx="2"/>
            </p:cNvCxnSpPr>
            <p:nvPr/>
          </p:nvCxnSpPr>
          <p:spPr>
            <a:xfrm flipV="1">
              <a:off x="5105400" y="4191000"/>
              <a:ext cx="116840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3284538" y="3581400"/>
              <a:ext cx="152400" cy="1524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cs typeface="宋体" charset="-122"/>
              </a:endParaRPr>
            </a:p>
          </p:txBody>
        </p:sp>
        <p:cxnSp>
          <p:nvCxnSpPr>
            <p:cNvPr id="35" name="Straight Arrow Connector 34"/>
            <p:cNvCxnSpPr>
              <a:stCxn id="22" idx="6"/>
              <a:endCxn id="30" idx="2"/>
            </p:cNvCxnSpPr>
            <p:nvPr/>
          </p:nvCxnSpPr>
          <p:spPr>
            <a:xfrm flipV="1">
              <a:off x="2438400" y="3657600"/>
              <a:ext cx="846138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3657600" y="5029200"/>
              <a:ext cx="152400" cy="1524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cs typeface="宋体" charset="-122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114800" y="3276600"/>
              <a:ext cx="152400" cy="1524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cs typeface="宋体" charset="-122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4510088" y="3659188"/>
              <a:ext cx="152400" cy="1524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cs typeface="宋体" charset="-122"/>
              </a:endParaRPr>
            </a:p>
          </p:txBody>
        </p:sp>
        <p:cxnSp>
          <p:nvCxnSpPr>
            <p:cNvPr id="43" name="Straight Arrow Connector 42"/>
            <p:cNvCxnSpPr>
              <a:stCxn id="30" idx="7"/>
              <a:endCxn id="38" idx="2"/>
            </p:cNvCxnSpPr>
            <p:nvPr/>
          </p:nvCxnSpPr>
          <p:spPr>
            <a:xfrm flipV="1">
              <a:off x="3414713" y="3352800"/>
              <a:ext cx="700087" cy="2508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38" idx="5"/>
              <a:endCxn id="42" idx="1"/>
            </p:cNvCxnSpPr>
            <p:nvPr/>
          </p:nvCxnSpPr>
          <p:spPr>
            <a:xfrm>
              <a:off x="4244975" y="3406775"/>
              <a:ext cx="287338" cy="2762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2" idx="5"/>
              <a:endCxn id="47" idx="2"/>
            </p:cNvCxnSpPr>
            <p:nvPr/>
          </p:nvCxnSpPr>
          <p:spPr>
            <a:xfrm flipV="1">
              <a:off x="4640263" y="3733800"/>
              <a:ext cx="1023937" cy="5556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5664200" y="3657600"/>
              <a:ext cx="152400" cy="1524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cs typeface="宋体" charset="-122"/>
              </a:endParaRPr>
            </a:p>
          </p:txBody>
        </p:sp>
        <p:cxnSp>
          <p:nvCxnSpPr>
            <p:cNvPr id="48" name="Straight Arrow Connector 47"/>
            <p:cNvCxnSpPr>
              <a:stCxn id="47" idx="6"/>
              <a:endCxn id="24" idx="2"/>
            </p:cNvCxnSpPr>
            <p:nvPr/>
          </p:nvCxnSpPr>
          <p:spPr>
            <a:xfrm>
              <a:off x="5816600" y="3733800"/>
              <a:ext cx="4572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32" idx="5"/>
              <a:endCxn id="37" idx="1"/>
            </p:cNvCxnSpPr>
            <p:nvPr/>
          </p:nvCxnSpPr>
          <p:spPr>
            <a:xfrm>
              <a:off x="3254375" y="4625975"/>
              <a:ext cx="425450" cy="4254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37" idx="6"/>
              <a:endCxn id="33" idx="2"/>
            </p:cNvCxnSpPr>
            <p:nvPr/>
          </p:nvCxnSpPr>
          <p:spPr>
            <a:xfrm flipV="1">
              <a:off x="3810000" y="4800600"/>
              <a:ext cx="11430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4267200" y="4267200"/>
              <a:ext cx="152400" cy="1524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cs typeface="宋体" charset="-122"/>
              </a:endParaRPr>
            </a:p>
          </p:txBody>
        </p:sp>
        <p:cxnSp>
          <p:nvCxnSpPr>
            <p:cNvPr id="62" name="Straight Arrow Connector 61"/>
            <p:cNvCxnSpPr>
              <a:stCxn id="23" idx="5"/>
              <a:endCxn id="60" idx="2"/>
            </p:cNvCxnSpPr>
            <p:nvPr/>
          </p:nvCxnSpPr>
          <p:spPr>
            <a:xfrm>
              <a:off x="3711575" y="4092575"/>
              <a:ext cx="555625" cy="2508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60" idx="6"/>
              <a:endCxn id="26" idx="2"/>
            </p:cNvCxnSpPr>
            <p:nvPr/>
          </p:nvCxnSpPr>
          <p:spPr>
            <a:xfrm flipV="1">
              <a:off x="4419600" y="4191000"/>
              <a:ext cx="10922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0000"/>
                </a:solidFill>
              </a:rPr>
              <a:t>CTCP versus Multipath TCP Using Routing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4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6324600"/>
            <a:ext cx="2133600" cy="365125"/>
          </a:xfrm>
        </p:spPr>
        <p:txBody>
          <a:bodyPr/>
          <a:lstStyle/>
          <a:p>
            <a:fld id="{7D20F9F6-8F94-4AEB-8542-E91DBB23BF6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0" name="TextBox 66"/>
          <p:cNvSpPr txBox="1">
            <a:spLocks noChangeArrowheads="1"/>
          </p:cNvSpPr>
          <p:nvPr/>
        </p:nvSpPr>
        <p:spPr bwMode="auto">
          <a:xfrm>
            <a:off x="533400" y="1307068"/>
            <a:ext cx="2207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10% loss on each link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9" name="TextBox 13"/>
          <p:cNvSpPr txBox="1">
            <a:spLocks noChangeArrowheads="1"/>
          </p:cNvSpPr>
          <p:nvPr/>
        </p:nvSpPr>
        <p:spPr bwMode="auto">
          <a:xfrm>
            <a:off x="1562462" y="2271355"/>
            <a:ext cx="7235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 smtClean="0"/>
              <a:t>source</a:t>
            </a:r>
            <a:endParaRPr lang="en-US" sz="1400" dirty="0"/>
          </a:p>
        </p:txBody>
      </p:sp>
      <p:sp>
        <p:nvSpPr>
          <p:cNvPr id="50" name="TextBox 52"/>
          <p:cNvSpPr txBox="1">
            <a:spLocks noChangeArrowheads="1"/>
          </p:cNvSpPr>
          <p:nvPr/>
        </p:nvSpPr>
        <p:spPr bwMode="auto">
          <a:xfrm>
            <a:off x="6471353" y="2194957"/>
            <a:ext cx="603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client</a:t>
            </a:r>
          </a:p>
        </p:txBody>
      </p:sp>
      <p:sp>
        <p:nvSpPr>
          <p:cNvPr id="53" name="TextBox 66"/>
          <p:cNvSpPr txBox="1">
            <a:spLocks noChangeArrowheads="1"/>
          </p:cNvSpPr>
          <p:nvPr/>
        </p:nvSpPr>
        <p:spPr bwMode="auto">
          <a:xfrm>
            <a:off x="2481210" y="1883221"/>
            <a:ext cx="5499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-10%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4" name="TextBox 66"/>
          <p:cNvSpPr txBox="1">
            <a:spLocks noChangeArrowheads="1"/>
          </p:cNvSpPr>
          <p:nvPr/>
        </p:nvSpPr>
        <p:spPr bwMode="auto">
          <a:xfrm>
            <a:off x="3355788" y="1478936"/>
            <a:ext cx="5499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-10%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6" name="TextBox 66"/>
          <p:cNvSpPr txBox="1">
            <a:spLocks noChangeArrowheads="1"/>
          </p:cNvSpPr>
          <p:nvPr/>
        </p:nvSpPr>
        <p:spPr bwMode="auto">
          <a:xfrm>
            <a:off x="4267200" y="1467492"/>
            <a:ext cx="5499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-10%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7" name="TextBox 66"/>
          <p:cNvSpPr txBox="1">
            <a:spLocks noChangeArrowheads="1"/>
          </p:cNvSpPr>
          <p:nvPr/>
        </p:nvSpPr>
        <p:spPr bwMode="auto">
          <a:xfrm>
            <a:off x="4841828" y="1733095"/>
            <a:ext cx="5499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-10%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8" name="TextBox 66"/>
          <p:cNvSpPr txBox="1">
            <a:spLocks noChangeArrowheads="1"/>
          </p:cNvSpPr>
          <p:nvPr/>
        </p:nvSpPr>
        <p:spPr bwMode="auto">
          <a:xfrm>
            <a:off x="5892168" y="1890355"/>
            <a:ext cx="5499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-10%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9" name="TextBox 66"/>
          <p:cNvSpPr txBox="1">
            <a:spLocks noChangeArrowheads="1"/>
          </p:cNvSpPr>
          <p:nvPr/>
        </p:nvSpPr>
        <p:spPr bwMode="auto">
          <a:xfrm>
            <a:off x="5410200" y="2731532"/>
            <a:ext cx="5499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-10%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1" name="TextBox 66"/>
          <p:cNvSpPr txBox="1">
            <a:spLocks noChangeArrowheads="1"/>
          </p:cNvSpPr>
          <p:nvPr/>
        </p:nvSpPr>
        <p:spPr bwMode="auto">
          <a:xfrm>
            <a:off x="4214970" y="3116689"/>
            <a:ext cx="5499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-10%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3" name="TextBox 66"/>
          <p:cNvSpPr txBox="1">
            <a:spLocks noChangeArrowheads="1"/>
          </p:cNvSpPr>
          <p:nvPr/>
        </p:nvSpPr>
        <p:spPr bwMode="auto">
          <a:xfrm>
            <a:off x="4524340" y="2245093"/>
            <a:ext cx="5499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-10%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4" name="TextBox 66"/>
          <p:cNvSpPr txBox="1">
            <a:spLocks noChangeArrowheads="1"/>
          </p:cNvSpPr>
          <p:nvPr/>
        </p:nvSpPr>
        <p:spPr bwMode="auto">
          <a:xfrm>
            <a:off x="5581649" y="2153292"/>
            <a:ext cx="5905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-10%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6" name="TextBox 66"/>
          <p:cNvSpPr txBox="1">
            <a:spLocks noChangeArrowheads="1"/>
          </p:cNvSpPr>
          <p:nvPr/>
        </p:nvSpPr>
        <p:spPr bwMode="auto">
          <a:xfrm>
            <a:off x="3748070" y="2143334"/>
            <a:ext cx="5499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-10%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2998047" y="2950021"/>
            <a:ext cx="5499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-10%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2345637" y="2524334"/>
            <a:ext cx="5499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-10%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2895600" y="2274332"/>
            <a:ext cx="5499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-10%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381000" y="4876800"/>
            <a:ext cx="8458200" cy="1143000"/>
          </a:xfrm>
          <a:prstGeom prst="roundRect">
            <a:avLst/>
          </a:prstGeom>
          <a:gradFill flip="none" rotWithShape="1">
            <a:gsLst>
              <a:gs pos="51000">
                <a:srgbClr val="4172AD"/>
              </a:gs>
              <a:gs pos="93000">
                <a:srgbClr val="4D89D3"/>
              </a:gs>
            </a:gsLst>
            <a:lin ang="16200000" scaled="0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charset="0"/>
              </a:rPr>
              <a:t>CTCP provides multi-path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charset="0"/>
              </a:rPr>
              <a:t>communication throughput of 2.7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charset="0"/>
              </a:rPr>
              <a:t>without complex scheduling at the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charset="0"/>
              </a:rPr>
              <a:t>source</a:t>
            </a:r>
            <a:endParaRPr lang="en-US" sz="2800" b="1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55006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Coding </a:t>
            </a:r>
            <a:r>
              <a:rPr lang="en-US" sz="4000" dirty="0" smtClean="0">
                <a:sym typeface="Wingdings"/>
              </a:rPr>
              <a:t></a:t>
            </a:r>
            <a:r>
              <a:rPr lang="en-US" sz="4000" dirty="0" smtClean="0"/>
              <a:t> Network Coding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0" y="1162085"/>
            <a:ext cx="3962400" cy="56959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657600" y="1163157"/>
            <a:ext cx="5520220" cy="5694844"/>
          </a:xfrm>
          <a:prstGeom prst="rect">
            <a:avLst/>
          </a:prstGeom>
          <a:solidFill>
            <a:srgbClr val="57740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3657600" y="1143000"/>
            <a:ext cx="0" cy="5715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82780" y="1295400"/>
            <a:ext cx="2492990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Coding Today</a:t>
            </a:r>
          </a:p>
          <a:p>
            <a:pPr algn="ctr">
              <a:lnSpc>
                <a:spcPct val="130000"/>
              </a:lnSpc>
            </a:pPr>
            <a:r>
              <a:rPr lang="en-US" sz="16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(all end-to-end)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03469" y="1066800"/>
            <a:ext cx="3934453" cy="1078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Coding Tomorrow</a:t>
            </a:r>
          </a:p>
          <a:p>
            <a:pPr algn="ctr">
              <a:lnSpc>
                <a:spcPct val="130000"/>
              </a:lnSpc>
            </a:pPr>
            <a:r>
              <a:rPr lang="en-US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(using Random Linear Network Coding)</a:t>
            </a:r>
            <a:endParaRPr lang="en-US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" name="Oval 19"/>
          <p:cNvSpPr/>
          <p:nvPr/>
        </p:nvSpPr>
        <p:spPr>
          <a:xfrm>
            <a:off x="703688" y="3037840"/>
            <a:ext cx="152400" cy="152400"/>
          </a:xfrm>
          <a:prstGeom prst="ellipse">
            <a:avLst/>
          </a:prstGeom>
          <a:solidFill>
            <a:srgbClr val="C0504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608688" y="3037840"/>
            <a:ext cx="152400" cy="152400"/>
          </a:xfrm>
          <a:prstGeom prst="ellipse">
            <a:avLst/>
          </a:prstGeom>
          <a:solidFill>
            <a:srgbClr val="C0504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cxnSp>
        <p:nvCxnSpPr>
          <p:cNvPr id="22" name="Straight Arrow Connector 21"/>
          <p:cNvCxnSpPr>
            <a:stCxn id="20" idx="6"/>
            <a:endCxn id="21" idx="2"/>
          </p:cNvCxnSpPr>
          <p:nvPr/>
        </p:nvCxnSpPr>
        <p:spPr>
          <a:xfrm>
            <a:off x="856088" y="3114040"/>
            <a:ext cx="1752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287938" y="2743200"/>
            <a:ext cx="8076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Classical</a:t>
            </a:r>
          </a:p>
        </p:txBody>
      </p:sp>
      <p:sp>
        <p:nvSpPr>
          <p:cNvPr id="24" name="Oval 23"/>
          <p:cNvSpPr/>
          <p:nvPr/>
        </p:nvSpPr>
        <p:spPr>
          <a:xfrm>
            <a:off x="4800600" y="2926080"/>
            <a:ext cx="152400" cy="152400"/>
          </a:xfrm>
          <a:prstGeom prst="ellipse">
            <a:avLst/>
          </a:prstGeom>
          <a:solidFill>
            <a:srgbClr val="C0504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562600" y="2697480"/>
            <a:ext cx="152400" cy="152400"/>
          </a:xfrm>
          <a:prstGeom prst="ellipse">
            <a:avLst/>
          </a:prstGeom>
          <a:solidFill>
            <a:srgbClr val="C0504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772400" y="2819400"/>
            <a:ext cx="152400" cy="152400"/>
          </a:xfrm>
          <a:prstGeom prst="ellipse">
            <a:avLst/>
          </a:prstGeom>
          <a:solidFill>
            <a:srgbClr val="C0504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cxnSp>
        <p:nvCxnSpPr>
          <p:cNvPr id="27" name="Straight Arrow Connector 26"/>
          <p:cNvCxnSpPr>
            <a:stCxn id="24" idx="6"/>
            <a:endCxn id="25" idx="2"/>
          </p:cNvCxnSpPr>
          <p:nvPr/>
        </p:nvCxnSpPr>
        <p:spPr>
          <a:xfrm flipV="1">
            <a:off x="4953000" y="2773680"/>
            <a:ext cx="609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7010400" y="2667000"/>
            <a:ext cx="152400" cy="152400"/>
          </a:xfrm>
          <a:prstGeom prst="ellipse">
            <a:avLst/>
          </a:prstGeom>
          <a:solidFill>
            <a:srgbClr val="C0504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cxnSp>
        <p:nvCxnSpPr>
          <p:cNvPr id="29" name="Straight Arrow Connector 28"/>
          <p:cNvCxnSpPr>
            <a:stCxn id="28" idx="6"/>
            <a:endCxn id="26" idx="2"/>
          </p:cNvCxnSpPr>
          <p:nvPr/>
        </p:nvCxnSpPr>
        <p:spPr>
          <a:xfrm>
            <a:off x="7162800" y="2743200"/>
            <a:ext cx="609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6477000" y="2849880"/>
            <a:ext cx="152400" cy="152400"/>
          </a:xfrm>
          <a:prstGeom prst="ellipse">
            <a:avLst/>
          </a:prstGeom>
          <a:solidFill>
            <a:srgbClr val="C0504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cxnSp>
        <p:nvCxnSpPr>
          <p:cNvPr id="31" name="Straight Arrow Connector 30"/>
          <p:cNvCxnSpPr>
            <a:stCxn id="25" idx="5"/>
            <a:endCxn id="30" idx="2"/>
          </p:cNvCxnSpPr>
          <p:nvPr/>
        </p:nvCxnSpPr>
        <p:spPr>
          <a:xfrm>
            <a:off x="5692682" y="2827562"/>
            <a:ext cx="784318" cy="985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30" idx="6"/>
            <a:endCxn id="28" idx="2"/>
          </p:cNvCxnSpPr>
          <p:nvPr/>
        </p:nvCxnSpPr>
        <p:spPr>
          <a:xfrm flipV="1">
            <a:off x="6629400" y="2743200"/>
            <a:ext cx="38100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866909" y="2438400"/>
            <a:ext cx="8386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Network</a:t>
            </a:r>
            <a:endParaRPr lang="en-US" sz="14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4" name="Oval 33"/>
          <p:cNvSpPr/>
          <p:nvPr/>
        </p:nvSpPr>
        <p:spPr>
          <a:xfrm>
            <a:off x="4572000" y="3986900"/>
            <a:ext cx="152400" cy="167640"/>
          </a:xfrm>
          <a:prstGeom prst="ellipse">
            <a:avLst/>
          </a:prstGeom>
          <a:solidFill>
            <a:srgbClr val="C0504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791200" y="3986900"/>
            <a:ext cx="152400" cy="1676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8001000" y="4154540"/>
            <a:ext cx="152400" cy="167640"/>
          </a:xfrm>
          <a:prstGeom prst="ellipse">
            <a:avLst/>
          </a:prstGeom>
          <a:solidFill>
            <a:srgbClr val="C0504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cxnSp>
        <p:nvCxnSpPr>
          <p:cNvPr id="37" name="Straight Arrow Connector 36"/>
          <p:cNvCxnSpPr>
            <a:stCxn id="34" idx="6"/>
            <a:endCxn id="35" idx="2"/>
          </p:cNvCxnSpPr>
          <p:nvPr/>
        </p:nvCxnSpPr>
        <p:spPr>
          <a:xfrm>
            <a:off x="4724400" y="407072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7086600" y="4078340"/>
            <a:ext cx="152400" cy="1676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cxnSp>
        <p:nvCxnSpPr>
          <p:cNvPr id="39" name="Straight Arrow Connector 38"/>
          <p:cNvCxnSpPr>
            <a:stCxn id="38" idx="6"/>
            <a:endCxn id="36" idx="2"/>
          </p:cNvCxnSpPr>
          <p:nvPr/>
        </p:nvCxnSpPr>
        <p:spPr>
          <a:xfrm>
            <a:off x="7239000" y="4162160"/>
            <a:ext cx="762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5562600" y="4367900"/>
            <a:ext cx="152400" cy="1676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6781800" y="4371800"/>
            <a:ext cx="152400" cy="1676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cxnSp>
        <p:nvCxnSpPr>
          <p:cNvPr id="42" name="Straight Arrow Connector 41"/>
          <p:cNvCxnSpPr>
            <a:stCxn id="34" idx="6"/>
            <a:endCxn id="40" idx="2"/>
          </p:cNvCxnSpPr>
          <p:nvPr/>
        </p:nvCxnSpPr>
        <p:spPr>
          <a:xfrm>
            <a:off x="4724400" y="4070720"/>
            <a:ext cx="838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41" idx="6"/>
            <a:endCxn id="36" idx="2"/>
          </p:cNvCxnSpPr>
          <p:nvPr/>
        </p:nvCxnSpPr>
        <p:spPr>
          <a:xfrm flipV="1">
            <a:off x="6934200" y="4238360"/>
            <a:ext cx="1066800" cy="2172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5486400" y="3697340"/>
            <a:ext cx="152400" cy="167640"/>
          </a:xfrm>
          <a:prstGeom prst="ellipse">
            <a:avLst/>
          </a:prstGeom>
          <a:solidFill>
            <a:srgbClr val="C0504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cxnSp>
        <p:nvCxnSpPr>
          <p:cNvPr id="45" name="Straight Arrow Connector 44"/>
          <p:cNvCxnSpPr>
            <a:stCxn id="34" idx="6"/>
            <a:endCxn id="44" idx="2"/>
          </p:cNvCxnSpPr>
          <p:nvPr/>
        </p:nvCxnSpPr>
        <p:spPr>
          <a:xfrm flipV="1">
            <a:off x="4724400" y="3781160"/>
            <a:ext cx="762000" cy="2895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6096000" y="4230740"/>
            <a:ext cx="152400" cy="1676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6248400" y="3834500"/>
            <a:ext cx="152400" cy="167640"/>
          </a:xfrm>
          <a:prstGeom prst="ellipse">
            <a:avLst/>
          </a:prstGeom>
          <a:solidFill>
            <a:srgbClr val="C0504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  <a:cs typeface="宋体" charset="-122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6934200" y="3697340"/>
            <a:ext cx="152400" cy="167640"/>
          </a:xfrm>
          <a:prstGeom prst="ellipse">
            <a:avLst/>
          </a:prstGeom>
          <a:solidFill>
            <a:srgbClr val="C0504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cxnSp>
        <p:nvCxnSpPr>
          <p:cNvPr id="49" name="Straight Arrow Connector 48"/>
          <p:cNvCxnSpPr>
            <a:stCxn id="44" idx="7"/>
            <a:endCxn id="47" idx="2"/>
          </p:cNvCxnSpPr>
          <p:nvPr/>
        </p:nvCxnSpPr>
        <p:spPr>
          <a:xfrm>
            <a:off x="5616482" y="3721890"/>
            <a:ext cx="631918" cy="1964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7" idx="6"/>
            <a:endCxn id="48" idx="2"/>
          </p:cNvCxnSpPr>
          <p:nvPr/>
        </p:nvCxnSpPr>
        <p:spPr>
          <a:xfrm flipV="1">
            <a:off x="6400800" y="3781160"/>
            <a:ext cx="533400" cy="137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8" idx="6"/>
            <a:endCxn id="52" idx="2"/>
          </p:cNvCxnSpPr>
          <p:nvPr/>
        </p:nvCxnSpPr>
        <p:spPr>
          <a:xfrm>
            <a:off x="7086600" y="3781160"/>
            <a:ext cx="533400" cy="60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7620000" y="3758300"/>
            <a:ext cx="152400" cy="167640"/>
          </a:xfrm>
          <a:prstGeom prst="ellipse">
            <a:avLst/>
          </a:prstGeom>
          <a:solidFill>
            <a:srgbClr val="C0504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cxnSp>
        <p:nvCxnSpPr>
          <p:cNvPr id="53" name="Straight Arrow Connector 52"/>
          <p:cNvCxnSpPr>
            <a:stCxn id="52" idx="6"/>
            <a:endCxn id="36" idx="2"/>
          </p:cNvCxnSpPr>
          <p:nvPr/>
        </p:nvCxnSpPr>
        <p:spPr>
          <a:xfrm>
            <a:off x="7772400" y="3842120"/>
            <a:ext cx="228600" cy="396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0" idx="6"/>
            <a:endCxn id="46" idx="2"/>
          </p:cNvCxnSpPr>
          <p:nvPr/>
        </p:nvCxnSpPr>
        <p:spPr>
          <a:xfrm flipV="1">
            <a:off x="5715000" y="4314560"/>
            <a:ext cx="381000" cy="137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6" idx="6"/>
            <a:endCxn id="41" idx="2"/>
          </p:cNvCxnSpPr>
          <p:nvPr/>
        </p:nvCxnSpPr>
        <p:spPr>
          <a:xfrm>
            <a:off x="6248400" y="4314560"/>
            <a:ext cx="533400" cy="141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6585840" y="4002140"/>
            <a:ext cx="152400" cy="1676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cxnSp>
        <p:nvCxnSpPr>
          <p:cNvPr id="57" name="Straight Arrow Connector 56"/>
          <p:cNvCxnSpPr>
            <a:stCxn id="35" idx="6"/>
            <a:endCxn id="56" idx="2"/>
          </p:cNvCxnSpPr>
          <p:nvPr/>
        </p:nvCxnSpPr>
        <p:spPr>
          <a:xfrm>
            <a:off x="5943600" y="4070720"/>
            <a:ext cx="642240" cy="15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6" idx="6"/>
            <a:endCxn id="38" idx="2"/>
          </p:cNvCxnSpPr>
          <p:nvPr/>
        </p:nvCxnSpPr>
        <p:spPr>
          <a:xfrm>
            <a:off x="6738240" y="4082150"/>
            <a:ext cx="348360" cy="838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5851112" y="3392540"/>
            <a:ext cx="9306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Multipath</a:t>
            </a:r>
            <a:endParaRPr lang="en-US" sz="14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4" name="Oval 73"/>
          <p:cNvSpPr/>
          <p:nvPr/>
        </p:nvSpPr>
        <p:spPr>
          <a:xfrm>
            <a:off x="5867400" y="5715000"/>
            <a:ext cx="152400" cy="152400"/>
          </a:xfrm>
          <a:prstGeom prst="ellipse">
            <a:avLst/>
          </a:prstGeom>
          <a:solidFill>
            <a:srgbClr val="C0504D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cxnSp>
        <p:nvCxnSpPr>
          <p:cNvPr id="75" name="Straight Arrow Connector 74"/>
          <p:cNvCxnSpPr>
            <a:stCxn id="84" idx="6"/>
            <a:endCxn id="74" idx="2"/>
          </p:cNvCxnSpPr>
          <p:nvPr/>
        </p:nvCxnSpPr>
        <p:spPr>
          <a:xfrm>
            <a:off x="4267200" y="5486400"/>
            <a:ext cx="1600200" cy="3048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4306048" y="5715000"/>
            <a:ext cx="152400" cy="152400"/>
          </a:xfrm>
          <a:prstGeom prst="ellipse">
            <a:avLst/>
          </a:prstGeom>
          <a:solidFill>
            <a:srgbClr val="C0504D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cxnSp>
        <p:nvCxnSpPr>
          <p:cNvPr id="77" name="Straight Arrow Connector 76"/>
          <p:cNvCxnSpPr>
            <a:stCxn id="76" idx="6"/>
            <a:endCxn id="74" idx="3"/>
          </p:cNvCxnSpPr>
          <p:nvPr/>
        </p:nvCxnSpPr>
        <p:spPr>
          <a:xfrm>
            <a:off x="4458448" y="5791200"/>
            <a:ext cx="1431270" cy="5388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5715000" y="6019800"/>
            <a:ext cx="152400" cy="152400"/>
          </a:xfrm>
          <a:prstGeom prst="ellipse">
            <a:avLst/>
          </a:prstGeom>
          <a:solidFill>
            <a:srgbClr val="C0504D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4191000" y="6019800"/>
            <a:ext cx="152400" cy="152400"/>
          </a:xfrm>
          <a:prstGeom prst="ellipse">
            <a:avLst/>
          </a:prstGeom>
          <a:solidFill>
            <a:srgbClr val="C0504D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cxnSp>
        <p:nvCxnSpPr>
          <p:cNvPr id="80" name="Straight Arrow Connector 79"/>
          <p:cNvCxnSpPr>
            <a:stCxn id="76" idx="5"/>
            <a:endCxn id="78" idx="2"/>
          </p:cNvCxnSpPr>
          <p:nvPr/>
        </p:nvCxnSpPr>
        <p:spPr>
          <a:xfrm>
            <a:off x="4436130" y="5845082"/>
            <a:ext cx="1278870" cy="25091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9" idx="0"/>
            <a:endCxn id="82" idx="4"/>
          </p:cNvCxnSpPr>
          <p:nvPr/>
        </p:nvCxnSpPr>
        <p:spPr>
          <a:xfrm flipV="1">
            <a:off x="4267200" y="5562600"/>
            <a:ext cx="1371600" cy="4572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>
            <a:off x="5562600" y="5410200"/>
            <a:ext cx="152400" cy="152400"/>
          </a:xfrm>
          <a:prstGeom prst="ellipse">
            <a:avLst/>
          </a:prstGeom>
          <a:solidFill>
            <a:srgbClr val="C0504D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cxnSp>
        <p:nvCxnSpPr>
          <p:cNvPr id="83" name="Straight Arrow Connector 82"/>
          <p:cNvCxnSpPr>
            <a:stCxn id="76" idx="7"/>
            <a:endCxn id="82" idx="2"/>
          </p:cNvCxnSpPr>
          <p:nvPr/>
        </p:nvCxnSpPr>
        <p:spPr>
          <a:xfrm flipV="1">
            <a:off x="4436130" y="5486400"/>
            <a:ext cx="1126470" cy="25091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4114800" y="5410200"/>
            <a:ext cx="152400" cy="152400"/>
          </a:xfrm>
          <a:prstGeom prst="ellipse">
            <a:avLst/>
          </a:prstGeom>
          <a:solidFill>
            <a:srgbClr val="C0504D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cxnSp>
        <p:nvCxnSpPr>
          <p:cNvPr id="85" name="Straight Arrow Connector 84"/>
          <p:cNvCxnSpPr>
            <a:stCxn id="84" idx="5"/>
            <a:endCxn id="78" idx="1"/>
          </p:cNvCxnSpPr>
          <p:nvPr/>
        </p:nvCxnSpPr>
        <p:spPr>
          <a:xfrm>
            <a:off x="4244882" y="5540282"/>
            <a:ext cx="1492436" cy="50183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79" idx="6"/>
            <a:endCxn id="74" idx="3"/>
          </p:cNvCxnSpPr>
          <p:nvPr/>
        </p:nvCxnSpPr>
        <p:spPr>
          <a:xfrm flipV="1">
            <a:off x="4343400" y="5845082"/>
            <a:ext cx="1546318" cy="25091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79" idx="5"/>
            <a:endCxn id="78" idx="3"/>
          </p:cNvCxnSpPr>
          <p:nvPr/>
        </p:nvCxnSpPr>
        <p:spPr>
          <a:xfrm>
            <a:off x="4321082" y="6149882"/>
            <a:ext cx="1416236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84" idx="7"/>
            <a:endCxn id="82" idx="1"/>
          </p:cNvCxnSpPr>
          <p:nvPr/>
        </p:nvCxnSpPr>
        <p:spPr>
          <a:xfrm>
            <a:off x="4244882" y="5432518"/>
            <a:ext cx="1340036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4968000" y="4857044"/>
            <a:ext cx="3128956" cy="30777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Multisource – Multi</a:t>
            </a:r>
            <a:r>
              <a:rPr lang="en-US" sz="14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destination / Mesh</a:t>
            </a:r>
            <a:endParaRPr lang="en-US" sz="14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0" name="Oval 89"/>
          <p:cNvSpPr/>
          <p:nvPr/>
        </p:nvSpPr>
        <p:spPr>
          <a:xfrm>
            <a:off x="7239000" y="5562600"/>
            <a:ext cx="152400" cy="152400"/>
          </a:xfrm>
          <a:prstGeom prst="ellipse">
            <a:avLst/>
          </a:prstGeom>
          <a:solidFill>
            <a:srgbClr val="C0504D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6629400" y="5715000"/>
            <a:ext cx="152400" cy="152400"/>
          </a:xfrm>
          <a:prstGeom prst="ellipse">
            <a:avLst/>
          </a:prstGeom>
          <a:solidFill>
            <a:srgbClr val="C0504D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7831935" y="5562600"/>
            <a:ext cx="152400" cy="152400"/>
          </a:xfrm>
          <a:prstGeom prst="ellipse">
            <a:avLst/>
          </a:prstGeom>
          <a:solidFill>
            <a:srgbClr val="C0504D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6934200" y="5410200"/>
            <a:ext cx="152400" cy="152400"/>
          </a:xfrm>
          <a:prstGeom prst="ellipse">
            <a:avLst/>
          </a:prstGeom>
          <a:solidFill>
            <a:srgbClr val="C0504D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8458200" y="5410200"/>
            <a:ext cx="152400" cy="152400"/>
          </a:xfrm>
          <a:prstGeom prst="ellipse">
            <a:avLst/>
          </a:prstGeom>
          <a:solidFill>
            <a:srgbClr val="C0504D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7010400" y="6019800"/>
            <a:ext cx="152400" cy="152400"/>
          </a:xfrm>
          <a:prstGeom prst="ellipse">
            <a:avLst/>
          </a:prstGeom>
          <a:solidFill>
            <a:srgbClr val="C0504D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7679535" y="5334000"/>
            <a:ext cx="152400" cy="152400"/>
          </a:xfrm>
          <a:prstGeom prst="ellipse">
            <a:avLst/>
          </a:prstGeom>
          <a:solidFill>
            <a:srgbClr val="C0504D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8763000" y="5715000"/>
            <a:ext cx="152400" cy="152400"/>
          </a:xfrm>
          <a:prstGeom prst="ellipse">
            <a:avLst/>
          </a:prstGeom>
          <a:solidFill>
            <a:srgbClr val="C0504D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7924800" y="6019800"/>
            <a:ext cx="152400" cy="152400"/>
          </a:xfrm>
          <a:prstGeom prst="ellipse">
            <a:avLst/>
          </a:prstGeom>
          <a:solidFill>
            <a:srgbClr val="C0504D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cxnSp>
        <p:nvCxnSpPr>
          <p:cNvPr id="99" name="Straight Connector 98"/>
          <p:cNvCxnSpPr>
            <a:stCxn id="91" idx="6"/>
            <a:endCxn id="97" idx="2"/>
          </p:cNvCxnSpPr>
          <p:nvPr/>
        </p:nvCxnSpPr>
        <p:spPr>
          <a:xfrm>
            <a:off x="6781800" y="5791200"/>
            <a:ext cx="19812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96" idx="6"/>
            <a:endCxn id="97" idx="1"/>
          </p:cNvCxnSpPr>
          <p:nvPr/>
        </p:nvCxnSpPr>
        <p:spPr>
          <a:xfrm>
            <a:off x="7831935" y="5410200"/>
            <a:ext cx="953383" cy="32711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96" idx="7"/>
            <a:endCxn id="94" idx="0"/>
          </p:cNvCxnSpPr>
          <p:nvPr/>
        </p:nvCxnSpPr>
        <p:spPr>
          <a:xfrm>
            <a:off x="7809617" y="5356318"/>
            <a:ext cx="724783" cy="5388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98" idx="6"/>
            <a:endCxn id="97" idx="4"/>
          </p:cNvCxnSpPr>
          <p:nvPr/>
        </p:nvCxnSpPr>
        <p:spPr>
          <a:xfrm flipV="1">
            <a:off x="8077200" y="5867400"/>
            <a:ext cx="762000" cy="2286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97" idx="3"/>
            <a:endCxn id="95" idx="7"/>
          </p:cNvCxnSpPr>
          <p:nvPr/>
        </p:nvCxnSpPr>
        <p:spPr>
          <a:xfrm flipH="1">
            <a:off x="7140482" y="5845082"/>
            <a:ext cx="1644836" cy="19703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93" idx="0"/>
            <a:endCxn id="96" idx="1"/>
          </p:cNvCxnSpPr>
          <p:nvPr/>
        </p:nvCxnSpPr>
        <p:spPr>
          <a:xfrm flipV="1">
            <a:off x="7010400" y="5356318"/>
            <a:ext cx="691453" cy="5388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93" idx="6"/>
            <a:endCxn id="94" idx="2"/>
          </p:cNvCxnSpPr>
          <p:nvPr/>
        </p:nvCxnSpPr>
        <p:spPr>
          <a:xfrm>
            <a:off x="7086600" y="5486400"/>
            <a:ext cx="13716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93" idx="3"/>
            <a:endCxn id="91" idx="1"/>
          </p:cNvCxnSpPr>
          <p:nvPr/>
        </p:nvCxnSpPr>
        <p:spPr>
          <a:xfrm flipH="1">
            <a:off x="6651718" y="5540282"/>
            <a:ext cx="304800" cy="19703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91" idx="0"/>
            <a:endCxn id="96" idx="2"/>
          </p:cNvCxnSpPr>
          <p:nvPr/>
        </p:nvCxnSpPr>
        <p:spPr>
          <a:xfrm flipV="1">
            <a:off x="6705600" y="5410200"/>
            <a:ext cx="973935" cy="3048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91" idx="7"/>
            <a:endCxn id="90" idx="2"/>
          </p:cNvCxnSpPr>
          <p:nvPr/>
        </p:nvCxnSpPr>
        <p:spPr>
          <a:xfrm flipV="1">
            <a:off x="6759482" y="5638800"/>
            <a:ext cx="479518" cy="9851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96" idx="2"/>
            <a:endCxn id="90" idx="0"/>
          </p:cNvCxnSpPr>
          <p:nvPr/>
        </p:nvCxnSpPr>
        <p:spPr>
          <a:xfrm flipH="1">
            <a:off x="7315200" y="5410200"/>
            <a:ext cx="364335" cy="1524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90" idx="6"/>
            <a:endCxn id="92" idx="2"/>
          </p:cNvCxnSpPr>
          <p:nvPr/>
        </p:nvCxnSpPr>
        <p:spPr>
          <a:xfrm>
            <a:off x="7391400" y="5638800"/>
            <a:ext cx="440535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90" idx="7"/>
            <a:endCxn id="94" idx="3"/>
          </p:cNvCxnSpPr>
          <p:nvPr/>
        </p:nvCxnSpPr>
        <p:spPr>
          <a:xfrm flipV="1">
            <a:off x="7369082" y="5540282"/>
            <a:ext cx="1111436" cy="4463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94" idx="5"/>
            <a:endCxn id="97" idx="0"/>
          </p:cNvCxnSpPr>
          <p:nvPr/>
        </p:nvCxnSpPr>
        <p:spPr>
          <a:xfrm>
            <a:off x="8588282" y="5540282"/>
            <a:ext cx="250918" cy="17471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95" idx="6"/>
            <a:endCxn id="98" idx="3"/>
          </p:cNvCxnSpPr>
          <p:nvPr/>
        </p:nvCxnSpPr>
        <p:spPr>
          <a:xfrm>
            <a:off x="7162800" y="6096000"/>
            <a:ext cx="784318" cy="5388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91" idx="4"/>
            <a:endCxn id="95" idx="2"/>
          </p:cNvCxnSpPr>
          <p:nvPr/>
        </p:nvCxnSpPr>
        <p:spPr>
          <a:xfrm>
            <a:off x="6705600" y="5867400"/>
            <a:ext cx="304800" cy="2286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91" idx="6"/>
            <a:endCxn id="98" idx="1"/>
          </p:cNvCxnSpPr>
          <p:nvPr/>
        </p:nvCxnSpPr>
        <p:spPr>
          <a:xfrm>
            <a:off x="6781800" y="5791200"/>
            <a:ext cx="1165318" cy="25091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90" idx="4"/>
            <a:endCxn id="95" idx="0"/>
          </p:cNvCxnSpPr>
          <p:nvPr/>
        </p:nvCxnSpPr>
        <p:spPr>
          <a:xfrm flipH="1">
            <a:off x="7086600" y="5715000"/>
            <a:ext cx="228600" cy="3048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90" idx="5"/>
            <a:endCxn id="98" idx="2"/>
          </p:cNvCxnSpPr>
          <p:nvPr/>
        </p:nvCxnSpPr>
        <p:spPr>
          <a:xfrm>
            <a:off x="7369082" y="5692682"/>
            <a:ext cx="555718" cy="40331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98" idx="6"/>
            <a:endCxn id="94" idx="4"/>
          </p:cNvCxnSpPr>
          <p:nvPr/>
        </p:nvCxnSpPr>
        <p:spPr>
          <a:xfrm flipV="1">
            <a:off x="8077200" y="5562600"/>
            <a:ext cx="457200" cy="5334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94" idx="3"/>
            <a:endCxn id="92" idx="6"/>
          </p:cNvCxnSpPr>
          <p:nvPr/>
        </p:nvCxnSpPr>
        <p:spPr>
          <a:xfrm flipH="1">
            <a:off x="7984335" y="5540282"/>
            <a:ext cx="496183" cy="9851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92" idx="5"/>
            <a:endCxn id="97" idx="2"/>
          </p:cNvCxnSpPr>
          <p:nvPr/>
        </p:nvCxnSpPr>
        <p:spPr>
          <a:xfrm>
            <a:off x="7962017" y="5692682"/>
            <a:ext cx="800983" cy="9851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92" idx="4"/>
            <a:endCxn id="98" idx="1"/>
          </p:cNvCxnSpPr>
          <p:nvPr/>
        </p:nvCxnSpPr>
        <p:spPr>
          <a:xfrm>
            <a:off x="7908135" y="5715000"/>
            <a:ext cx="38983" cy="3271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81400" y="6400800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7D20F9F6-8F94-4AEB-8542-E91DBB23BF62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22" name="Oval 121"/>
          <p:cNvSpPr/>
          <p:nvPr/>
        </p:nvSpPr>
        <p:spPr>
          <a:xfrm>
            <a:off x="1614452" y="4866640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1947030" y="4512106"/>
            <a:ext cx="152400" cy="152400"/>
          </a:xfrm>
          <a:prstGeom prst="ellipse">
            <a:avLst/>
          </a:prstGeom>
          <a:solidFill>
            <a:srgbClr val="C0504D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cxnSp>
        <p:nvCxnSpPr>
          <p:cNvPr id="124" name="Straight Arrow Connector 123"/>
          <p:cNvCxnSpPr>
            <a:stCxn id="122" idx="7"/>
            <a:endCxn id="123" idx="3"/>
          </p:cNvCxnSpPr>
          <p:nvPr/>
        </p:nvCxnSpPr>
        <p:spPr>
          <a:xfrm flipV="1">
            <a:off x="1744534" y="4642188"/>
            <a:ext cx="224814" cy="24677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>
            <a:off x="1898932" y="5247640"/>
            <a:ext cx="152400" cy="152400"/>
          </a:xfrm>
          <a:prstGeom prst="ellipse">
            <a:avLst/>
          </a:prstGeom>
          <a:solidFill>
            <a:srgbClr val="C0504D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cxnSp>
        <p:nvCxnSpPr>
          <p:cNvPr id="127" name="Straight Arrow Connector 126"/>
          <p:cNvCxnSpPr>
            <a:stCxn id="122" idx="5"/>
            <a:endCxn id="126" idx="1"/>
          </p:cNvCxnSpPr>
          <p:nvPr/>
        </p:nvCxnSpPr>
        <p:spPr>
          <a:xfrm>
            <a:off x="1744534" y="4996722"/>
            <a:ext cx="176716" cy="27323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8" name="Oval 127"/>
          <p:cNvSpPr/>
          <p:nvPr/>
        </p:nvSpPr>
        <p:spPr>
          <a:xfrm>
            <a:off x="1365532" y="4511040"/>
            <a:ext cx="152400" cy="152400"/>
          </a:xfrm>
          <a:prstGeom prst="ellipse">
            <a:avLst/>
          </a:prstGeom>
          <a:solidFill>
            <a:srgbClr val="C0504D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cxnSp>
        <p:nvCxnSpPr>
          <p:cNvPr id="129" name="Straight Arrow Connector 128"/>
          <p:cNvCxnSpPr>
            <a:stCxn id="122" idx="0"/>
            <a:endCxn id="128" idx="5"/>
          </p:cNvCxnSpPr>
          <p:nvPr/>
        </p:nvCxnSpPr>
        <p:spPr>
          <a:xfrm flipH="1" flipV="1">
            <a:off x="1495614" y="4641122"/>
            <a:ext cx="195038" cy="225518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0" name="Rectangle 129"/>
          <p:cNvSpPr/>
          <p:nvPr/>
        </p:nvSpPr>
        <p:spPr>
          <a:xfrm>
            <a:off x="1288193" y="3977640"/>
            <a:ext cx="8899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Multicast</a:t>
            </a:r>
            <a:endParaRPr lang="en-US" sz="14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1275322" y="5236250"/>
            <a:ext cx="152400" cy="152400"/>
          </a:xfrm>
          <a:prstGeom prst="ellipse">
            <a:avLst/>
          </a:prstGeom>
          <a:solidFill>
            <a:srgbClr val="C0504D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cxnSp>
        <p:nvCxnSpPr>
          <p:cNvPr id="132" name="Straight Arrow Connector 131"/>
          <p:cNvCxnSpPr>
            <a:stCxn id="122" idx="3"/>
            <a:endCxn id="131" idx="7"/>
          </p:cNvCxnSpPr>
          <p:nvPr/>
        </p:nvCxnSpPr>
        <p:spPr>
          <a:xfrm flipH="1">
            <a:off x="1405404" y="4996722"/>
            <a:ext cx="231366" cy="26184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0" name="Oval 139"/>
          <p:cNvSpPr/>
          <p:nvPr/>
        </p:nvSpPr>
        <p:spPr>
          <a:xfrm>
            <a:off x="1084749" y="4812758"/>
            <a:ext cx="152400" cy="152400"/>
          </a:xfrm>
          <a:prstGeom prst="ellipse">
            <a:avLst/>
          </a:prstGeom>
          <a:solidFill>
            <a:srgbClr val="C0504D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cxnSp>
        <p:nvCxnSpPr>
          <p:cNvPr id="141" name="Straight Arrow Connector 140"/>
          <p:cNvCxnSpPr>
            <a:stCxn id="122" idx="2"/>
            <a:endCxn id="140" idx="6"/>
          </p:cNvCxnSpPr>
          <p:nvPr/>
        </p:nvCxnSpPr>
        <p:spPr>
          <a:xfrm flipH="1" flipV="1">
            <a:off x="1237149" y="4888958"/>
            <a:ext cx="377303" cy="53882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122" idx="6"/>
            <a:endCxn id="148" idx="2"/>
          </p:cNvCxnSpPr>
          <p:nvPr/>
        </p:nvCxnSpPr>
        <p:spPr>
          <a:xfrm>
            <a:off x="1766852" y="4942840"/>
            <a:ext cx="381000" cy="4203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8" name="Oval 147"/>
          <p:cNvSpPr/>
          <p:nvPr/>
        </p:nvSpPr>
        <p:spPr>
          <a:xfrm>
            <a:off x="2147852" y="4908670"/>
            <a:ext cx="152400" cy="152400"/>
          </a:xfrm>
          <a:prstGeom prst="ellipse">
            <a:avLst/>
          </a:prstGeom>
          <a:solidFill>
            <a:srgbClr val="C0504D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pic>
        <p:nvPicPr>
          <p:cNvPr id="133" name="Picture 132" descr="Screen Shot 2013-02-12 at 4.39.1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24600"/>
            <a:ext cx="1676400" cy="366408"/>
          </a:xfrm>
          <a:prstGeom prst="rect">
            <a:avLst/>
          </a:prstGeom>
          <a:ln>
            <a:solidFill>
              <a:srgbClr val="1F497D"/>
            </a:solidFill>
          </a:ln>
        </p:spPr>
      </p:pic>
    </p:spTree>
    <p:extLst>
      <p:ext uri="{BB962C8B-B14F-4D97-AF65-F5344CB8AC3E}">
        <p14:creationId xmlns:p14="http://schemas.microsoft.com/office/powerpoint/2010/main" val="883555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57200" y="1239838"/>
            <a:ext cx="8229600" cy="1046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338138" indent="-338138">
              <a:spcBef>
                <a:spcPts val="800"/>
              </a:spcBef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</a:rPr>
              <a:t>Server: Amazon EC2 instance in CA</a:t>
            </a:r>
          </a:p>
          <a:p>
            <a:pPr marL="338138" indent="-338138">
              <a:spcBef>
                <a:spcPts val="800"/>
              </a:spcBef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</a:rPr>
              <a:t>Client: Desktop at RLE MIT, using </a:t>
            </a:r>
            <a:r>
              <a:rPr lang="en-US" dirty="0" err="1">
                <a:solidFill>
                  <a:srgbClr val="000000"/>
                </a:solidFill>
                <a:latin typeface="Calibri" charset="0"/>
              </a:rPr>
              <a:t>WiFi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(s)</a:t>
            </a:r>
          </a:p>
          <a:p>
            <a:pPr marL="338138" indent="-338138">
              <a:spcBef>
                <a:spcPts val="800"/>
              </a:spcBef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</a:rPr>
              <a:t>Limited each path to &lt; 8-9 Mbps</a:t>
            </a:r>
          </a:p>
        </p:txBody>
      </p:sp>
      <p:sp>
        <p:nvSpPr>
          <p:cNvPr id="22" name="Oval 21"/>
          <p:cNvSpPr/>
          <p:nvPr/>
        </p:nvSpPr>
        <p:spPr>
          <a:xfrm>
            <a:off x="5384800" y="1611313"/>
            <a:ext cx="152400" cy="152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077200" y="1611313"/>
            <a:ext cx="152400" cy="152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cxnSp>
        <p:nvCxnSpPr>
          <p:cNvPr id="3" name="Curved Connector 2"/>
          <p:cNvCxnSpPr>
            <a:stCxn id="22" idx="7"/>
            <a:endCxn id="24" idx="1"/>
          </p:cNvCxnSpPr>
          <p:nvPr/>
        </p:nvCxnSpPr>
        <p:spPr>
          <a:xfrm rot="5400000" flipH="1" flipV="1">
            <a:off x="6807200" y="341313"/>
            <a:ext cx="12700" cy="2584450"/>
          </a:xfrm>
          <a:prstGeom prst="curvedConnector3">
            <a:avLst>
              <a:gd name="adj1" fmla="val 1975732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51" name="TextBox 40"/>
          <p:cNvSpPr txBox="1">
            <a:spLocks noChangeArrowheads="1"/>
          </p:cNvSpPr>
          <p:nvPr/>
        </p:nvSpPr>
        <p:spPr bwMode="auto">
          <a:xfrm>
            <a:off x="7616825" y="1163638"/>
            <a:ext cx="787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wlan0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675030"/>
              </p:ext>
            </p:extLst>
          </p:nvPr>
        </p:nvGraphicFramePr>
        <p:xfrm>
          <a:off x="982673" y="2514600"/>
          <a:ext cx="7391402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7976"/>
                <a:gridCol w="970571"/>
                <a:gridCol w="970571"/>
                <a:gridCol w="970571"/>
                <a:gridCol w="970571"/>
                <a:gridCol w="970571"/>
                <a:gridCol w="970571"/>
              </a:tblGrid>
              <a:tr h="3440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Loss</a:t>
                      </a:r>
                      <a:r>
                        <a:rPr lang="en-US" baseline="0" dirty="0" smtClean="0"/>
                        <a:t> rate</a:t>
                      </a:r>
                      <a:endParaRPr lang="en-US" dirty="0"/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1%</a:t>
                      </a:r>
                      <a:endParaRPr lang="en-US" dirty="0"/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2%</a:t>
                      </a:r>
                      <a:endParaRPr lang="en-US" dirty="0"/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3%</a:t>
                      </a:r>
                      <a:endParaRPr lang="en-US" dirty="0"/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4%</a:t>
                      </a:r>
                      <a:endParaRPr lang="en-US" dirty="0"/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5%</a:t>
                      </a:r>
                      <a:endParaRPr lang="en-US" dirty="0"/>
                    </a:p>
                  </a:txBody>
                  <a:tcPr marL="91441" marR="91441" anchor="ctr"/>
                </a:tc>
              </a:tr>
              <a:tr h="3440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wlan0 </a:t>
                      </a:r>
                      <a:r>
                        <a:rPr lang="en-US" baseline="0" dirty="0" smtClean="0"/>
                        <a:t>(Mbps)</a:t>
                      </a:r>
                      <a:endParaRPr lang="en-US" dirty="0"/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7.13</a:t>
                      </a:r>
                      <a:endParaRPr lang="en-US" dirty="0"/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6.08</a:t>
                      </a:r>
                      <a:endParaRPr lang="en-US" dirty="0"/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6.43</a:t>
                      </a:r>
                      <a:endParaRPr lang="en-US" dirty="0"/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6.25</a:t>
                      </a:r>
                      <a:endParaRPr lang="en-US" dirty="0"/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5.16</a:t>
                      </a:r>
                      <a:endParaRPr lang="en-US" dirty="0"/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5.08</a:t>
                      </a:r>
                      <a:endParaRPr lang="en-US" dirty="0"/>
                    </a:p>
                  </a:txBody>
                  <a:tcPr marL="91441" marR="91441" anchor="ctr"/>
                </a:tc>
              </a:tr>
              <a:tr h="3440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wlan1 (Mbps)</a:t>
                      </a:r>
                      <a:endParaRPr lang="en-US" dirty="0"/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7.11</a:t>
                      </a:r>
                      <a:endParaRPr lang="en-US" dirty="0"/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5.92</a:t>
                      </a:r>
                      <a:endParaRPr lang="en-US" dirty="0"/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6.53</a:t>
                      </a:r>
                      <a:endParaRPr lang="en-US" dirty="0"/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5.90</a:t>
                      </a:r>
                      <a:endParaRPr lang="en-US" dirty="0"/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5.01</a:t>
                      </a:r>
                      <a:endParaRPr lang="en-US" dirty="0"/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4.58</a:t>
                      </a:r>
                      <a:endParaRPr lang="en-US" dirty="0"/>
                    </a:p>
                  </a:txBody>
                  <a:tcPr marL="91441" marR="91441" anchor="ctr"/>
                </a:tc>
              </a:tr>
              <a:tr h="3440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CTCP (Mbps)</a:t>
                      </a:r>
                      <a:endParaRPr lang="en-US" dirty="0"/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14.23</a:t>
                      </a:r>
                      <a:endParaRPr lang="en-US" dirty="0"/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12.03</a:t>
                      </a:r>
                      <a:endParaRPr lang="en-US" dirty="0"/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13.08</a:t>
                      </a:r>
                      <a:endParaRPr lang="en-US" dirty="0"/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11.88</a:t>
                      </a:r>
                      <a:endParaRPr lang="en-US" dirty="0"/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10.10</a:t>
                      </a:r>
                      <a:endParaRPr lang="en-US" dirty="0"/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9.34</a:t>
                      </a:r>
                      <a:endParaRPr lang="en-US" dirty="0"/>
                    </a:p>
                  </a:txBody>
                  <a:tcPr marL="91441" marR="91441" anchor="ctr"/>
                </a:tc>
              </a:tr>
            </a:tbl>
          </a:graphicData>
        </a:graphic>
      </p:graphicFrame>
      <p:cxnSp>
        <p:nvCxnSpPr>
          <p:cNvPr id="14" name="Curved Connector 13"/>
          <p:cNvCxnSpPr>
            <a:stCxn id="22" idx="5"/>
            <a:endCxn id="24" idx="3"/>
          </p:cNvCxnSpPr>
          <p:nvPr/>
        </p:nvCxnSpPr>
        <p:spPr>
          <a:xfrm rot="16200000" flipH="1">
            <a:off x="6807200" y="447675"/>
            <a:ext cx="12700" cy="2584450"/>
          </a:xfrm>
          <a:prstGeom prst="curvedConnector3">
            <a:avLst>
              <a:gd name="adj1" fmla="val 1975732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95" name="TextBox 16"/>
          <p:cNvSpPr txBox="1">
            <a:spLocks noChangeArrowheads="1"/>
          </p:cNvSpPr>
          <p:nvPr/>
        </p:nvSpPr>
        <p:spPr bwMode="auto">
          <a:xfrm>
            <a:off x="7620000" y="1812925"/>
            <a:ext cx="787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wlan1</a:t>
            </a:r>
          </a:p>
        </p:txBody>
      </p:sp>
      <p:sp>
        <p:nvSpPr>
          <p:cNvPr id="6196" name="TextBox 17"/>
          <p:cNvSpPr txBox="1">
            <a:spLocks noChangeArrowheads="1"/>
          </p:cNvSpPr>
          <p:nvPr/>
        </p:nvSpPr>
        <p:spPr bwMode="auto">
          <a:xfrm>
            <a:off x="6251575" y="1371600"/>
            <a:ext cx="1139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&gt; 100 ms</a:t>
            </a:r>
          </a:p>
        </p:txBody>
      </p:sp>
      <p:pic>
        <p:nvPicPr>
          <p:cNvPr id="6197" name="Picture 2" descr="C:\Documents and Settings\minji\Desktop\loss00_combin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3187" y="4052888"/>
            <a:ext cx="35814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8" name="Picture 3" descr="C:\Documents and Settings\minji\Desktop\loss00_wlan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5512" y="4038600"/>
            <a:ext cx="36464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99" name="TextBox 20"/>
          <p:cNvSpPr txBox="1">
            <a:spLocks noChangeArrowheads="1"/>
          </p:cNvSpPr>
          <p:nvPr/>
        </p:nvSpPr>
        <p:spPr bwMode="auto">
          <a:xfrm>
            <a:off x="377825" y="4383088"/>
            <a:ext cx="94779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/>
              <a:t>Example:</a:t>
            </a:r>
          </a:p>
          <a:p>
            <a:pPr algn="ctr"/>
            <a:r>
              <a:rPr lang="en-US" sz="1600" dirty="0"/>
              <a:t>0% loss</a:t>
            </a:r>
          </a:p>
        </p:txBody>
      </p:sp>
      <p:sp>
        <p:nvSpPr>
          <p:cNvPr id="6200" name="TextBox 22"/>
          <p:cNvSpPr txBox="1">
            <a:spLocks noChangeArrowheads="1"/>
          </p:cNvSpPr>
          <p:nvPr/>
        </p:nvSpPr>
        <p:spPr bwMode="auto">
          <a:xfrm>
            <a:off x="1828800" y="5947834"/>
            <a:ext cx="26685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Combined throughput at Client</a:t>
            </a:r>
          </a:p>
        </p:txBody>
      </p:sp>
      <p:sp>
        <p:nvSpPr>
          <p:cNvPr id="6201" name="TextBox 24"/>
          <p:cNvSpPr txBox="1">
            <a:spLocks noChangeArrowheads="1"/>
          </p:cNvSpPr>
          <p:nvPr/>
        </p:nvSpPr>
        <p:spPr bwMode="auto">
          <a:xfrm>
            <a:off x="5640387" y="5986046"/>
            <a:ext cx="15321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Throughput on wlan0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Experimental Results: Multiple </a:t>
            </a:r>
            <a:r>
              <a:rPr lang="en-US" dirty="0" smtClean="0">
                <a:solidFill>
                  <a:srgbClr val="000000"/>
                </a:solidFill>
              </a:rPr>
              <a:t>Path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6324600"/>
            <a:ext cx="2133600" cy="365125"/>
          </a:xfrm>
        </p:spPr>
        <p:txBody>
          <a:bodyPr/>
          <a:lstStyle/>
          <a:p>
            <a:fld id="{7D20F9F6-8F94-4AEB-8542-E91DBB23BF6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6614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Application Layer Base Station Case Study</a:t>
            </a:r>
            <a:endParaRPr lang="en-US" sz="4000" dirty="0"/>
          </a:p>
        </p:txBody>
      </p:sp>
      <p:sp>
        <p:nvSpPr>
          <p:cNvPr id="34" name="Oval 33"/>
          <p:cNvSpPr/>
          <p:nvPr/>
        </p:nvSpPr>
        <p:spPr>
          <a:xfrm>
            <a:off x="1507282" y="36576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2421682" y="328794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021882" y="35052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cxnSp>
        <p:nvCxnSpPr>
          <p:cNvPr id="37" name="Straight Arrow Connector 36"/>
          <p:cNvCxnSpPr>
            <a:stCxn id="34" idx="6"/>
            <a:endCxn id="35" idx="2"/>
          </p:cNvCxnSpPr>
          <p:nvPr/>
        </p:nvCxnSpPr>
        <p:spPr>
          <a:xfrm flipV="1">
            <a:off x="1659682" y="3364140"/>
            <a:ext cx="762000" cy="36966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3564682" y="35052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cxnSp>
        <p:nvCxnSpPr>
          <p:cNvPr id="39" name="Straight Arrow Connector 38"/>
          <p:cNvCxnSpPr>
            <a:stCxn id="38" idx="6"/>
            <a:endCxn id="36" idx="2"/>
          </p:cNvCxnSpPr>
          <p:nvPr/>
        </p:nvCxnSpPr>
        <p:spPr>
          <a:xfrm>
            <a:off x="3717082" y="3581400"/>
            <a:ext cx="30480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2193082" y="35814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259882" y="37338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cxnSp>
        <p:nvCxnSpPr>
          <p:cNvPr id="42" name="Straight Arrow Connector 41"/>
          <p:cNvCxnSpPr>
            <a:stCxn id="34" idx="6"/>
            <a:endCxn id="40" idx="2"/>
          </p:cNvCxnSpPr>
          <p:nvPr/>
        </p:nvCxnSpPr>
        <p:spPr>
          <a:xfrm flipV="1">
            <a:off x="1659682" y="3657600"/>
            <a:ext cx="533400" cy="762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41" idx="6"/>
            <a:endCxn id="36" idx="2"/>
          </p:cNvCxnSpPr>
          <p:nvPr/>
        </p:nvCxnSpPr>
        <p:spPr>
          <a:xfrm flipV="1">
            <a:off x="3412282" y="3581400"/>
            <a:ext cx="609600" cy="2286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2193082" y="31242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cxnSp>
        <p:nvCxnSpPr>
          <p:cNvPr id="45" name="Straight Arrow Connector 44"/>
          <p:cNvCxnSpPr>
            <a:stCxn id="34" idx="6"/>
            <a:endCxn id="44" idx="2"/>
          </p:cNvCxnSpPr>
          <p:nvPr/>
        </p:nvCxnSpPr>
        <p:spPr>
          <a:xfrm flipV="1">
            <a:off x="1659682" y="3200400"/>
            <a:ext cx="533400" cy="5334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2726482" y="36576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2878882" y="31242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A6A6A6"/>
              </a:solidFill>
              <a:cs typeface="宋体" charset="-122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3259882" y="30480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cxnSp>
        <p:nvCxnSpPr>
          <p:cNvPr id="49" name="Straight Arrow Connector 48"/>
          <p:cNvCxnSpPr>
            <a:stCxn id="44" idx="7"/>
            <a:endCxn id="47" idx="2"/>
          </p:cNvCxnSpPr>
          <p:nvPr/>
        </p:nvCxnSpPr>
        <p:spPr>
          <a:xfrm>
            <a:off x="2323164" y="3146518"/>
            <a:ext cx="555718" cy="5388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7" idx="5"/>
            <a:endCxn id="48" idx="1"/>
          </p:cNvCxnSpPr>
          <p:nvPr/>
        </p:nvCxnSpPr>
        <p:spPr>
          <a:xfrm flipV="1">
            <a:off x="3008964" y="3070318"/>
            <a:ext cx="273236" cy="18396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8" idx="5"/>
            <a:endCxn id="52" idx="2"/>
          </p:cNvCxnSpPr>
          <p:nvPr/>
        </p:nvCxnSpPr>
        <p:spPr>
          <a:xfrm>
            <a:off x="3389964" y="3178082"/>
            <a:ext cx="174718" cy="9851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3564682" y="32004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cxnSp>
        <p:nvCxnSpPr>
          <p:cNvPr id="53" name="Straight Arrow Connector 52"/>
          <p:cNvCxnSpPr>
            <a:stCxn id="52" idx="6"/>
            <a:endCxn id="36" idx="2"/>
          </p:cNvCxnSpPr>
          <p:nvPr/>
        </p:nvCxnSpPr>
        <p:spPr>
          <a:xfrm>
            <a:off x="3717082" y="3276600"/>
            <a:ext cx="304800" cy="3048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0" idx="5"/>
            <a:endCxn id="46" idx="1"/>
          </p:cNvCxnSpPr>
          <p:nvPr/>
        </p:nvCxnSpPr>
        <p:spPr>
          <a:xfrm flipV="1">
            <a:off x="2323164" y="3679918"/>
            <a:ext cx="425636" cy="3156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6" idx="6"/>
            <a:endCxn id="41" idx="2"/>
          </p:cNvCxnSpPr>
          <p:nvPr/>
        </p:nvCxnSpPr>
        <p:spPr>
          <a:xfrm>
            <a:off x="2878882" y="3733800"/>
            <a:ext cx="381000" cy="762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2955082" y="34290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cxnSp>
        <p:nvCxnSpPr>
          <p:cNvPr id="57" name="Straight Arrow Connector 56"/>
          <p:cNvCxnSpPr>
            <a:stCxn id="35" idx="5"/>
            <a:endCxn id="56" idx="2"/>
          </p:cNvCxnSpPr>
          <p:nvPr/>
        </p:nvCxnSpPr>
        <p:spPr>
          <a:xfrm>
            <a:off x="2551764" y="3418022"/>
            <a:ext cx="403318" cy="8717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6" idx="6"/>
            <a:endCxn id="38" idx="2"/>
          </p:cNvCxnSpPr>
          <p:nvPr/>
        </p:nvCxnSpPr>
        <p:spPr>
          <a:xfrm>
            <a:off x="3107482" y="3505200"/>
            <a:ext cx="457200" cy="762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669082" y="4248090"/>
            <a:ext cx="3521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A6A6A6"/>
                </a:solidFill>
              </a:rPr>
              <a:t>Multisource – Multi-destination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02419" y="3105090"/>
            <a:ext cx="1280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A6A6A6"/>
                </a:solidFill>
              </a:rPr>
              <a:t>Multipath</a:t>
            </a:r>
            <a:endParaRPr lang="en-US" sz="2000" i="1" dirty="0">
              <a:solidFill>
                <a:srgbClr val="A6A6A6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869482" y="52578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cxnSp>
        <p:nvCxnSpPr>
          <p:cNvPr id="75" name="Straight Arrow Connector 74"/>
          <p:cNvCxnSpPr>
            <a:stCxn id="86" idx="6"/>
            <a:endCxn id="61" idx="2"/>
          </p:cNvCxnSpPr>
          <p:nvPr/>
        </p:nvCxnSpPr>
        <p:spPr>
          <a:xfrm>
            <a:off x="2874915" y="4953000"/>
            <a:ext cx="994567" cy="381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2802682" y="51816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cxnSp>
        <p:nvCxnSpPr>
          <p:cNvPr id="77" name="Straight Arrow Connector 76"/>
          <p:cNvCxnSpPr>
            <a:stCxn id="76" idx="6"/>
            <a:endCxn id="61" idx="3"/>
          </p:cNvCxnSpPr>
          <p:nvPr/>
        </p:nvCxnSpPr>
        <p:spPr>
          <a:xfrm>
            <a:off x="2955082" y="5257800"/>
            <a:ext cx="936718" cy="13008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3564682" y="55626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2726482" y="54864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cxnSp>
        <p:nvCxnSpPr>
          <p:cNvPr id="80" name="Straight Arrow Connector 79"/>
          <p:cNvCxnSpPr>
            <a:stCxn id="76" idx="5"/>
            <a:endCxn id="78" idx="2"/>
          </p:cNvCxnSpPr>
          <p:nvPr/>
        </p:nvCxnSpPr>
        <p:spPr>
          <a:xfrm>
            <a:off x="2932764" y="5311682"/>
            <a:ext cx="631918" cy="32711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9" idx="0"/>
            <a:endCxn id="84" idx="4"/>
          </p:cNvCxnSpPr>
          <p:nvPr/>
        </p:nvCxnSpPr>
        <p:spPr>
          <a:xfrm flipV="1">
            <a:off x="2802682" y="5105400"/>
            <a:ext cx="914400" cy="381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3640882" y="49530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cxnSp>
        <p:nvCxnSpPr>
          <p:cNvPr id="85" name="Straight Arrow Connector 84"/>
          <p:cNvCxnSpPr>
            <a:stCxn id="76" idx="7"/>
            <a:endCxn id="84" idx="2"/>
          </p:cNvCxnSpPr>
          <p:nvPr/>
        </p:nvCxnSpPr>
        <p:spPr>
          <a:xfrm flipV="1">
            <a:off x="2932764" y="5029200"/>
            <a:ext cx="708118" cy="17471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2722515" y="48768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cxnSp>
        <p:nvCxnSpPr>
          <p:cNvPr id="87" name="Straight Arrow Connector 86"/>
          <p:cNvCxnSpPr>
            <a:stCxn id="86" idx="5"/>
            <a:endCxn id="78" idx="1"/>
          </p:cNvCxnSpPr>
          <p:nvPr/>
        </p:nvCxnSpPr>
        <p:spPr>
          <a:xfrm>
            <a:off x="2852597" y="5006882"/>
            <a:ext cx="734403" cy="57803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79" idx="6"/>
            <a:endCxn id="61" idx="4"/>
          </p:cNvCxnSpPr>
          <p:nvPr/>
        </p:nvCxnSpPr>
        <p:spPr>
          <a:xfrm flipV="1">
            <a:off x="2878882" y="5410200"/>
            <a:ext cx="1066800" cy="1524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79" idx="5"/>
            <a:endCxn id="78" idx="3"/>
          </p:cNvCxnSpPr>
          <p:nvPr/>
        </p:nvCxnSpPr>
        <p:spPr>
          <a:xfrm>
            <a:off x="2856564" y="5616482"/>
            <a:ext cx="730436" cy="762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86" idx="7"/>
            <a:endCxn id="84" idx="0"/>
          </p:cNvCxnSpPr>
          <p:nvPr/>
        </p:nvCxnSpPr>
        <p:spPr>
          <a:xfrm>
            <a:off x="2852597" y="4899118"/>
            <a:ext cx="864485" cy="5388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" name="Oval 104"/>
          <p:cNvSpPr/>
          <p:nvPr/>
        </p:nvSpPr>
        <p:spPr>
          <a:xfrm>
            <a:off x="1202535" y="52578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609600" y="553614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1507335" y="52578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838200" y="515514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1735935" y="50292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1202535" y="568854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1354935" y="49530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2057400" y="523134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1752600" y="561234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cxnSp>
        <p:nvCxnSpPr>
          <p:cNvPr id="114" name="Straight Connector 113"/>
          <p:cNvCxnSpPr>
            <a:stCxn id="106" idx="6"/>
            <a:endCxn id="112" idx="2"/>
          </p:cNvCxnSpPr>
          <p:nvPr/>
        </p:nvCxnSpPr>
        <p:spPr>
          <a:xfrm flipV="1">
            <a:off x="762000" y="5307540"/>
            <a:ext cx="1295400" cy="30480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11" idx="6"/>
            <a:endCxn id="112" idx="1"/>
          </p:cNvCxnSpPr>
          <p:nvPr/>
        </p:nvCxnSpPr>
        <p:spPr>
          <a:xfrm>
            <a:off x="1507335" y="5029200"/>
            <a:ext cx="572383" cy="224458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endCxn id="109" idx="0"/>
          </p:cNvCxnSpPr>
          <p:nvPr/>
        </p:nvCxnSpPr>
        <p:spPr>
          <a:xfrm>
            <a:off x="1495149" y="5008840"/>
            <a:ext cx="316986" cy="2036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111" idx="3"/>
            <a:endCxn id="113" idx="2"/>
          </p:cNvCxnSpPr>
          <p:nvPr/>
        </p:nvCxnSpPr>
        <p:spPr>
          <a:xfrm>
            <a:off x="1377253" y="5083082"/>
            <a:ext cx="375347" cy="605458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113" idx="6"/>
            <a:endCxn id="112" idx="4"/>
          </p:cNvCxnSpPr>
          <p:nvPr/>
        </p:nvCxnSpPr>
        <p:spPr>
          <a:xfrm flipV="1">
            <a:off x="1905000" y="5383740"/>
            <a:ext cx="228600" cy="30480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112" idx="3"/>
            <a:endCxn id="110" idx="7"/>
          </p:cNvCxnSpPr>
          <p:nvPr/>
        </p:nvCxnSpPr>
        <p:spPr>
          <a:xfrm flipH="1">
            <a:off x="1332617" y="5361422"/>
            <a:ext cx="747101" cy="349436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108" idx="0"/>
            <a:endCxn id="111" idx="1"/>
          </p:cNvCxnSpPr>
          <p:nvPr/>
        </p:nvCxnSpPr>
        <p:spPr>
          <a:xfrm flipV="1">
            <a:off x="914400" y="4975318"/>
            <a:ext cx="462853" cy="179822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108" idx="6"/>
            <a:endCxn id="109" idx="2"/>
          </p:cNvCxnSpPr>
          <p:nvPr/>
        </p:nvCxnSpPr>
        <p:spPr>
          <a:xfrm flipV="1">
            <a:off x="990600" y="5105400"/>
            <a:ext cx="745335" cy="12594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108" idx="3"/>
            <a:endCxn id="106" idx="1"/>
          </p:cNvCxnSpPr>
          <p:nvPr/>
        </p:nvCxnSpPr>
        <p:spPr>
          <a:xfrm flipH="1">
            <a:off x="631918" y="5285222"/>
            <a:ext cx="228600" cy="273236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06" idx="0"/>
            <a:endCxn id="111" idx="2"/>
          </p:cNvCxnSpPr>
          <p:nvPr/>
        </p:nvCxnSpPr>
        <p:spPr>
          <a:xfrm flipV="1">
            <a:off x="685800" y="5029200"/>
            <a:ext cx="669135" cy="50694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06" idx="7"/>
            <a:endCxn id="105" idx="2"/>
          </p:cNvCxnSpPr>
          <p:nvPr/>
        </p:nvCxnSpPr>
        <p:spPr>
          <a:xfrm flipV="1">
            <a:off x="739682" y="5334000"/>
            <a:ext cx="462853" cy="224458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111" idx="2"/>
            <a:endCxn id="105" idx="0"/>
          </p:cNvCxnSpPr>
          <p:nvPr/>
        </p:nvCxnSpPr>
        <p:spPr>
          <a:xfrm flipH="1">
            <a:off x="1278735" y="5029200"/>
            <a:ext cx="76200" cy="22860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105" idx="6"/>
            <a:endCxn id="107" idx="2"/>
          </p:cNvCxnSpPr>
          <p:nvPr/>
        </p:nvCxnSpPr>
        <p:spPr>
          <a:xfrm>
            <a:off x="1354935" y="5334000"/>
            <a:ext cx="152400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105" idx="7"/>
            <a:endCxn id="109" idx="3"/>
          </p:cNvCxnSpPr>
          <p:nvPr/>
        </p:nvCxnSpPr>
        <p:spPr>
          <a:xfrm flipV="1">
            <a:off x="1332617" y="5159282"/>
            <a:ext cx="425636" cy="120836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109" idx="5"/>
            <a:endCxn id="112" idx="0"/>
          </p:cNvCxnSpPr>
          <p:nvPr/>
        </p:nvCxnSpPr>
        <p:spPr>
          <a:xfrm>
            <a:off x="1866017" y="5159282"/>
            <a:ext cx="267583" cy="72058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110" idx="6"/>
            <a:endCxn id="113" idx="3"/>
          </p:cNvCxnSpPr>
          <p:nvPr/>
        </p:nvCxnSpPr>
        <p:spPr>
          <a:xfrm flipV="1">
            <a:off x="1354935" y="5742422"/>
            <a:ext cx="419983" cy="22318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106" idx="4"/>
            <a:endCxn id="110" idx="2"/>
          </p:cNvCxnSpPr>
          <p:nvPr/>
        </p:nvCxnSpPr>
        <p:spPr>
          <a:xfrm>
            <a:off x="685800" y="5688540"/>
            <a:ext cx="516735" cy="7620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106" idx="6"/>
            <a:endCxn id="113" idx="1"/>
          </p:cNvCxnSpPr>
          <p:nvPr/>
        </p:nvCxnSpPr>
        <p:spPr>
          <a:xfrm>
            <a:off x="762000" y="5612340"/>
            <a:ext cx="1012918" cy="22318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105" idx="4"/>
            <a:endCxn id="110" idx="0"/>
          </p:cNvCxnSpPr>
          <p:nvPr/>
        </p:nvCxnSpPr>
        <p:spPr>
          <a:xfrm>
            <a:off x="1278735" y="5410200"/>
            <a:ext cx="0" cy="27834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05" idx="5"/>
            <a:endCxn id="113" idx="1"/>
          </p:cNvCxnSpPr>
          <p:nvPr/>
        </p:nvCxnSpPr>
        <p:spPr>
          <a:xfrm>
            <a:off x="1332617" y="5387882"/>
            <a:ext cx="442301" cy="246776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113" idx="0"/>
            <a:endCxn id="109" idx="4"/>
          </p:cNvCxnSpPr>
          <p:nvPr/>
        </p:nvCxnSpPr>
        <p:spPr>
          <a:xfrm flipH="1" flipV="1">
            <a:off x="1812135" y="5181600"/>
            <a:ext cx="16665" cy="43074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09" idx="3"/>
            <a:endCxn id="107" idx="6"/>
          </p:cNvCxnSpPr>
          <p:nvPr/>
        </p:nvCxnSpPr>
        <p:spPr>
          <a:xfrm flipH="1">
            <a:off x="1659735" y="5159282"/>
            <a:ext cx="98518" cy="174718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07" idx="5"/>
            <a:endCxn id="112" idx="2"/>
          </p:cNvCxnSpPr>
          <p:nvPr/>
        </p:nvCxnSpPr>
        <p:spPr>
          <a:xfrm flipV="1">
            <a:off x="1637417" y="5307540"/>
            <a:ext cx="419983" cy="80342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5814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7D20F9F6-8F94-4AEB-8542-E91DBB23BF62}" type="slidenum">
              <a:rPr lang="en-US" sz="1600">
                <a:solidFill>
                  <a:schemeClr val="tx1">
                    <a:tint val="75000"/>
                  </a:schemeClr>
                </a:solidFill>
              </a:rPr>
              <a:pPr algn="ctr"/>
              <a:t>22</a:t>
            </a:fld>
            <a:endParaRPr lang="en-US" sz="16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38" name="Rounded Rectangle 137"/>
          <p:cNvSpPr/>
          <p:nvPr/>
        </p:nvSpPr>
        <p:spPr>
          <a:xfrm>
            <a:off x="4953000" y="1898284"/>
            <a:ext cx="3467425" cy="735619"/>
          </a:xfrm>
          <a:prstGeom prst="roundRect">
            <a:avLst>
              <a:gd name="adj" fmla="val 2235"/>
            </a:avLst>
          </a:prstGeom>
          <a:solidFill>
            <a:schemeClr val="bg1">
              <a:lumMod val="85000"/>
            </a:schemeClr>
          </a:solidFill>
          <a:ln w="6350" cmpd="sng"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Application Layer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4953000" y="5397969"/>
            <a:ext cx="3467425" cy="420855"/>
          </a:xfrm>
          <a:prstGeom prst="roundRect">
            <a:avLst>
              <a:gd name="adj" fmla="val 2235"/>
            </a:avLst>
          </a:prstGeom>
          <a:solidFill>
            <a:schemeClr val="bg1">
              <a:lumMod val="85000"/>
            </a:schemeClr>
          </a:solidFill>
          <a:ln w="6350" cmpd="sng">
            <a:solidFill>
              <a:srgbClr val="7F7F7F"/>
            </a:solidFill>
          </a:ln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A6A6A6"/>
                </a:solidFill>
              </a:rPr>
              <a:t>Physical Layer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4953000" y="4796479"/>
            <a:ext cx="3467425" cy="420855"/>
          </a:xfrm>
          <a:prstGeom prst="roundRect">
            <a:avLst>
              <a:gd name="adj" fmla="val 2235"/>
            </a:avLst>
          </a:prstGeom>
          <a:solidFill>
            <a:schemeClr val="bg1">
              <a:lumMod val="85000"/>
            </a:schemeClr>
          </a:solidFill>
          <a:ln w="6350" cmpd="sng">
            <a:solidFill>
              <a:srgbClr val="7F7F7F"/>
            </a:solidFill>
          </a:ln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A6A6A6"/>
                </a:solidFill>
              </a:rPr>
              <a:t>Network Layer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4953000" y="4202128"/>
            <a:ext cx="3467425" cy="420855"/>
          </a:xfrm>
          <a:prstGeom prst="roundRect">
            <a:avLst>
              <a:gd name="adj" fmla="val 2235"/>
            </a:avLst>
          </a:prstGeom>
          <a:solidFill>
            <a:schemeClr val="bg1">
              <a:lumMod val="85000"/>
            </a:schemeClr>
          </a:solidFill>
          <a:ln w="6350" cmpd="sng">
            <a:solidFill>
              <a:srgbClr val="7F7F7F"/>
            </a:solidFill>
          </a:ln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A6A6A6"/>
                </a:solidFill>
              </a:rPr>
              <a:t>IP Layer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7190156" y="3137251"/>
            <a:ext cx="1003280" cy="480468"/>
          </a:xfrm>
          <a:prstGeom prst="roundRect">
            <a:avLst>
              <a:gd name="adj" fmla="val 2235"/>
            </a:avLst>
          </a:prstGeom>
          <a:solidFill>
            <a:schemeClr val="bg1">
              <a:lumMod val="85000"/>
            </a:schemeClr>
          </a:solidFill>
          <a:ln w="6350" cmpd="sng">
            <a:solidFill>
              <a:srgbClr val="7F7F7F"/>
            </a:solidFill>
          </a:ln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A6A6A6"/>
                </a:solidFill>
              </a:rPr>
              <a:t>UDP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145" name="Rounded Rectangle 144"/>
          <p:cNvSpPr/>
          <p:nvPr/>
        </p:nvSpPr>
        <p:spPr>
          <a:xfrm>
            <a:off x="5763266" y="3140103"/>
            <a:ext cx="1003280" cy="480468"/>
          </a:xfrm>
          <a:prstGeom prst="roundRect">
            <a:avLst>
              <a:gd name="adj" fmla="val 2235"/>
            </a:avLst>
          </a:prstGeom>
          <a:solidFill>
            <a:schemeClr val="bg1">
              <a:lumMod val="85000"/>
            </a:schemeClr>
          </a:solidFill>
          <a:ln w="6350" cmpd="sng">
            <a:solidFill>
              <a:srgbClr val="7F7F7F"/>
            </a:solidFill>
          </a:ln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A6A6A6"/>
                </a:solidFill>
              </a:rPr>
              <a:t>TCP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6542774" y="3727620"/>
            <a:ext cx="841588" cy="371376"/>
          </a:xfrm>
          <a:prstGeom prst="roundRect">
            <a:avLst>
              <a:gd name="adj" fmla="val 34125"/>
            </a:avLst>
          </a:prstGeom>
          <a:noFill/>
          <a:ln w="28575" cmpd="sng">
            <a:solidFill>
              <a:srgbClr val="7F7F7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A6A6A6"/>
                </a:solidFill>
              </a:rPr>
              <a:t>RLNC</a:t>
            </a:r>
            <a:endParaRPr lang="en-US" sz="1600" b="1" dirty="0">
              <a:solidFill>
                <a:srgbClr val="A6A6A6"/>
              </a:solidFill>
            </a:endParaRPr>
          </a:p>
        </p:txBody>
      </p:sp>
      <p:sp>
        <p:nvSpPr>
          <p:cNvPr id="147" name="Rounded Rectangle 146"/>
          <p:cNvSpPr/>
          <p:nvPr/>
        </p:nvSpPr>
        <p:spPr>
          <a:xfrm>
            <a:off x="5070505" y="4542744"/>
            <a:ext cx="841588" cy="422366"/>
          </a:xfrm>
          <a:prstGeom prst="roundRect">
            <a:avLst>
              <a:gd name="adj" fmla="val 34125"/>
            </a:avLst>
          </a:prstGeom>
          <a:noFill/>
          <a:ln w="28575" cmpd="sng">
            <a:solidFill>
              <a:srgbClr val="7F7F7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A6A6A6"/>
                </a:solidFill>
              </a:rPr>
              <a:t>RLNC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7585598" y="2253344"/>
            <a:ext cx="841588" cy="371376"/>
          </a:xfrm>
          <a:prstGeom prst="roundRect">
            <a:avLst>
              <a:gd name="adj" fmla="val 34125"/>
            </a:avLst>
          </a:prstGeom>
          <a:noFill/>
          <a:ln w="28575" cmpd="sng">
            <a:solidFill>
              <a:srgbClr val="B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B00000"/>
                </a:solidFill>
              </a:rPr>
              <a:t>RLNC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5027379" y="1766570"/>
            <a:ext cx="841588" cy="371376"/>
          </a:xfrm>
          <a:prstGeom prst="roundRect">
            <a:avLst>
              <a:gd name="adj" fmla="val 34125"/>
            </a:avLst>
          </a:prstGeom>
          <a:noFill/>
          <a:ln w="28575" cmpd="sng">
            <a:solidFill>
              <a:srgbClr val="7F7F7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A6A6A6"/>
                </a:solidFill>
              </a:rPr>
              <a:t>RLNC</a:t>
            </a:r>
            <a:endParaRPr lang="en-US" sz="1600" b="1" dirty="0">
              <a:solidFill>
                <a:srgbClr val="A6A6A6"/>
              </a:solidFill>
            </a:endParaRPr>
          </a:p>
        </p:txBody>
      </p:sp>
      <p:sp>
        <p:nvSpPr>
          <p:cNvPr id="151" name="Rounded Rectangle 150"/>
          <p:cNvSpPr/>
          <p:nvPr/>
        </p:nvSpPr>
        <p:spPr>
          <a:xfrm>
            <a:off x="6003357" y="1768041"/>
            <a:ext cx="841588" cy="371376"/>
          </a:xfrm>
          <a:prstGeom prst="roundRect">
            <a:avLst>
              <a:gd name="adj" fmla="val 34125"/>
            </a:avLst>
          </a:prstGeom>
          <a:noFill/>
          <a:ln w="28575" cmpd="sng">
            <a:solidFill>
              <a:srgbClr val="7F7F7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A6A6A6"/>
                </a:solidFill>
              </a:rPr>
              <a:t>RLNC</a:t>
            </a:r>
            <a:endParaRPr lang="en-US" sz="1600" b="1" dirty="0">
              <a:solidFill>
                <a:srgbClr val="A6A6A6"/>
              </a:solidFill>
            </a:endParaRPr>
          </a:p>
        </p:txBody>
      </p:sp>
      <p:sp>
        <p:nvSpPr>
          <p:cNvPr id="152" name="Rounded Rectangle 151"/>
          <p:cNvSpPr/>
          <p:nvPr/>
        </p:nvSpPr>
        <p:spPr>
          <a:xfrm>
            <a:off x="5075507" y="5447447"/>
            <a:ext cx="841588" cy="371376"/>
          </a:xfrm>
          <a:prstGeom prst="roundRect">
            <a:avLst>
              <a:gd name="adj" fmla="val 34125"/>
            </a:avLst>
          </a:prstGeom>
          <a:noFill/>
          <a:ln w="28575" cmpd="sng">
            <a:solidFill>
              <a:srgbClr val="7F7F7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A6A6A6"/>
                </a:solidFill>
              </a:rPr>
              <a:t>RLNC</a:t>
            </a:r>
            <a:endParaRPr lang="en-US" sz="1600" b="1" dirty="0">
              <a:solidFill>
                <a:srgbClr val="A6A6A6"/>
              </a:solidFill>
            </a:endParaRPr>
          </a:p>
        </p:txBody>
      </p:sp>
      <p:cxnSp>
        <p:nvCxnSpPr>
          <p:cNvPr id="153" name="Curved Connector 152"/>
          <p:cNvCxnSpPr>
            <a:stCxn id="150" idx="0"/>
            <a:endCxn id="151" idx="0"/>
          </p:cNvCxnSpPr>
          <p:nvPr/>
        </p:nvCxnSpPr>
        <p:spPr>
          <a:xfrm rot="16200000" flipH="1">
            <a:off x="5935426" y="1279316"/>
            <a:ext cx="1471" cy="975978"/>
          </a:xfrm>
          <a:prstGeom prst="curvedConnector3">
            <a:avLst>
              <a:gd name="adj1" fmla="val -16064652"/>
            </a:avLst>
          </a:prstGeom>
          <a:ln w="28575" cmpd="sng">
            <a:solidFill>
              <a:srgbClr val="7F7F7F"/>
            </a:solidFill>
            <a:prstDash val="sysDash"/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>
            <a:off x="7947177" y="2624720"/>
            <a:ext cx="0" cy="3462733"/>
          </a:xfrm>
          <a:prstGeom prst="straightConnector1">
            <a:avLst/>
          </a:prstGeom>
          <a:ln>
            <a:solidFill>
              <a:srgbClr val="8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/>
          <p:nvPr/>
        </p:nvCxnSpPr>
        <p:spPr>
          <a:xfrm>
            <a:off x="7266135" y="2633903"/>
            <a:ext cx="0" cy="3462096"/>
          </a:xfrm>
          <a:prstGeom prst="straightConnector1">
            <a:avLst/>
          </a:prstGeom>
          <a:ln>
            <a:solidFill>
              <a:srgbClr val="7F7F7F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>
            <a:off x="6659799" y="2625357"/>
            <a:ext cx="0" cy="3462096"/>
          </a:xfrm>
          <a:prstGeom prst="straightConnector1">
            <a:avLst/>
          </a:prstGeom>
          <a:ln>
            <a:solidFill>
              <a:srgbClr val="7F7F7F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Rounded Rectangle 136"/>
          <p:cNvSpPr/>
          <p:nvPr/>
        </p:nvSpPr>
        <p:spPr>
          <a:xfrm>
            <a:off x="7467600" y="2667000"/>
            <a:ext cx="1051493" cy="267088"/>
          </a:xfrm>
          <a:prstGeom prst="roundRect">
            <a:avLst>
              <a:gd name="adj" fmla="val 2235"/>
            </a:avLst>
          </a:prstGeom>
          <a:solidFill>
            <a:schemeClr val="bg1">
              <a:lumMod val="85000"/>
            </a:schemeClr>
          </a:solidFill>
          <a:ln w="6350" cmpd="sng">
            <a:solidFill>
              <a:srgbClr val="B00000"/>
            </a:solidFill>
          </a:ln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850000"/>
                </a:solidFill>
              </a:rPr>
              <a:t>TCP Socket</a:t>
            </a:r>
            <a:endParaRPr lang="en-US" sz="1400" dirty="0">
              <a:solidFill>
                <a:srgbClr val="850000"/>
              </a:solidFill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2432794" y="16764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3564682" y="16764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cxnSp>
        <p:nvCxnSpPr>
          <p:cNvPr id="158" name="Straight Arrow Connector 157"/>
          <p:cNvCxnSpPr>
            <a:stCxn id="148" idx="6"/>
            <a:endCxn id="157" idx="2"/>
          </p:cNvCxnSpPr>
          <p:nvPr/>
        </p:nvCxnSpPr>
        <p:spPr>
          <a:xfrm>
            <a:off x="2585194" y="1752600"/>
            <a:ext cx="9794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>
            <a:off x="702419" y="1524000"/>
            <a:ext cx="112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A6A6A6"/>
                </a:solidFill>
              </a:rPr>
              <a:t>Classical</a:t>
            </a:r>
          </a:p>
        </p:txBody>
      </p:sp>
      <p:sp>
        <p:nvSpPr>
          <p:cNvPr id="160" name="Oval 159"/>
          <p:cNvSpPr/>
          <p:nvPr/>
        </p:nvSpPr>
        <p:spPr>
          <a:xfrm>
            <a:off x="2040682" y="2462668"/>
            <a:ext cx="152400" cy="152400"/>
          </a:xfrm>
          <a:prstGeom prst="ellipse">
            <a:avLst/>
          </a:prstGeom>
          <a:solidFill>
            <a:srgbClr val="C0504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2413744" y="2310268"/>
            <a:ext cx="152400" cy="152400"/>
          </a:xfrm>
          <a:prstGeom prst="ellipse">
            <a:avLst/>
          </a:prstGeom>
          <a:solidFill>
            <a:srgbClr val="C0504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3861544" y="2538868"/>
            <a:ext cx="152400" cy="152400"/>
          </a:xfrm>
          <a:prstGeom prst="ellipse">
            <a:avLst/>
          </a:prstGeom>
          <a:solidFill>
            <a:srgbClr val="C0504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cxnSp>
        <p:nvCxnSpPr>
          <p:cNvPr id="163" name="Straight Arrow Connector 162"/>
          <p:cNvCxnSpPr>
            <a:stCxn id="160" idx="6"/>
            <a:endCxn id="161" idx="2"/>
          </p:cNvCxnSpPr>
          <p:nvPr/>
        </p:nvCxnSpPr>
        <p:spPr>
          <a:xfrm flipV="1">
            <a:off x="2193082" y="2386468"/>
            <a:ext cx="220662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4" name="Oval 163"/>
          <p:cNvSpPr/>
          <p:nvPr/>
        </p:nvSpPr>
        <p:spPr>
          <a:xfrm>
            <a:off x="3404344" y="2386468"/>
            <a:ext cx="152400" cy="152400"/>
          </a:xfrm>
          <a:prstGeom prst="ellipse">
            <a:avLst/>
          </a:prstGeom>
          <a:solidFill>
            <a:srgbClr val="C0504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cxnSp>
        <p:nvCxnSpPr>
          <p:cNvPr id="165" name="Straight Arrow Connector 164"/>
          <p:cNvCxnSpPr>
            <a:stCxn id="164" idx="6"/>
            <a:endCxn id="162" idx="2"/>
          </p:cNvCxnSpPr>
          <p:nvPr/>
        </p:nvCxnSpPr>
        <p:spPr>
          <a:xfrm>
            <a:off x="3556744" y="2462668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6" name="Oval 165"/>
          <p:cNvSpPr/>
          <p:nvPr/>
        </p:nvSpPr>
        <p:spPr>
          <a:xfrm>
            <a:off x="2870944" y="2462668"/>
            <a:ext cx="152400" cy="152400"/>
          </a:xfrm>
          <a:prstGeom prst="ellipse">
            <a:avLst/>
          </a:prstGeom>
          <a:solidFill>
            <a:srgbClr val="C0504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cxnSp>
        <p:nvCxnSpPr>
          <p:cNvPr id="167" name="Straight Arrow Connector 166"/>
          <p:cNvCxnSpPr>
            <a:stCxn id="161" idx="5"/>
            <a:endCxn id="166" idx="2"/>
          </p:cNvCxnSpPr>
          <p:nvPr/>
        </p:nvCxnSpPr>
        <p:spPr>
          <a:xfrm>
            <a:off x="2543826" y="2440350"/>
            <a:ext cx="327118" cy="985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stCxn id="166" idx="6"/>
            <a:endCxn id="164" idx="2"/>
          </p:cNvCxnSpPr>
          <p:nvPr/>
        </p:nvCxnSpPr>
        <p:spPr>
          <a:xfrm flipV="1">
            <a:off x="3023344" y="2462668"/>
            <a:ext cx="381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702419" y="2343090"/>
            <a:ext cx="1139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Network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540119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+mj-lt"/>
                <a:ea typeface="+mj-ea"/>
                <a:cs typeface="+mj-cs"/>
              </a:rPr>
              <a:t>Value of </a:t>
            </a:r>
            <a:r>
              <a:rPr lang="en-US" sz="4000" dirty="0" err="1" smtClean="0">
                <a:latin typeface="+mj-lt"/>
                <a:ea typeface="+mj-ea"/>
                <a:cs typeface="+mj-cs"/>
              </a:rPr>
              <a:t>Goodput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 with User Growth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219200"/>
            <a:ext cx="8001000" cy="1219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0000"/>
                </a:solidFill>
              </a:rPr>
              <a:t>Problem Statement</a:t>
            </a:r>
            <a:r>
              <a:rPr lang="en-US" sz="2800" dirty="0" smtClean="0"/>
              <a:t>:   As # of users grows, additional base stations are added for throughput, not coverage</a:t>
            </a:r>
            <a:endParaRPr lang="en-US" sz="2400" dirty="0" smtClean="0"/>
          </a:p>
          <a:p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0" y="5562600"/>
            <a:ext cx="9144000" cy="1295400"/>
          </a:xfrm>
          <a:prstGeom prst="rect">
            <a:avLst/>
          </a:prstGeom>
          <a:solidFill>
            <a:srgbClr val="4172AD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-76200" y="5334000"/>
            <a:ext cx="9296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25425" indent="-225425" algn="ctr">
              <a:spcBef>
                <a:spcPts val="600"/>
              </a:spcBef>
              <a:defRPr/>
            </a:pPr>
            <a:r>
              <a:rPr lang="en-US" sz="3200" b="1" spc="-15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  <a:sym typeface="Wingdings" charset="2"/>
              </a:rPr>
              <a:t>RLNC improved </a:t>
            </a:r>
            <a:r>
              <a:rPr lang="en-US" sz="3200" b="1" spc="-15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  <a:sym typeface="Wingdings" charset="2"/>
              </a:rPr>
              <a:t>goodput</a:t>
            </a:r>
            <a:r>
              <a:rPr lang="en-US" sz="3200" b="1" spc="-15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  <a:sym typeface="Wingdings" charset="2"/>
              </a:rPr>
              <a:t>  = fewer Base Stations  </a:t>
            </a:r>
            <a:endParaRPr lang="en-US" sz="3200" b="1" i="1" spc="-15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+mj-ea"/>
              <a:cs typeface="+mj-cs"/>
              <a:sym typeface="Wingdings" charset="2"/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5052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7D20F9F6-8F94-4AEB-8542-E91DBB23BF62}" type="slidenum">
              <a:rPr lang="en-US" smtClean="0">
                <a:solidFill>
                  <a:srgbClr val="FFFFFF"/>
                </a:solidFill>
              </a:rPr>
              <a:pPr algn="ctr"/>
              <a:t>23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 descr="Screen Shot 2012-12-30 at 3.10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2492344"/>
            <a:ext cx="7086601" cy="238445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14400" y="4863289"/>
            <a:ext cx="630787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MinJi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Kim Thierry Klein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Emina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Soljanin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João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Barros Muriel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Médard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100" u="sng" dirty="0" smtClean="0">
                <a:solidFill>
                  <a:schemeClr val="bg1">
                    <a:lumMod val="50000"/>
                  </a:schemeClr>
                </a:solidFill>
              </a:rPr>
              <a:t>Modeling </a:t>
            </a:r>
            <a:r>
              <a:rPr lang="en-US" sz="1100" u="sng" dirty="0">
                <a:solidFill>
                  <a:schemeClr val="bg1">
                    <a:lumMod val="50000"/>
                  </a:schemeClr>
                </a:solidFill>
              </a:rPr>
              <a:t>Network Coded TCP: Analysis of Throughput and Energy Cost </a:t>
            </a:r>
            <a:endParaRPr lang="en-US" sz="1100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http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://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arxiv.org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/abs/1208.3212 2012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CoRR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abs/1208.3212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db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/journals/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corr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/corr1208.html#abs-1208-3212</a:t>
            </a:r>
          </a:p>
        </p:txBody>
      </p:sp>
      <p:pic>
        <p:nvPicPr>
          <p:cNvPr id="10" name="Picture 9" descr="Screen Shot 2013-02-12 at 4.39.1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17796"/>
            <a:ext cx="1676400" cy="366408"/>
          </a:xfrm>
          <a:prstGeom prst="rect">
            <a:avLst/>
          </a:prstGeom>
          <a:ln>
            <a:solidFill>
              <a:srgbClr val="1F497D"/>
            </a:solidFill>
          </a:ln>
        </p:spPr>
      </p:pic>
    </p:spTree>
    <p:extLst>
      <p:ext uri="{BB962C8B-B14F-4D97-AF65-F5344CB8AC3E}">
        <p14:creationId xmlns:p14="http://schemas.microsoft.com/office/powerpoint/2010/main" val="435714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+mj-lt"/>
                <a:ea typeface="+mj-ea"/>
                <a:cs typeface="+mj-cs"/>
              </a:rPr>
              <a:t>RLNC Expands Base Station Reach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rgbClr val="4172AD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5052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7D20F9F6-8F94-4AEB-8542-E91DBB23BF62}" type="slidenum">
              <a:rPr lang="en-US" smtClean="0">
                <a:solidFill>
                  <a:srgbClr val="FFFFFF"/>
                </a:solidFill>
              </a:rPr>
              <a:pPr algn="ctr"/>
              <a:t>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3000" y="1524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5.08 MB</a:t>
            </a:r>
            <a:endParaRPr lang="en-US" dirty="0"/>
          </a:p>
        </p:txBody>
      </p:sp>
      <p:pic>
        <p:nvPicPr>
          <p:cNvPr id="3" name="Picture 2" descr="Screen Shot 2013-01-01 at 10.28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00" y="2051695"/>
            <a:ext cx="3213100" cy="3282305"/>
          </a:xfrm>
          <a:prstGeom prst="rect">
            <a:avLst/>
          </a:prstGeom>
          <a:ln>
            <a:noFill/>
          </a:ln>
        </p:spPr>
      </p:pic>
      <p:sp>
        <p:nvSpPr>
          <p:cNvPr id="4" name="Up Arrow 3"/>
          <p:cNvSpPr/>
          <p:nvPr/>
        </p:nvSpPr>
        <p:spPr>
          <a:xfrm>
            <a:off x="7391401" y="2133600"/>
            <a:ext cx="457200" cy="2286000"/>
          </a:xfrm>
          <a:custGeom>
            <a:avLst/>
            <a:gdLst>
              <a:gd name="connsiteX0" fmla="*/ 0 w 533400"/>
              <a:gd name="connsiteY0" fmla="*/ 266700 h 2133600"/>
              <a:gd name="connsiteX1" fmla="*/ 266700 w 533400"/>
              <a:gd name="connsiteY1" fmla="*/ 0 h 2133600"/>
              <a:gd name="connsiteX2" fmla="*/ 533400 w 533400"/>
              <a:gd name="connsiteY2" fmla="*/ 266700 h 2133600"/>
              <a:gd name="connsiteX3" fmla="*/ 400050 w 533400"/>
              <a:gd name="connsiteY3" fmla="*/ 266700 h 2133600"/>
              <a:gd name="connsiteX4" fmla="*/ 400050 w 533400"/>
              <a:gd name="connsiteY4" fmla="*/ 2133600 h 2133600"/>
              <a:gd name="connsiteX5" fmla="*/ 133350 w 533400"/>
              <a:gd name="connsiteY5" fmla="*/ 2133600 h 2133600"/>
              <a:gd name="connsiteX6" fmla="*/ 133350 w 533400"/>
              <a:gd name="connsiteY6" fmla="*/ 266700 h 2133600"/>
              <a:gd name="connsiteX7" fmla="*/ 0 w 533400"/>
              <a:gd name="connsiteY7" fmla="*/ 266700 h 2133600"/>
              <a:gd name="connsiteX0" fmla="*/ 26506 w 559906"/>
              <a:gd name="connsiteY0" fmla="*/ 266700 h 2222405"/>
              <a:gd name="connsiteX1" fmla="*/ 293206 w 559906"/>
              <a:gd name="connsiteY1" fmla="*/ 0 h 2222405"/>
              <a:gd name="connsiteX2" fmla="*/ 559906 w 559906"/>
              <a:gd name="connsiteY2" fmla="*/ 266700 h 2222405"/>
              <a:gd name="connsiteX3" fmla="*/ 426556 w 559906"/>
              <a:gd name="connsiteY3" fmla="*/ 266700 h 2222405"/>
              <a:gd name="connsiteX4" fmla="*/ 426556 w 559906"/>
              <a:gd name="connsiteY4" fmla="*/ 2133600 h 2222405"/>
              <a:gd name="connsiteX5" fmla="*/ 0 w 559906"/>
              <a:gd name="connsiteY5" fmla="*/ 2222405 h 2222405"/>
              <a:gd name="connsiteX6" fmla="*/ 159856 w 559906"/>
              <a:gd name="connsiteY6" fmla="*/ 266700 h 2222405"/>
              <a:gd name="connsiteX7" fmla="*/ 26506 w 559906"/>
              <a:gd name="connsiteY7" fmla="*/ 266700 h 2222405"/>
              <a:gd name="connsiteX0" fmla="*/ 26506 w 559906"/>
              <a:gd name="connsiteY0" fmla="*/ 266700 h 2240167"/>
              <a:gd name="connsiteX1" fmla="*/ 293206 w 559906"/>
              <a:gd name="connsiteY1" fmla="*/ 0 h 2240167"/>
              <a:gd name="connsiteX2" fmla="*/ 559906 w 559906"/>
              <a:gd name="connsiteY2" fmla="*/ 266700 h 2240167"/>
              <a:gd name="connsiteX3" fmla="*/ 426556 w 559906"/>
              <a:gd name="connsiteY3" fmla="*/ 266700 h 2240167"/>
              <a:gd name="connsiteX4" fmla="*/ 506484 w 559906"/>
              <a:gd name="connsiteY4" fmla="*/ 2240167 h 2240167"/>
              <a:gd name="connsiteX5" fmla="*/ 0 w 559906"/>
              <a:gd name="connsiteY5" fmla="*/ 2222405 h 2240167"/>
              <a:gd name="connsiteX6" fmla="*/ 159856 w 559906"/>
              <a:gd name="connsiteY6" fmla="*/ 266700 h 2240167"/>
              <a:gd name="connsiteX7" fmla="*/ 26506 w 559906"/>
              <a:gd name="connsiteY7" fmla="*/ 266700 h 2240167"/>
              <a:gd name="connsiteX0" fmla="*/ 31690 w 565090"/>
              <a:gd name="connsiteY0" fmla="*/ 266700 h 2258690"/>
              <a:gd name="connsiteX1" fmla="*/ 298390 w 565090"/>
              <a:gd name="connsiteY1" fmla="*/ 0 h 2258690"/>
              <a:gd name="connsiteX2" fmla="*/ 565090 w 565090"/>
              <a:gd name="connsiteY2" fmla="*/ 266700 h 2258690"/>
              <a:gd name="connsiteX3" fmla="*/ 431740 w 565090"/>
              <a:gd name="connsiteY3" fmla="*/ 266700 h 2258690"/>
              <a:gd name="connsiteX4" fmla="*/ 511668 w 565090"/>
              <a:gd name="connsiteY4" fmla="*/ 2240167 h 2258690"/>
              <a:gd name="connsiteX5" fmla="*/ 0 w 565090"/>
              <a:gd name="connsiteY5" fmla="*/ 2258690 h 2258690"/>
              <a:gd name="connsiteX6" fmla="*/ 165040 w 565090"/>
              <a:gd name="connsiteY6" fmla="*/ 266700 h 2258690"/>
              <a:gd name="connsiteX7" fmla="*/ 31690 w 565090"/>
              <a:gd name="connsiteY7" fmla="*/ 266700 h 2258690"/>
              <a:gd name="connsiteX0" fmla="*/ 31690 w 565090"/>
              <a:gd name="connsiteY0" fmla="*/ 266700 h 2271269"/>
              <a:gd name="connsiteX1" fmla="*/ 298390 w 565090"/>
              <a:gd name="connsiteY1" fmla="*/ 0 h 2271269"/>
              <a:gd name="connsiteX2" fmla="*/ 565090 w 565090"/>
              <a:gd name="connsiteY2" fmla="*/ 266700 h 2271269"/>
              <a:gd name="connsiteX3" fmla="*/ 431740 w 565090"/>
              <a:gd name="connsiteY3" fmla="*/ 266700 h 2271269"/>
              <a:gd name="connsiteX4" fmla="*/ 511668 w 565090"/>
              <a:gd name="connsiteY4" fmla="*/ 2271269 h 2271269"/>
              <a:gd name="connsiteX5" fmla="*/ 0 w 565090"/>
              <a:gd name="connsiteY5" fmla="*/ 2258690 h 2271269"/>
              <a:gd name="connsiteX6" fmla="*/ 165040 w 565090"/>
              <a:gd name="connsiteY6" fmla="*/ 266700 h 2271269"/>
              <a:gd name="connsiteX7" fmla="*/ 31690 w 565090"/>
              <a:gd name="connsiteY7" fmla="*/ 266700 h 2271269"/>
              <a:gd name="connsiteX0" fmla="*/ 31690 w 565090"/>
              <a:gd name="connsiteY0" fmla="*/ 266700 h 2258690"/>
              <a:gd name="connsiteX1" fmla="*/ 298390 w 565090"/>
              <a:gd name="connsiteY1" fmla="*/ 0 h 2258690"/>
              <a:gd name="connsiteX2" fmla="*/ 565090 w 565090"/>
              <a:gd name="connsiteY2" fmla="*/ 266700 h 2258690"/>
              <a:gd name="connsiteX3" fmla="*/ 431740 w 565090"/>
              <a:gd name="connsiteY3" fmla="*/ 266700 h 2258690"/>
              <a:gd name="connsiteX4" fmla="*/ 511668 w 565090"/>
              <a:gd name="connsiteY4" fmla="*/ 2245351 h 2258690"/>
              <a:gd name="connsiteX5" fmla="*/ 0 w 565090"/>
              <a:gd name="connsiteY5" fmla="*/ 2258690 h 2258690"/>
              <a:gd name="connsiteX6" fmla="*/ 165040 w 565090"/>
              <a:gd name="connsiteY6" fmla="*/ 266700 h 2258690"/>
              <a:gd name="connsiteX7" fmla="*/ 31690 w 565090"/>
              <a:gd name="connsiteY7" fmla="*/ 266700 h 2258690"/>
              <a:gd name="connsiteX0" fmla="*/ 31690 w 565090"/>
              <a:gd name="connsiteY0" fmla="*/ 266700 h 2263652"/>
              <a:gd name="connsiteX1" fmla="*/ 298390 w 565090"/>
              <a:gd name="connsiteY1" fmla="*/ 0 h 2263652"/>
              <a:gd name="connsiteX2" fmla="*/ 565090 w 565090"/>
              <a:gd name="connsiteY2" fmla="*/ 266700 h 2263652"/>
              <a:gd name="connsiteX3" fmla="*/ 431740 w 565090"/>
              <a:gd name="connsiteY3" fmla="*/ 266700 h 2263652"/>
              <a:gd name="connsiteX4" fmla="*/ 511668 w 565090"/>
              <a:gd name="connsiteY4" fmla="*/ 2263652 h 2263652"/>
              <a:gd name="connsiteX5" fmla="*/ 0 w 565090"/>
              <a:gd name="connsiteY5" fmla="*/ 2258690 h 2263652"/>
              <a:gd name="connsiteX6" fmla="*/ 165040 w 565090"/>
              <a:gd name="connsiteY6" fmla="*/ 266700 h 2263652"/>
              <a:gd name="connsiteX7" fmla="*/ 31690 w 565090"/>
              <a:gd name="connsiteY7" fmla="*/ 266700 h 2263652"/>
              <a:gd name="connsiteX0" fmla="*/ 31690 w 565090"/>
              <a:gd name="connsiteY0" fmla="*/ 266700 h 2263652"/>
              <a:gd name="connsiteX1" fmla="*/ 298390 w 565090"/>
              <a:gd name="connsiteY1" fmla="*/ 0 h 2263652"/>
              <a:gd name="connsiteX2" fmla="*/ 565090 w 565090"/>
              <a:gd name="connsiteY2" fmla="*/ 266700 h 2263652"/>
              <a:gd name="connsiteX3" fmla="*/ 431740 w 565090"/>
              <a:gd name="connsiteY3" fmla="*/ 266700 h 2263652"/>
              <a:gd name="connsiteX4" fmla="*/ 511668 w 565090"/>
              <a:gd name="connsiteY4" fmla="*/ 2263652 h 2263652"/>
              <a:gd name="connsiteX5" fmla="*/ 0 w 565090"/>
              <a:gd name="connsiteY5" fmla="*/ 2258690 h 2263652"/>
              <a:gd name="connsiteX6" fmla="*/ 165040 w 565090"/>
              <a:gd name="connsiteY6" fmla="*/ 266700 h 2263652"/>
              <a:gd name="connsiteX7" fmla="*/ 31690 w 565090"/>
              <a:gd name="connsiteY7" fmla="*/ 266700 h 2263652"/>
              <a:gd name="connsiteX0" fmla="*/ 31690 w 565090"/>
              <a:gd name="connsiteY0" fmla="*/ 266700 h 2263652"/>
              <a:gd name="connsiteX1" fmla="*/ 298390 w 565090"/>
              <a:gd name="connsiteY1" fmla="*/ 0 h 2263652"/>
              <a:gd name="connsiteX2" fmla="*/ 565090 w 565090"/>
              <a:gd name="connsiteY2" fmla="*/ 266700 h 2263652"/>
              <a:gd name="connsiteX3" fmla="*/ 431740 w 565090"/>
              <a:gd name="connsiteY3" fmla="*/ 266700 h 2263652"/>
              <a:gd name="connsiteX4" fmla="*/ 511668 w 565090"/>
              <a:gd name="connsiteY4" fmla="*/ 2263652 h 2263652"/>
              <a:gd name="connsiteX5" fmla="*/ 0 w 565090"/>
              <a:gd name="connsiteY5" fmla="*/ 2258690 h 2263652"/>
              <a:gd name="connsiteX6" fmla="*/ 165040 w 565090"/>
              <a:gd name="connsiteY6" fmla="*/ 266700 h 2263652"/>
              <a:gd name="connsiteX7" fmla="*/ 31690 w 565090"/>
              <a:gd name="connsiteY7" fmla="*/ 266700 h 2263652"/>
              <a:gd name="connsiteX0" fmla="*/ 31690 w 588521"/>
              <a:gd name="connsiteY0" fmla="*/ 266700 h 2263652"/>
              <a:gd name="connsiteX1" fmla="*/ 298390 w 588521"/>
              <a:gd name="connsiteY1" fmla="*/ 0 h 2263652"/>
              <a:gd name="connsiteX2" fmla="*/ 588521 w 588521"/>
              <a:gd name="connsiteY2" fmla="*/ 304192 h 2263652"/>
              <a:gd name="connsiteX3" fmla="*/ 431740 w 588521"/>
              <a:gd name="connsiteY3" fmla="*/ 266700 h 2263652"/>
              <a:gd name="connsiteX4" fmla="*/ 511668 w 588521"/>
              <a:gd name="connsiteY4" fmla="*/ 2263652 h 2263652"/>
              <a:gd name="connsiteX5" fmla="*/ 0 w 588521"/>
              <a:gd name="connsiteY5" fmla="*/ 2258690 h 2263652"/>
              <a:gd name="connsiteX6" fmla="*/ 165040 w 588521"/>
              <a:gd name="connsiteY6" fmla="*/ 266700 h 2263652"/>
              <a:gd name="connsiteX7" fmla="*/ 31690 w 588521"/>
              <a:gd name="connsiteY7" fmla="*/ 266700 h 2263652"/>
              <a:gd name="connsiteX0" fmla="*/ 17631 w 588521"/>
              <a:gd name="connsiteY0" fmla="*/ 318251 h 2263652"/>
              <a:gd name="connsiteX1" fmla="*/ 298390 w 588521"/>
              <a:gd name="connsiteY1" fmla="*/ 0 h 2263652"/>
              <a:gd name="connsiteX2" fmla="*/ 588521 w 588521"/>
              <a:gd name="connsiteY2" fmla="*/ 304192 h 2263652"/>
              <a:gd name="connsiteX3" fmla="*/ 431740 w 588521"/>
              <a:gd name="connsiteY3" fmla="*/ 266700 h 2263652"/>
              <a:gd name="connsiteX4" fmla="*/ 511668 w 588521"/>
              <a:gd name="connsiteY4" fmla="*/ 2263652 h 2263652"/>
              <a:gd name="connsiteX5" fmla="*/ 0 w 588521"/>
              <a:gd name="connsiteY5" fmla="*/ 2258690 h 2263652"/>
              <a:gd name="connsiteX6" fmla="*/ 165040 w 588521"/>
              <a:gd name="connsiteY6" fmla="*/ 266700 h 2263652"/>
              <a:gd name="connsiteX7" fmla="*/ 17631 w 588521"/>
              <a:gd name="connsiteY7" fmla="*/ 318251 h 2263652"/>
              <a:gd name="connsiteX0" fmla="*/ 17631 w 588521"/>
              <a:gd name="connsiteY0" fmla="*/ 318251 h 2263652"/>
              <a:gd name="connsiteX1" fmla="*/ 298390 w 588521"/>
              <a:gd name="connsiteY1" fmla="*/ 0 h 2263652"/>
              <a:gd name="connsiteX2" fmla="*/ 588521 w 588521"/>
              <a:gd name="connsiteY2" fmla="*/ 304192 h 2263652"/>
              <a:gd name="connsiteX3" fmla="*/ 431740 w 588521"/>
              <a:gd name="connsiteY3" fmla="*/ 266700 h 2263652"/>
              <a:gd name="connsiteX4" fmla="*/ 548479 w 588521"/>
              <a:gd name="connsiteY4" fmla="*/ 2263652 h 2263652"/>
              <a:gd name="connsiteX5" fmla="*/ 0 w 588521"/>
              <a:gd name="connsiteY5" fmla="*/ 2258690 h 2263652"/>
              <a:gd name="connsiteX6" fmla="*/ 165040 w 588521"/>
              <a:gd name="connsiteY6" fmla="*/ 266700 h 2263652"/>
              <a:gd name="connsiteX7" fmla="*/ 17631 w 588521"/>
              <a:gd name="connsiteY7" fmla="*/ 318251 h 2263652"/>
              <a:gd name="connsiteX0" fmla="*/ 49840 w 620730"/>
              <a:gd name="connsiteY0" fmla="*/ 318251 h 2263652"/>
              <a:gd name="connsiteX1" fmla="*/ 330599 w 620730"/>
              <a:gd name="connsiteY1" fmla="*/ 0 h 2263652"/>
              <a:gd name="connsiteX2" fmla="*/ 620730 w 620730"/>
              <a:gd name="connsiteY2" fmla="*/ 304192 h 2263652"/>
              <a:gd name="connsiteX3" fmla="*/ 463949 w 620730"/>
              <a:gd name="connsiteY3" fmla="*/ 266700 h 2263652"/>
              <a:gd name="connsiteX4" fmla="*/ 580688 w 620730"/>
              <a:gd name="connsiteY4" fmla="*/ 2263652 h 2263652"/>
              <a:gd name="connsiteX5" fmla="*/ 0 w 620730"/>
              <a:gd name="connsiteY5" fmla="*/ 2258690 h 2263652"/>
              <a:gd name="connsiteX6" fmla="*/ 197249 w 620730"/>
              <a:gd name="connsiteY6" fmla="*/ 266700 h 2263652"/>
              <a:gd name="connsiteX7" fmla="*/ 49840 w 620730"/>
              <a:gd name="connsiteY7" fmla="*/ 318251 h 2263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730" h="2263652">
                <a:moveTo>
                  <a:pt x="49840" y="318251"/>
                </a:moveTo>
                <a:lnTo>
                  <a:pt x="330599" y="0"/>
                </a:lnTo>
                <a:lnTo>
                  <a:pt x="620730" y="304192"/>
                </a:lnTo>
                <a:lnTo>
                  <a:pt x="463949" y="266700"/>
                </a:lnTo>
                <a:lnTo>
                  <a:pt x="580688" y="2263652"/>
                </a:lnTo>
                <a:cubicBezTo>
                  <a:pt x="344524" y="2102659"/>
                  <a:pt x="283026" y="2054141"/>
                  <a:pt x="0" y="2258690"/>
                </a:cubicBezTo>
                <a:lnTo>
                  <a:pt x="197249" y="266700"/>
                </a:lnTo>
                <a:lnTo>
                  <a:pt x="49840" y="318251"/>
                </a:lnTo>
                <a:close/>
              </a:path>
            </a:pathLst>
          </a:custGeom>
          <a:noFill/>
          <a:ln w="190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0" y="258187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D0D0D"/>
                </a:solidFill>
              </a:rPr>
              <a:t>Increasing </a:t>
            </a:r>
          </a:p>
          <a:p>
            <a:pPr algn="ctr"/>
            <a:r>
              <a:rPr lang="en-US" b="1" dirty="0" smtClean="0">
                <a:solidFill>
                  <a:srgbClr val="0D0D0D"/>
                </a:solidFill>
              </a:rPr>
              <a:t>User </a:t>
            </a:r>
          </a:p>
          <a:p>
            <a:pPr algn="ctr"/>
            <a:r>
              <a:rPr lang="en-US" b="1" dirty="0" smtClean="0">
                <a:solidFill>
                  <a:srgbClr val="0D0D0D"/>
                </a:solidFill>
              </a:rPr>
              <a:t>Activity</a:t>
            </a:r>
            <a:endParaRPr lang="en-US" b="1" dirty="0">
              <a:solidFill>
                <a:srgbClr val="0D0D0D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2971800"/>
            <a:ext cx="2971800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Screen Shot 2013-01-01 at 10.39.5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50309"/>
            <a:ext cx="1447800" cy="138722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200" y="144780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J</a:t>
            </a:r>
            <a:r>
              <a:rPr lang="en-US" sz="2800" dirty="0" smtClean="0"/>
              <a:t>oint research with MIT and Alcatel-Lucent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4025900" y="3048000"/>
            <a:ext cx="304800" cy="609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940300" y="4648200"/>
            <a:ext cx="304800" cy="609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721100" y="2057400"/>
            <a:ext cx="457200" cy="3276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690585" y="31242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# of Base Stations</a:t>
            </a:r>
            <a:endParaRPr lang="en-US" sz="1400" dirty="0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3721100" y="2052108"/>
            <a:ext cx="3429000" cy="529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150100" y="2046816"/>
            <a:ext cx="0" cy="3276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721100" y="5334000"/>
            <a:ext cx="3429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721100" y="2057400"/>
            <a:ext cx="0" cy="3276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le 1"/>
          <p:cNvSpPr txBox="1">
            <a:spLocks/>
          </p:cNvSpPr>
          <p:nvPr/>
        </p:nvSpPr>
        <p:spPr>
          <a:xfrm>
            <a:off x="-76200" y="5468512"/>
            <a:ext cx="9296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25425" indent="-225425" algn="ctr">
              <a:spcBef>
                <a:spcPts val="600"/>
              </a:spcBef>
              <a:defRPr/>
            </a:pPr>
            <a:r>
              <a:rPr lang="en-US" sz="3200" b="1" spc="-15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  <a:sym typeface="Wingdings" charset="2"/>
              </a:rPr>
              <a:t>With RLNC operators lower both </a:t>
            </a:r>
            <a:r>
              <a:rPr lang="en-US" sz="3200" b="1" spc="-15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  <a:sym typeface="Wingdings" charset="2"/>
              </a:rPr>
              <a:t>OpEx</a:t>
            </a:r>
            <a:r>
              <a:rPr lang="en-US" sz="3200" b="1" spc="-15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  <a:sym typeface="Wingdings" charset="2"/>
              </a:rPr>
              <a:t> and </a:t>
            </a:r>
            <a:r>
              <a:rPr lang="en-US" sz="3200" b="1" spc="-15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  <a:sym typeface="Wingdings" charset="2"/>
              </a:rPr>
              <a:t>CapEx</a:t>
            </a:r>
            <a:r>
              <a:rPr lang="en-US" sz="3200" b="1" spc="-15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  <a:sym typeface="Wingdings" charset="2"/>
              </a:rPr>
              <a:t>  </a:t>
            </a:r>
            <a:endParaRPr lang="en-US" sz="3200" b="1" i="1" spc="-15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+mj-ea"/>
              <a:cs typeface="+mj-cs"/>
              <a:sym typeface="Wingdings" charset="2"/>
            </a:endParaRPr>
          </a:p>
        </p:txBody>
      </p:sp>
      <p:pic>
        <p:nvPicPr>
          <p:cNvPr id="25" name="Picture 24" descr="Screen Shot 2013-02-12 at 4.39.1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93996"/>
            <a:ext cx="1676400" cy="366408"/>
          </a:xfrm>
          <a:prstGeom prst="rect">
            <a:avLst/>
          </a:prstGeom>
          <a:ln>
            <a:solidFill>
              <a:srgbClr val="1F497D"/>
            </a:solidFill>
          </a:ln>
        </p:spPr>
      </p:pic>
    </p:spTree>
    <p:extLst>
      <p:ext uri="{BB962C8B-B14F-4D97-AF65-F5344CB8AC3E}">
        <p14:creationId xmlns:p14="http://schemas.microsoft.com/office/powerpoint/2010/main" val="183190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Link Layer Implementation Case Study</a:t>
            </a:r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2040682" y="25908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sp>
        <p:nvSpPr>
          <p:cNvPr id="6" name="Oval 5"/>
          <p:cNvSpPr/>
          <p:nvPr/>
        </p:nvSpPr>
        <p:spPr>
          <a:xfrm>
            <a:off x="2413744" y="24384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sp>
        <p:nvSpPr>
          <p:cNvPr id="7" name="Oval 6"/>
          <p:cNvSpPr/>
          <p:nvPr/>
        </p:nvSpPr>
        <p:spPr>
          <a:xfrm>
            <a:off x="3861544" y="26670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cxnSp>
        <p:nvCxnSpPr>
          <p:cNvPr id="8" name="Straight Arrow Connector 7"/>
          <p:cNvCxnSpPr>
            <a:stCxn id="5" idx="6"/>
            <a:endCxn id="6" idx="2"/>
          </p:cNvCxnSpPr>
          <p:nvPr/>
        </p:nvCxnSpPr>
        <p:spPr>
          <a:xfrm flipV="1">
            <a:off x="2193082" y="2514600"/>
            <a:ext cx="220662" cy="1524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404344" y="25146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cxnSp>
        <p:nvCxnSpPr>
          <p:cNvPr id="10" name="Straight Arrow Connector 9"/>
          <p:cNvCxnSpPr>
            <a:stCxn id="9" idx="6"/>
            <a:endCxn id="7" idx="2"/>
          </p:cNvCxnSpPr>
          <p:nvPr/>
        </p:nvCxnSpPr>
        <p:spPr>
          <a:xfrm>
            <a:off x="3556744" y="2590800"/>
            <a:ext cx="304800" cy="1524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2870944" y="25908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cxnSp>
        <p:nvCxnSpPr>
          <p:cNvPr id="28" name="Straight Arrow Connector 27"/>
          <p:cNvCxnSpPr>
            <a:stCxn id="6" idx="5"/>
            <a:endCxn id="27" idx="2"/>
          </p:cNvCxnSpPr>
          <p:nvPr/>
        </p:nvCxnSpPr>
        <p:spPr>
          <a:xfrm>
            <a:off x="2543826" y="2568482"/>
            <a:ext cx="327118" cy="9851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7" idx="6"/>
            <a:endCxn id="9" idx="2"/>
          </p:cNvCxnSpPr>
          <p:nvPr/>
        </p:nvCxnSpPr>
        <p:spPr>
          <a:xfrm flipV="1">
            <a:off x="3023344" y="2590800"/>
            <a:ext cx="381000" cy="762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1507282" y="38862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2421682" y="351654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021882" y="37338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cxnSp>
        <p:nvCxnSpPr>
          <p:cNvPr id="37" name="Straight Arrow Connector 36"/>
          <p:cNvCxnSpPr>
            <a:stCxn id="34" idx="6"/>
            <a:endCxn id="35" idx="2"/>
          </p:cNvCxnSpPr>
          <p:nvPr/>
        </p:nvCxnSpPr>
        <p:spPr>
          <a:xfrm flipV="1">
            <a:off x="1659682" y="3592740"/>
            <a:ext cx="762000" cy="36966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3564682" y="37338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cxnSp>
        <p:nvCxnSpPr>
          <p:cNvPr id="39" name="Straight Arrow Connector 38"/>
          <p:cNvCxnSpPr>
            <a:stCxn id="38" idx="6"/>
            <a:endCxn id="36" idx="2"/>
          </p:cNvCxnSpPr>
          <p:nvPr/>
        </p:nvCxnSpPr>
        <p:spPr>
          <a:xfrm>
            <a:off x="3717082" y="3810000"/>
            <a:ext cx="30480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2193082" y="38100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259882" y="39624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cxnSp>
        <p:nvCxnSpPr>
          <p:cNvPr id="42" name="Straight Arrow Connector 41"/>
          <p:cNvCxnSpPr>
            <a:stCxn id="34" idx="6"/>
            <a:endCxn id="40" idx="2"/>
          </p:cNvCxnSpPr>
          <p:nvPr/>
        </p:nvCxnSpPr>
        <p:spPr>
          <a:xfrm flipV="1">
            <a:off x="1659682" y="3886200"/>
            <a:ext cx="533400" cy="762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41" idx="6"/>
            <a:endCxn id="36" idx="2"/>
          </p:cNvCxnSpPr>
          <p:nvPr/>
        </p:nvCxnSpPr>
        <p:spPr>
          <a:xfrm flipV="1">
            <a:off x="3412282" y="3810000"/>
            <a:ext cx="609600" cy="2286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2193082" y="33528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cxnSp>
        <p:nvCxnSpPr>
          <p:cNvPr id="45" name="Straight Arrow Connector 44"/>
          <p:cNvCxnSpPr>
            <a:stCxn id="34" idx="6"/>
            <a:endCxn id="44" idx="2"/>
          </p:cNvCxnSpPr>
          <p:nvPr/>
        </p:nvCxnSpPr>
        <p:spPr>
          <a:xfrm flipV="1">
            <a:off x="1659682" y="3429000"/>
            <a:ext cx="533400" cy="5334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2726482" y="38862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2878882" y="33528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A6A6A6"/>
              </a:solidFill>
              <a:cs typeface="宋体" charset="-122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3259882" y="32766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cxnSp>
        <p:nvCxnSpPr>
          <p:cNvPr id="49" name="Straight Arrow Connector 48"/>
          <p:cNvCxnSpPr>
            <a:stCxn id="44" idx="7"/>
            <a:endCxn id="47" idx="2"/>
          </p:cNvCxnSpPr>
          <p:nvPr/>
        </p:nvCxnSpPr>
        <p:spPr>
          <a:xfrm>
            <a:off x="2323164" y="3375118"/>
            <a:ext cx="555718" cy="5388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7" idx="5"/>
            <a:endCxn id="48" idx="1"/>
          </p:cNvCxnSpPr>
          <p:nvPr/>
        </p:nvCxnSpPr>
        <p:spPr>
          <a:xfrm flipV="1">
            <a:off x="3008964" y="3298918"/>
            <a:ext cx="273236" cy="18396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8" idx="5"/>
            <a:endCxn id="52" idx="2"/>
          </p:cNvCxnSpPr>
          <p:nvPr/>
        </p:nvCxnSpPr>
        <p:spPr>
          <a:xfrm>
            <a:off x="3389964" y="3406682"/>
            <a:ext cx="174718" cy="9851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3564682" y="34290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cxnSp>
        <p:nvCxnSpPr>
          <p:cNvPr id="53" name="Straight Arrow Connector 52"/>
          <p:cNvCxnSpPr>
            <a:stCxn id="52" idx="6"/>
            <a:endCxn id="36" idx="2"/>
          </p:cNvCxnSpPr>
          <p:nvPr/>
        </p:nvCxnSpPr>
        <p:spPr>
          <a:xfrm>
            <a:off x="3717082" y="3505200"/>
            <a:ext cx="304800" cy="3048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0" idx="5"/>
            <a:endCxn id="46" idx="1"/>
          </p:cNvCxnSpPr>
          <p:nvPr/>
        </p:nvCxnSpPr>
        <p:spPr>
          <a:xfrm flipV="1">
            <a:off x="2323164" y="3908518"/>
            <a:ext cx="425636" cy="3156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6" idx="6"/>
            <a:endCxn id="41" idx="2"/>
          </p:cNvCxnSpPr>
          <p:nvPr/>
        </p:nvCxnSpPr>
        <p:spPr>
          <a:xfrm>
            <a:off x="2878882" y="3962400"/>
            <a:ext cx="381000" cy="762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2955082" y="36576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cxnSp>
        <p:nvCxnSpPr>
          <p:cNvPr id="57" name="Straight Arrow Connector 56"/>
          <p:cNvCxnSpPr>
            <a:stCxn id="35" idx="5"/>
            <a:endCxn id="56" idx="2"/>
          </p:cNvCxnSpPr>
          <p:nvPr/>
        </p:nvCxnSpPr>
        <p:spPr>
          <a:xfrm>
            <a:off x="2551764" y="3646622"/>
            <a:ext cx="403318" cy="8717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6" idx="6"/>
            <a:endCxn id="38" idx="2"/>
          </p:cNvCxnSpPr>
          <p:nvPr/>
        </p:nvCxnSpPr>
        <p:spPr>
          <a:xfrm>
            <a:off x="3107482" y="3733800"/>
            <a:ext cx="457200" cy="762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2286000" y="1676400"/>
            <a:ext cx="152400" cy="152400"/>
          </a:xfrm>
          <a:prstGeom prst="ellipse">
            <a:avLst/>
          </a:prstGeom>
          <a:solidFill>
            <a:srgbClr val="C0504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3564682" y="1676400"/>
            <a:ext cx="152400" cy="152400"/>
          </a:xfrm>
          <a:prstGeom prst="ellipse">
            <a:avLst/>
          </a:prstGeom>
          <a:solidFill>
            <a:srgbClr val="C0504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cxnSp>
        <p:nvCxnSpPr>
          <p:cNvPr id="100" name="Straight Arrow Connector 99"/>
          <p:cNvCxnSpPr>
            <a:stCxn id="98" idx="6"/>
            <a:endCxn id="99" idx="2"/>
          </p:cNvCxnSpPr>
          <p:nvPr/>
        </p:nvCxnSpPr>
        <p:spPr>
          <a:xfrm>
            <a:off x="2438400" y="1752600"/>
            <a:ext cx="112628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669082" y="4476690"/>
            <a:ext cx="3521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A6A6A6"/>
                </a:solidFill>
              </a:rPr>
              <a:t>Multisource – Multi-destination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02419" y="1524000"/>
            <a:ext cx="112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Classical</a:t>
            </a:r>
            <a:endParaRPr lang="en-US" sz="2000" i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702419" y="3333690"/>
            <a:ext cx="1280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A6A6A6"/>
                </a:solidFill>
              </a:rPr>
              <a:t>Multipath</a:t>
            </a:r>
            <a:endParaRPr lang="en-US" sz="2000" i="1" dirty="0">
              <a:solidFill>
                <a:srgbClr val="A6A6A6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02419" y="2471222"/>
            <a:ext cx="1139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A6A6A6"/>
                </a:solidFill>
              </a:rPr>
              <a:t>Network</a:t>
            </a:r>
            <a:endParaRPr lang="en-US" sz="2000" i="1" dirty="0">
              <a:solidFill>
                <a:srgbClr val="A6A6A6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869482" y="55626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cxnSp>
        <p:nvCxnSpPr>
          <p:cNvPr id="75" name="Straight Arrow Connector 74"/>
          <p:cNvCxnSpPr>
            <a:stCxn id="86" idx="6"/>
            <a:endCxn id="61" idx="2"/>
          </p:cNvCxnSpPr>
          <p:nvPr/>
        </p:nvCxnSpPr>
        <p:spPr>
          <a:xfrm>
            <a:off x="2874915" y="5257800"/>
            <a:ext cx="994567" cy="381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2802682" y="54864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cxnSp>
        <p:nvCxnSpPr>
          <p:cNvPr id="77" name="Straight Arrow Connector 76"/>
          <p:cNvCxnSpPr>
            <a:stCxn id="76" idx="6"/>
            <a:endCxn id="61" idx="3"/>
          </p:cNvCxnSpPr>
          <p:nvPr/>
        </p:nvCxnSpPr>
        <p:spPr>
          <a:xfrm>
            <a:off x="2955082" y="5562600"/>
            <a:ext cx="936718" cy="13008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3564682" y="58674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2590800" y="57912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cxnSp>
        <p:nvCxnSpPr>
          <p:cNvPr id="80" name="Straight Arrow Connector 79"/>
          <p:cNvCxnSpPr>
            <a:stCxn id="76" idx="5"/>
            <a:endCxn id="78" idx="2"/>
          </p:cNvCxnSpPr>
          <p:nvPr/>
        </p:nvCxnSpPr>
        <p:spPr>
          <a:xfrm>
            <a:off x="2932764" y="5616482"/>
            <a:ext cx="631918" cy="32711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9" idx="0"/>
            <a:endCxn id="84" idx="4"/>
          </p:cNvCxnSpPr>
          <p:nvPr/>
        </p:nvCxnSpPr>
        <p:spPr>
          <a:xfrm flipV="1">
            <a:off x="2667000" y="5410200"/>
            <a:ext cx="1050082" cy="381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3640882" y="52578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cxnSp>
        <p:nvCxnSpPr>
          <p:cNvPr id="85" name="Straight Arrow Connector 84"/>
          <p:cNvCxnSpPr>
            <a:stCxn id="76" idx="7"/>
            <a:endCxn id="84" idx="2"/>
          </p:cNvCxnSpPr>
          <p:nvPr/>
        </p:nvCxnSpPr>
        <p:spPr>
          <a:xfrm flipV="1">
            <a:off x="2932764" y="5334000"/>
            <a:ext cx="708118" cy="17471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2722515" y="51816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cxnSp>
        <p:nvCxnSpPr>
          <p:cNvPr id="87" name="Straight Arrow Connector 86"/>
          <p:cNvCxnSpPr>
            <a:stCxn id="86" idx="5"/>
            <a:endCxn id="78" idx="1"/>
          </p:cNvCxnSpPr>
          <p:nvPr/>
        </p:nvCxnSpPr>
        <p:spPr>
          <a:xfrm>
            <a:off x="2852597" y="5311682"/>
            <a:ext cx="734403" cy="57803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79" idx="6"/>
            <a:endCxn id="61" idx="4"/>
          </p:cNvCxnSpPr>
          <p:nvPr/>
        </p:nvCxnSpPr>
        <p:spPr>
          <a:xfrm flipV="1">
            <a:off x="2743200" y="5715000"/>
            <a:ext cx="1202482" cy="1524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79" idx="5"/>
            <a:endCxn id="78" idx="3"/>
          </p:cNvCxnSpPr>
          <p:nvPr/>
        </p:nvCxnSpPr>
        <p:spPr>
          <a:xfrm>
            <a:off x="2720882" y="5921282"/>
            <a:ext cx="866118" cy="762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86" idx="7"/>
            <a:endCxn id="84" idx="0"/>
          </p:cNvCxnSpPr>
          <p:nvPr/>
        </p:nvCxnSpPr>
        <p:spPr>
          <a:xfrm>
            <a:off x="2852597" y="5203918"/>
            <a:ext cx="864485" cy="5388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" name="Oval 104"/>
          <p:cNvSpPr/>
          <p:nvPr/>
        </p:nvSpPr>
        <p:spPr>
          <a:xfrm>
            <a:off x="1278735" y="551286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685800" y="57912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1583535" y="551286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914400" y="54102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1812135" y="528426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1278735" y="59436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1431135" y="520806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2133600" y="54864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1828800" y="58674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cxnSp>
        <p:nvCxnSpPr>
          <p:cNvPr id="114" name="Straight Connector 113"/>
          <p:cNvCxnSpPr>
            <a:stCxn id="106" idx="6"/>
            <a:endCxn id="112" idx="2"/>
          </p:cNvCxnSpPr>
          <p:nvPr/>
        </p:nvCxnSpPr>
        <p:spPr>
          <a:xfrm flipV="1">
            <a:off x="838200" y="5562600"/>
            <a:ext cx="1295400" cy="30480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11" idx="6"/>
            <a:endCxn id="112" idx="1"/>
          </p:cNvCxnSpPr>
          <p:nvPr/>
        </p:nvCxnSpPr>
        <p:spPr>
          <a:xfrm>
            <a:off x="1583535" y="5284260"/>
            <a:ext cx="572383" cy="224458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endCxn id="109" idx="0"/>
          </p:cNvCxnSpPr>
          <p:nvPr/>
        </p:nvCxnSpPr>
        <p:spPr>
          <a:xfrm>
            <a:off x="1571349" y="5263900"/>
            <a:ext cx="316986" cy="2036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111" idx="3"/>
            <a:endCxn id="113" idx="2"/>
          </p:cNvCxnSpPr>
          <p:nvPr/>
        </p:nvCxnSpPr>
        <p:spPr>
          <a:xfrm>
            <a:off x="1453453" y="5338142"/>
            <a:ext cx="375347" cy="605458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113" idx="6"/>
            <a:endCxn id="112" idx="4"/>
          </p:cNvCxnSpPr>
          <p:nvPr/>
        </p:nvCxnSpPr>
        <p:spPr>
          <a:xfrm flipV="1">
            <a:off x="1981200" y="5638800"/>
            <a:ext cx="228600" cy="30480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112" idx="3"/>
            <a:endCxn id="110" idx="7"/>
          </p:cNvCxnSpPr>
          <p:nvPr/>
        </p:nvCxnSpPr>
        <p:spPr>
          <a:xfrm flipH="1">
            <a:off x="1408817" y="5616482"/>
            <a:ext cx="747101" cy="349436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108" idx="0"/>
            <a:endCxn id="111" idx="1"/>
          </p:cNvCxnSpPr>
          <p:nvPr/>
        </p:nvCxnSpPr>
        <p:spPr>
          <a:xfrm flipV="1">
            <a:off x="990600" y="5230378"/>
            <a:ext cx="462853" cy="179822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108" idx="6"/>
            <a:endCxn id="109" idx="2"/>
          </p:cNvCxnSpPr>
          <p:nvPr/>
        </p:nvCxnSpPr>
        <p:spPr>
          <a:xfrm flipV="1">
            <a:off x="1066800" y="5360460"/>
            <a:ext cx="745335" cy="12594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108" idx="3"/>
            <a:endCxn id="106" idx="1"/>
          </p:cNvCxnSpPr>
          <p:nvPr/>
        </p:nvCxnSpPr>
        <p:spPr>
          <a:xfrm flipH="1">
            <a:off x="708118" y="5540282"/>
            <a:ext cx="228600" cy="273236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06" idx="0"/>
            <a:endCxn id="111" idx="2"/>
          </p:cNvCxnSpPr>
          <p:nvPr/>
        </p:nvCxnSpPr>
        <p:spPr>
          <a:xfrm flipV="1">
            <a:off x="762000" y="5284260"/>
            <a:ext cx="669135" cy="50694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06" idx="7"/>
            <a:endCxn id="105" idx="2"/>
          </p:cNvCxnSpPr>
          <p:nvPr/>
        </p:nvCxnSpPr>
        <p:spPr>
          <a:xfrm flipV="1">
            <a:off x="815882" y="5589060"/>
            <a:ext cx="462853" cy="224458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111" idx="2"/>
            <a:endCxn id="105" idx="0"/>
          </p:cNvCxnSpPr>
          <p:nvPr/>
        </p:nvCxnSpPr>
        <p:spPr>
          <a:xfrm flipH="1">
            <a:off x="1354935" y="5284260"/>
            <a:ext cx="76200" cy="22860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105" idx="6"/>
            <a:endCxn id="107" idx="2"/>
          </p:cNvCxnSpPr>
          <p:nvPr/>
        </p:nvCxnSpPr>
        <p:spPr>
          <a:xfrm>
            <a:off x="1431135" y="5589060"/>
            <a:ext cx="152400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105" idx="7"/>
            <a:endCxn id="109" idx="3"/>
          </p:cNvCxnSpPr>
          <p:nvPr/>
        </p:nvCxnSpPr>
        <p:spPr>
          <a:xfrm flipV="1">
            <a:off x="1408817" y="5414342"/>
            <a:ext cx="425636" cy="120836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109" idx="5"/>
            <a:endCxn id="112" idx="0"/>
          </p:cNvCxnSpPr>
          <p:nvPr/>
        </p:nvCxnSpPr>
        <p:spPr>
          <a:xfrm>
            <a:off x="1942217" y="5414342"/>
            <a:ext cx="267583" cy="72058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110" idx="6"/>
            <a:endCxn id="113" idx="3"/>
          </p:cNvCxnSpPr>
          <p:nvPr/>
        </p:nvCxnSpPr>
        <p:spPr>
          <a:xfrm flipV="1">
            <a:off x="1431135" y="5997482"/>
            <a:ext cx="419983" cy="22318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106" idx="4"/>
            <a:endCxn id="110" idx="2"/>
          </p:cNvCxnSpPr>
          <p:nvPr/>
        </p:nvCxnSpPr>
        <p:spPr>
          <a:xfrm>
            <a:off x="762000" y="5943600"/>
            <a:ext cx="516735" cy="7620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106" idx="6"/>
            <a:endCxn id="113" idx="1"/>
          </p:cNvCxnSpPr>
          <p:nvPr/>
        </p:nvCxnSpPr>
        <p:spPr>
          <a:xfrm>
            <a:off x="838200" y="5867400"/>
            <a:ext cx="1012918" cy="22318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105" idx="4"/>
            <a:endCxn id="110" idx="0"/>
          </p:cNvCxnSpPr>
          <p:nvPr/>
        </p:nvCxnSpPr>
        <p:spPr>
          <a:xfrm>
            <a:off x="1354935" y="5665260"/>
            <a:ext cx="0" cy="27834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05" idx="5"/>
            <a:endCxn id="113" idx="1"/>
          </p:cNvCxnSpPr>
          <p:nvPr/>
        </p:nvCxnSpPr>
        <p:spPr>
          <a:xfrm>
            <a:off x="1408817" y="5642942"/>
            <a:ext cx="442301" cy="246776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113" idx="0"/>
            <a:endCxn id="109" idx="4"/>
          </p:cNvCxnSpPr>
          <p:nvPr/>
        </p:nvCxnSpPr>
        <p:spPr>
          <a:xfrm flipH="1" flipV="1">
            <a:off x="1888335" y="5436660"/>
            <a:ext cx="16665" cy="43074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09" idx="3"/>
            <a:endCxn id="107" idx="6"/>
          </p:cNvCxnSpPr>
          <p:nvPr/>
        </p:nvCxnSpPr>
        <p:spPr>
          <a:xfrm flipH="1">
            <a:off x="1735935" y="5414342"/>
            <a:ext cx="98518" cy="174718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07" idx="5"/>
            <a:endCxn id="112" idx="2"/>
          </p:cNvCxnSpPr>
          <p:nvPr/>
        </p:nvCxnSpPr>
        <p:spPr>
          <a:xfrm flipV="1">
            <a:off x="1713617" y="5562600"/>
            <a:ext cx="419983" cy="80342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5814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7D20F9F6-8F94-4AEB-8542-E91DBB23BF62}" type="slidenum">
              <a:rPr lang="en-US" sz="1600">
                <a:solidFill>
                  <a:schemeClr val="tx1">
                    <a:tint val="75000"/>
                  </a:schemeClr>
                </a:solidFill>
              </a:rPr>
              <a:pPr algn="ctr"/>
              <a:t>25</a:t>
            </a:fld>
            <a:endParaRPr lang="en-US" sz="16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38" name="Rounded Rectangle 137"/>
          <p:cNvSpPr/>
          <p:nvPr/>
        </p:nvSpPr>
        <p:spPr>
          <a:xfrm>
            <a:off x="4953000" y="1898284"/>
            <a:ext cx="3467425" cy="735619"/>
          </a:xfrm>
          <a:prstGeom prst="roundRect">
            <a:avLst>
              <a:gd name="adj" fmla="val 2235"/>
            </a:avLst>
          </a:prstGeom>
          <a:solidFill>
            <a:schemeClr val="bg1">
              <a:lumMod val="85000"/>
            </a:schemeClr>
          </a:solidFill>
          <a:ln w="6350" cmpd="sng">
            <a:solidFill>
              <a:srgbClr val="7F7F7F"/>
            </a:solidFill>
          </a:ln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A6A6A6"/>
                </a:solidFill>
              </a:rPr>
              <a:t>Application Layer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4953000" y="5397969"/>
            <a:ext cx="3467425" cy="420855"/>
          </a:xfrm>
          <a:prstGeom prst="roundRect">
            <a:avLst>
              <a:gd name="adj" fmla="val 2235"/>
            </a:avLst>
          </a:prstGeom>
          <a:solidFill>
            <a:schemeClr val="bg1">
              <a:lumMod val="85000"/>
            </a:schemeClr>
          </a:solidFill>
          <a:ln w="6350" cmpd="sng">
            <a:solidFill>
              <a:srgbClr val="7F7F7F"/>
            </a:solidFill>
          </a:ln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A6A6A6"/>
                </a:solidFill>
              </a:rPr>
              <a:t>Physical Layer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4953000" y="4796479"/>
            <a:ext cx="3467425" cy="420855"/>
          </a:xfrm>
          <a:prstGeom prst="roundRect">
            <a:avLst>
              <a:gd name="adj" fmla="val 2235"/>
            </a:avLst>
          </a:prstGeom>
          <a:solidFill>
            <a:schemeClr val="bg1">
              <a:lumMod val="85000"/>
            </a:schemeClr>
          </a:solidFill>
          <a:ln w="6350" cmpd="sng"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Network Layer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4953000" y="4202128"/>
            <a:ext cx="3467425" cy="420855"/>
          </a:xfrm>
          <a:prstGeom prst="roundRect">
            <a:avLst>
              <a:gd name="adj" fmla="val 2235"/>
            </a:avLst>
          </a:prstGeom>
          <a:solidFill>
            <a:schemeClr val="bg1">
              <a:lumMod val="85000"/>
            </a:schemeClr>
          </a:solidFill>
          <a:ln w="6350" cmpd="sng"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IP Layer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4" name="Rounded Rectangle 143"/>
          <p:cNvSpPr/>
          <p:nvPr/>
        </p:nvSpPr>
        <p:spPr>
          <a:xfrm>
            <a:off x="7190156" y="3137251"/>
            <a:ext cx="1003280" cy="480468"/>
          </a:xfrm>
          <a:prstGeom prst="roundRect">
            <a:avLst>
              <a:gd name="adj" fmla="val 2235"/>
            </a:avLst>
          </a:prstGeom>
          <a:solidFill>
            <a:schemeClr val="bg1">
              <a:lumMod val="85000"/>
            </a:schemeClr>
          </a:solidFill>
          <a:ln w="6350" cmpd="sng">
            <a:solidFill>
              <a:srgbClr val="7F7F7F"/>
            </a:solidFill>
          </a:ln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A6A6A6"/>
                </a:solidFill>
              </a:rPr>
              <a:t>UDP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145" name="Rounded Rectangle 144"/>
          <p:cNvSpPr/>
          <p:nvPr/>
        </p:nvSpPr>
        <p:spPr>
          <a:xfrm>
            <a:off x="5763266" y="3140103"/>
            <a:ext cx="1003280" cy="480468"/>
          </a:xfrm>
          <a:prstGeom prst="roundRect">
            <a:avLst>
              <a:gd name="adj" fmla="val 2235"/>
            </a:avLst>
          </a:prstGeom>
          <a:solidFill>
            <a:schemeClr val="bg1">
              <a:lumMod val="85000"/>
            </a:schemeClr>
          </a:solidFill>
          <a:ln w="6350" cmpd="sng">
            <a:solidFill>
              <a:srgbClr val="7F7F7F"/>
            </a:solidFill>
          </a:ln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A6A6A6"/>
                </a:solidFill>
              </a:rPr>
              <a:t>TCP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6542774" y="3727620"/>
            <a:ext cx="841588" cy="371376"/>
          </a:xfrm>
          <a:prstGeom prst="roundRect">
            <a:avLst>
              <a:gd name="adj" fmla="val 34125"/>
            </a:avLst>
          </a:prstGeom>
          <a:noFill/>
          <a:ln w="28575" cmpd="sng">
            <a:solidFill>
              <a:srgbClr val="7F7F7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A6A6A6"/>
                </a:solidFill>
              </a:rPr>
              <a:t>RLNC</a:t>
            </a:r>
            <a:endParaRPr lang="en-US" sz="1600" b="1" dirty="0">
              <a:solidFill>
                <a:srgbClr val="A6A6A6"/>
              </a:solidFill>
            </a:endParaRPr>
          </a:p>
        </p:txBody>
      </p:sp>
      <p:sp>
        <p:nvSpPr>
          <p:cNvPr id="147" name="Rounded Rectangle 146"/>
          <p:cNvSpPr/>
          <p:nvPr/>
        </p:nvSpPr>
        <p:spPr>
          <a:xfrm>
            <a:off x="5070505" y="4542744"/>
            <a:ext cx="841588" cy="422366"/>
          </a:xfrm>
          <a:prstGeom prst="roundRect">
            <a:avLst>
              <a:gd name="adj" fmla="val 34125"/>
            </a:avLst>
          </a:prstGeom>
          <a:noFill/>
          <a:ln w="28575" cmpd="sng">
            <a:solidFill>
              <a:srgbClr val="B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B00000"/>
                </a:solidFill>
              </a:rPr>
              <a:t>RLNC</a:t>
            </a:r>
            <a:endParaRPr lang="en-US" sz="1600" b="1" dirty="0">
              <a:solidFill>
                <a:srgbClr val="B00000"/>
              </a:solidFill>
            </a:endParaRPr>
          </a:p>
        </p:txBody>
      </p:sp>
      <p:sp>
        <p:nvSpPr>
          <p:cNvPr id="148" name="Rounded Rectangle 147"/>
          <p:cNvSpPr/>
          <p:nvPr/>
        </p:nvSpPr>
        <p:spPr>
          <a:xfrm>
            <a:off x="7522519" y="2597189"/>
            <a:ext cx="1079164" cy="292769"/>
          </a:xfrm>
          <a:prstGeom prst="roundRect">
            <a:avLst>
              <a:gd name="adj" fmla="val 2235"/>
            </a:avLst>
          </a:prstGeom>
          <a:solidFill>
            <a:schemeClr val="bg1">
              <a:lumMod val="85000"/>
            </a:schemeClr>
          </a:solidFill>
          <a:ln w="6350" cmpd="sng">
            <a:solidFill>
              <a:srgbClr val="7F7F7F"/>
            </a:solidFill>
          </a:ln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A6A6A6"/>
                </a:solidFill>
              </a:rPr>
              <a:t>TCP Socket</a:t>
            </a:r>
            <a:endParaRPr lang="en-US" sz="1400" dirty="0">
              <a:solidFill>
                <a:srgbClr val="A6A6A6"/>
              </a:solidFill>
            </a:endParaRPr>
          </a:p>
        </p:txBody>
      </p:sp>
      <p:sp>
        <p:nvSpPr>
          <p:cNvPr id="149" name="Rounded Rectangle 148"/>
          <p:cNvSpPr/>
          <p:nvPr/>
        </p:nvSpPr>
        <p:spPr>
          <a:xfrm>
            <a:off x="7585598" y="2253344"/>
            <a:ext cx="841588" cy="371376"/>
          </a:xfrm>
          <a:prstGeom prst="roundRect">
            <a:avLst>
              <a:gd name="adj" fmla="val 34125"/>
            </a:avLst>
          </a:prstGeom>
          <a:noFill/>
          <a:ln w="28575" cmpd="sng">
            <a:solidFill>
              <a:srgbClr val="7F7F7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A6A6A6"/>
                </a:solidFill>
              </a:rPr>
              <a:t>RLNC</a:t>
            </a:r>
            <a:endParaRPr lang="en-US" sz="1600" b="1" dirty="0">
              <a:solidFill>
                <a:srgbClr val="A6A6A6"/>
              </a:solidFill>
            </a:endParaRPr>
          </a:p>
        </p:txBody>
      </p:sp>
      <p:sp>
        <p:nvSpPr>
          <p:cNvPr id="150" name="Rounded Rectangle 149"/>
          <p:cNvSpPr/>
          <p:nvPr/>
        </p:nvSpPr>
        <p:spPr>
          <a:xfrm>
            <a:off x="5027379" y="1766570"/>
            <a:ext cx="841588" cy="371376"/>
          </a:xfrm>
          <a:prstGeom prst="roundRect">
            <a:avLst>
              <a:gd name="adj" fmla="val 34125"/>
            </a:avLst>
          </a:prstGeom>
          <a:noFill/>
          <a:ln w="28575" cmpd="sng">
            <a:solidFill>
              <a:srgbClr val="7F7F7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A6A6A6"/>
                </a:solidFill>
              </a:rPr>
              <a:t>RLNC</a:t>
            </a:r>
            <a:endParaRPr lang="en-US" sz="1600" b="1" dirty="0">
              <a:solidFill>
                <a:srgbClr val="A6A6A6"/>
              </a:solidFill>
            </a:endParaRPr>
          </a:p>
        </p:txBody>
      </p:sp>
      <p:sp>
        <p:nvSpPr>
          <p:cNvPr id="151" name="Rounded Rectangle 150"/>
          <p:cNvSpPr/>
          <p:nvPr/>
        </p:nvSpPr>
        <p:spPr>
          <a:xfrm>
            <a:off x="6003357" y="1768041"/>
            <a:ext cx="841588" cy="371376"/>
          </a:xfrm>
          <a:prstGeom prst="roundRect">
            <a:avLst>
              <a:gd name="adj" fmla="val 34125"/>
            </a:avLst>
          </a:prstGeom>
          <a:noFill/>
          <a:ln w="28575" cmpd="sng">
            <a:solidFill>
              <a:srgbClr val="7F7F7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A6A6A6"/>
                </a:solidFill>
              </a:rPr>
              <a:t>RLNC</a:t>
            </a:r>
            <a:endParaRPr lang="en-US" sz="1600" b="1" dirty="0">
              <a:solidFill>
                <a:srgbClr val="A6A6A6"/>
              </a:solidFill>
            </a:endParaRPr>
          </a:p>
        </p:txBody>
      </p:sp>
      <p:sp>
        <p:nvSpPr>
          <p:cNvPr id="152" name="Rounded Rectangle 151"/>
          <p:cNvSpPr/>
          <p:nvPr/>
        </p:nvSpPr>
        <p:spPr>
          <a:xfrm>
            <a:off x="5075507" y="5447447"/>
            <a:ext cx="841588" cy="371376"/>
          </a:xfrm>
          <a:prstGeom prst="roundRect">
            <a:avLst>
              <a:gd name="adj" fmla="val 34125"/>
            </a:avLst>
          </a:prstGeom>
          <a:noFill/>
          <a:ln w="28575" cmpd="sng">
            <a:solidFill>
              <a:srgbClr val="7F7F7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A6A6A6"/>
                </a:solidFill>
              </a:rPr>
              <a:t>RLNC</a:t>
            </a:r>
            <a:endParaRPr lang="en-US" sz="1600" b="1" dirty="0">
              <a:solidFill>
                <a:srgbClr val="A6A6A6"/>
              </a:solidFill>
            </a:endParaRPr>
          </a:p>
        </p:txBody>
      </p:sp>
      <p:cxnSp>
        <p:nvCxnSpPr>
          <p:cNvPr id="153" name="Curved Connector 152"/>
          <p:cNvCxnSpPr>
            <a:stCxn id="150" idx="0"/>
            <a:endCxn id="151" idx="0"/>
          </p:cNvCxnSpPr>
          <p:nvPr/>
        </p:nvCxnSpPr>
        <p:spPr>
          <a:xfrm rot="16200000" flipH="1">
            <a:off x="5935426" y="1279316"/>
            <a:ext cx="1471" cy="975978"/>
          </a:xfrm>
          <a:prstGeom prst="curvedConnector3">
            <a:avLst>
              <a:gd name="adj1" fmla="val -16064652"/>
            </a:avLst>
          </a:prstGeom>
          <a:ln w="28575" cmpd="sng">
            <a:solidFill>
              <a:srgbClr val="7F7F7F"/>
            </a:solidFill>
            <a:prstDash val="sysDash"/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>
            <a:off x="7947177" y="2624720"/>
            <a:ext cx="0" cy="3462733"/>
          </a:xfrm>
          <a:prstGeom prst="straightConnector1">
            <a:avLst/>
          </a:prstGeom>
          <a:ln>
            <a:solidFill>
              <a:srgbClr val="7F7F7F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/>
          <p:nvPr/>
        </p:nvCxnSpPr>
        <p:spPr>
          <a:xfrm>
            <a:off x="7266135" y="2633903"/>
            <a:ext cx="0" cy="3462096"/>
          </a:xfrm>
          <a:prstGeom prst="straightConnector1">
            <a:avLst/>
          </a:prstGeom>
          <a:ln>
            <a:solidFill>
              <a:srgbClr val="7F7F7F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>
            <a:off x="6659799" y="2625357"/>
            <a:ext cx="0" cy="3462096"/>
          </a:xfrm>
          <a:prstGeom prst="straightConnector1">
            <a:avLst/>
          </a:prstGeom>
          <a:ln>
            <a:solidFill>
              <a:srgbClr val="7F7F7F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965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82816" y="221159"/>
            <a:ext cx="75328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>
                <a:latin typeface="+mj-lt"/>
                <a:ea typeface="+mj-ea"/>
                <a:cs typeface="+mj-cs"/>
              </a:rPr>
              <a:t>Network Coding vs. ARQ and HARQ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pic>
        <p:nvPicPr>
          <p:cNvPr id="143362" name="Picture 2" descr="C:\Documents and Settings\Guest\Desktop\TelecomItalia\New_Poster\graphics\NC_vs_feedback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86053"/>
            <a:ext cx="4572000" cy="4986147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800600" y="1344827"/>
            <a:ext cx="4343400" cy="497977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2880" indent="-18288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1600" u="sng" dirty="0" smtClean="0"/>
              <a:t>Scenario</a:t>
            </a:r>
            <a:r>
              <a:rPr lang="en-US" sz="1600" dirty="0" smtClean="0"/>
              <a:t>: 5-packet block transfer from BS to SS</a:t>
            </a:r>
          </a:p>
          <a:p>
            <a:pPr marL="182880" indent="-18288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1600" u="sng" dirty="0" smtClean="0"/>
              <a:t>Downlink</a:t>
            </a:r>
            <a:r>
              <a:rPr lang="en-US" sz="1600" dirty="0" smtClean="0"/>
              <a:t>: fixed 40% packet error pattern (every 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and 5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packet)</a:t>
            </a:r>
          </a:p>
          <a:p>
            <a:pPr marL="182880" indent="-18288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1600" u="sng" dirty="0" smtClean="0"/>
              <a:t>Uplink</a:t>
            </a:r>
            <a:r>
              <a:rPr lang="en-US" sz="1600" dirty="0" smtClean="0"/>
              <a:t>: feedback NACKs not subject to loss</a:t>
            </a:r>
          </a:p>
          <a:p>
            <a:pPr marL="182880" indent="-18288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1600" u="sng" dirty="0" smtClean="0"/>
              <a:t>ARQ</a:t>
            </a:r>
            <a:r>
              <a:rPr lang="en-US" sz="1600" dirty="0" smtClean="0"/>
              <a:t>: repeated transmissions create RTT feedback loops</a:t>
            </a:r>
          </a:p>
          <a:p>
            <a:pPr marL="182880" indent="-18288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1600" u="sng" dirty="0" smtClean="0"/>
              <a:t>HARQ</a:t>
            </a:r>
            <a:r>
              <a:rPr lang="en-US" sz="1600" dirty="0" smtClean="0"/>
              <a:t>: feedback reduced by combining corrupted packet versions</a:t>
            </a:r>
          </a:p>
          <a:p>
            <a:pPr marL="182880" indent="-18288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1600" u="sng" dirty="0" smtClean="0"/>
              <a:t>Network Coding</a:t>
            </a:r>
            <a:r>
              <a:rPr lang="en-US" sz="1600" dirty="0" smtClean="0"/>
              <a:t>: a-priori systematic coding with added redundancy of 3/5</a:t>
            </a:r>
          </a:p>
          <a:p>
            <a:pPr marL="182880" indent="-18288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1400" dirty="0" smtClean="0"/>
              <a:t>Clear </a:t>
            </a:r>
            <a:r>
              <a:rPr lang="en-US" sz="1400" b="1" dirty="0" smtClean="0"/>
              <a:t>delay, throughput, and energy gains</a:t>
            </a:r>
          </a:p>
          <a:p>
            <a:pPr marL="640080" lvl="1" indent="-18288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1400" dirty="0"/>
              <a:t>No feedback loop</a:t>
            </a:r>
          </a:p>
          <a:p>
            <a:pPr marL="640080" lvl="1" indent="-18288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1400" dirty="0"/>
              <a:t>Redundancy cost amortized over block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657600" y="6324600"/>
            <a:ext cx="2133600" cy="3651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105400" y="4953000"/>
            <a:ext cx="388620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u="sng" dirty="0" err="1" smtClean="0">
                <a:solidFill>
                  <a:srgbClr val="7F7F7F"/>
                </a:solidFill>
              </a:rPr>
              <a:t>Surat</a:t>
            </a:r>
            <a:r>
              <a:rPr lang="en-US" sz="1100" u="sng" dirty="0" smtClean="0">
                <a:solidFill>
                  <a:srgbClr val="7F7F7F"/>
                </a:solidFill>
              </a:rPr>
              <a:t> </a:t>
            </a:r>
            <a:r>
              <a:rPr lang="en-US" sz="1100" u="sng" dirty="0" err="1">
                <a:solidFill>
                  <a:srgbClr val="7F7F7F"/>
                </a:solidFill>
              </a:rPr>
              <a:t>Teerapittayanon</a:t>
            </a:r>
            <a:r>
              <a:rPr lang="en-US" sz="1100" u="sng" dirty="0">
                <a:solidFill>
                  <a:srgbClr val="7F7F7F"/>
                </a:solidFill>
              </a:rPr>
              <a:t>, </a:t>
            </a:r>
            <a:r>
              <a:rPr lang="en-US" sz="1100" u="sng" dirty="0" err="1">
                <a:solidFill>
                  <a:srgbClr val="7F7F7F"/>
                </a:solidFill>
              </a:rPr>
              <a:t>Kerim</a:t>
            </a:r>
            <a:r>
              <a:rPr lang="en-US" sz="1100" u="sng" dirty="0">
                <a:solidFill>
                  <a:srgbClr val="7F7F7F"/>
                </a:solidFill>
              </a:rPr>
              <a:t> </a:t>
            </a:r>
            <a:r>
              <a:rPr lang="en-US" sz="1100" u="sng" dirty="0" err="1">
                <a:solidFill>
                  <a:srgbClr val="7F7F7F"/>
                </a:solidFill>
              </a:rPr>
              <a:t>Fouli</a:t>
            </a:r>
            <a:r>
              <a:rPr lang="en-US" sz="1100" u="sng" dirty="0">
                <a:solidFill>
                  <a:srgbClr val="7F7F7F"/>
                </a:solidFill>
              </a:rPr>
              <a:t>, Muriel </a:t>
            </a:r>
            <a:r>
              <a:rPr lang="en-US" sz="1100" u="sng" dirty="0" err="1">
                <a:solidFill>
                  <a:srgbClr val="7F7F7F"/>
                </a:solidFill>
              </a:rPr>
              <a:t>Médard</a:t>
            </a:r>
            <a:r>
              <a:rPr lang="en-US" sz="1100" u="sng" dirty="0">
                <a:solidFill>
                  <a:srgbClr val="7F7F7F"/>
                </a:solidFill>
              </a:rPr>
              <a:t>, </a:t>
            </a:r>
            <a:r>
              <a:rPr lang="en-US" sz="1100" dirty="0">
                <a:solidFill>
                  <a:srgbClr val="7F7F7F"/>
                </a:solidFill>
              </a:rPr>
              <a:t>Marie-José </a:t>
            </a:r>
            <a:r>
              <a:rPr lang="en-US" sz="1100" dirty="0" err="1">
                <a:solidFill>
                  <a:srgbClr val="7F7F7F"/>
                </a:solidFill>
              </a:rPr>
              <a:t>Montpetit</a:t>
            </a:r>
            <a:r>
              <a:rPr lang="en-US" sz="1100" dirty="0">
                <a:solidFill>
                  <a:srgbClr val="7F7F7F"/>
                </a:solidFill>
              </a:rPr>
              <a:t>, </a:t>
            </a:r>
            <a:r>
              <a:rPr lang="en-US" sz="1100" dirty="0" err="1">
                <a:solidFill>
                  <a:srgbClr val="7F7F7F"/>
                </a:solidFill>
              </a:rPr>
              <a:t>Xiaomeng</a:t>
            </a:r>
            <a:r>
              <a:rPr lang="en-US" sz="1100" dirty="0">
                <a:solidFill>
                  <a:srgbClr val="7F7F7F"/>
                </a:solidFill>
              </a:rPr>
              <a:t> Shi, Ivan </a:t>
            </a:r>
            <a:r>
              <a:rPr lang="en-US" sz="1100" dirty="0" err="1">
                <a:solidFill>
                  <a:srgbClr val="7F7F7F"/>
                </a:solidFill>
              </a:rPr>
              <a:t>Seskar</a:t>
            </a:r>
            <a:r>
              <a:rPr lang="en-US" sz="1100" dirty="0">
                <a:solidFill>
                  <a:srgbClr val="7F7F7F"/>
                </a:solidFill>
              </a:rPr>
              <a:t>, </a:t>
            </a:r>
            <a:r>
              <a:rPr lang="en-US" sz="1100" dirty="0" err="1">
                <a:solidFill>
                  <a:srgbClr val="7F7F7F"/>
                </a:solidFill>
              </a:rPr>
              <a:t>Abhimanyu</a:t>
            </a:r>
            <a:r>
              <a:rPr lang="en-US" sz="1100" dirty="0">
                <a:solidFill>
                  <a:srgbClr val="7F7F7F"/>
                </a:solidFill>
              </a:rPr>
              <a:t> </a:t>
            </a:r>
            <a:r>
              <a:rPr lang="en-US" sz="1100" dirty="0" err="1">
                <a:solidFill>
                  <a:srgbClr val="7F7F7F"/>
                </a:solidFill>
              </a:rPr>
              <a:t>Gosain</a:t>
            </a:r>
            <a:endParaRPr lang="en-US" sz="1100" dirty="0">
              <a:solidFill>
                <a:srgbClr val="7F7F7F"/>
              </a:solidFill>
            </a:endParaRPr>
          </a:p>
          <a:p>
            <a:r>
              <a:rPr lang="en-US" sz="1100" u="sng" dirty="0">
                <a:solidFill>
                  <a:srgbClr val="7F7F7F"/>
                </a:solidFill>
              </a:rPr>
              <a:t>Network Coding as a WIMAX Link Reliability </a:t>
            </a:r>
            <a:r>
              <a:rPr lang="en-US" sz="1100" u="sng" dirty="0" smtClean="0">
                <a:solidFill>
                  <a:srgbClr val="7F7F7F"/>
                </a:solidFill>
              </a:rPr>
              <a:t>Mechanism</a:t>
            </a:r>
          </a:p>
          <a:p>
            <a:r>
              <a:rPr lang="en-US" sz="1100" dirty="0" smtClean="0">
                <a:solidFill>
                  <a:srgbClr val="7F7F7F"/>
                </a:solidFill>
              </a:rPr>
              <a:t>MACOM 2012L 1-12</a:t>
            </a:r>
          </a:p>
          <a:p>
            <a:r>
              <a:rPr lang="en-US" sz="1100" u="sng" dirty="0" err="1" smtClean="0">
                <a:solidFill>
                  <a:srgbClr val="7F7F7F"/>
                </a:solidFill>
              </a:rPr>
              <a:t>Surat</a:t>
            </a:r>
            <a:r>
              <a:rPr lang="en-US" sz="1100" u="sng" dirty="0" smtClean="0">
                <a:solidFill>
                  <a:srgbClr val="7F7F7F"/>
                </a:solidFill>
              </a:rPr>
              <a:t> </a:t>
            </a:r>
            <a:r>
              <a:rPr lang="en-US" sz="1100" u="sng" dirty="0" err="1" smtClean="0">
                <a:solidFill>
                  <a:srgbClr val="7F7F7F"/>
                </a:solidFill>
              </a:rPr>
              <a:t>Teerapittayanon</a:t>
            </a:r>
            <a:r>
              <a:rPr lang="en-US" sz="1100" u="sng" dirty="0" smtClean="0">
                <a:solidFill>
                  <a:srgbClr val="7F7F7F"/>
                </a:solidFill>
              </a:rPr>
              <a:t>, </a:t>
            </a:r>
            <a:r>
              <a:rPr lang="en-US" sz="1100" u="sng" dirty="0" err="1" smtClean="0">
                <a:solidFill>
                  <a:srgbClr val="7F7F7F"/>
                </a:solidFill>
              </a:rPr>
              <a:t>Kerim</a:t>
            </a:r>
            <a:r>
              <a:rPr lang="en-US" sz="1100" u="sng" dirty="0" smtClean="0">
                <a:solidFill>
                  <a:srgbClr val="7F7F7F"/>
                </a:solidFill>
              </a:rPr>
              <a:t> </a:t>
            </a:r>
            <a:r>
              <a:rPr lang="en-US" sz="1100" u="sng" dirty="0" err="1" smtClean="0">
                <a:solidFill>
                  <a:srgbClr val="7F7F7F"/>
                </a:solidFill>
              </a:rPr>
              <a:t>Fouli</a:t>
            </a:r>
            <a:r>
              <a:rPr lang="en-US" sz="1100" u="sng" dirty="0" smtClean="0">
                <a:solidFill>
                  <a:srgbClr val="7F7F7F"/>
                </a:solidFill>
              </a:rPr>
              <a:t>, Muriel </a:t>
            </a:r>
            <a:r>
              <a:rPr lang="en-US" sz="1100" u="sng" dirty="0" err="1" smtClean="0">
                <a:solidFill>
                  <a:srgbClr val="7F7F7F"/>
                </a:solidFill>
              </a:rPr>
              <a:t>Médard</a:t>
            </a:r>
            <a:r>
              <a:rPr lang="en-US" sz="1100" u="sng" dirty="0" smtClean="0">
                <a:solidFill>
                  <a:srgbClr val="7F7F7F"/>
                </a:solidFill>
              </a:rPr>
              <a:t>, </a:t>
            </a:r>
            <a:r>
              <a:rPr lang="en-US" sz="1100" dirty="0" smtClean="0">
                <a:solidFill>
                  <a:srgbClr val="7F7F7F"/>
                </a:solidFill>
              </a:rPr>
              <a:t>Marie-José </a:t>
            </a:r>
            <a:r>
              <a:rPr lang="en-US" sz="1100" dirty="0" err="1" smtClean="0">
                <a:solidFill>
                  <a:srgbClr val="7F7F7F"/>
                </a:solidFill>
              </a:rPr>
              <a:t>Montpetit</a:t>
            </a:r>
            <a:r>
              <a:rPr lang="en-US" sz="1100" dirty="0" smtClean="0">
                <a:solidFill>
                  <a:srgbClr val="7F7F7F"/>
                </a:solidFill>
              </a:rPr>
              <a:t>, </a:t>
            </a:r>
            <a:r>
              <a:rPr lang="en-US" sz="1100" dirty="0" err="1" smtClean="0">
                <a:solidFill>
                  <a:srgbClr val="7F7F7F"/>
                </a:solidFill>
              </a:rPr>
              <a:t>Xiaomeng</a:t>
            </a:r>
            <a:r>
              <a:rPr lang="en-US" sz="1100" dirty="0" smtClean="0">
                <a:solidFill>
                  <a:srgbClr val="7F7F7F"/>
                </a:solidFill>
              </a:rPr>
              <a:t> Shi, Ivan </a:t>
            </a:r>
            <a:r>
              <a:rPr lang="en-US" sz="1100" dirty="0" err="1" smtClean="0">
                <a:solidFill>
                  <a:srgbClr val="7F7F7F"/>
                </a:solidFill>
              </a:rPr>
              <a:t>Seskar</a:t>
            </a:r>
            <a:r>
              <a:rPr lang="en-US" sz="1100" dirty="0" smtClean="0">
                <a:solidFill>
                  <a:srgbClr val="7F7F7F"/>
                </a:solidFill>
              </a:rPr>
              <a:t>, </a:t>
            </a:r>
            <a:r>
              <a:rPr lang="en-US" sz="1100" dirty="0" err="1" smtClean="0">
                <a:solidFill>
                  <a:srgbClr val="7F7F7F"/>
                </a:solidFill>
              </a:rPr>
              <a:t>Abhimanyu</a:t>
            </a:r>
            <a:r>
              <a:rPr lang="en-US" sz="1100" dirty="0" smtClean="0">
                <a:solidFill>
                  <a:srgbClr val="7F7F7F"/>
                </a:solidFill>
              </a:rPr>
              <a:t> </a:t>
            </a:r>
            <a:r>
              <a:rPr lang="en-US" sz="1100" dirty="0" err="1" smtClean="0">
                <a:solidFill>
                  <a:srgbClr val="7F7F7F"/>
                </a:solidFill>
              </a:rPr>
              <a:t>Gosain</a:t>
            </a:r>
            <a:endParaRPr lang="en-US" sz="1100" dirty="0" smtClean="0">
              <a:solidFill>
                <a:srgbClr val="7F7F7F"/>
              </a:solidFill>
            </a:endParaRPr>
          </a:p>
          <a:p>
            <a:r>
              <a:rPr lang="en-US" sz="1100" u="sng" dirty="0" smtClean="0">
                <a:solidFill>
                  <a:srgbClr val="7F7F7F"/>
                </a:solidFill>
              </a:rPr>
              <a:t>Network Coding as a WIMAX Link Reliability Mechanism: An Experimental Demonstration</a:t>
            </a:r>
          </a:p>
          <a:p>
            <a:r>
              <a:rPr lang="en-US" sz="1100" dirty="0" smtClean="0">
                <a:solidFill>
                  <a:srgbClr val="7F7F7F"/>
                </a:solidFill>
              </a:rPr>
              <a:t>MACOM 2012: 75-78</a:t>
            </a:r>
            <a:endParaRPr lang="en-US" sz="1100" dirty="0">
              <a:solidFill>
                <a:srgbClr val="7F7F7F"/>
              </a:solidFill>
            </a:endParaRP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1686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C:\Documents and Settings\Guest\Desktop\TelecomItalia\New_Poster\graphics\BS_SS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1706" y="1447800"/>
            <a:ext cx="6408294" cy="300027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86260" y="152400"/>
            <a:ext cx="85529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+mj-lt"/>
                <a:ea typeface="+mj-ea"/>
                <a:cs typeface="+mj-cs"/>
              </a:rPr>
              <a:t>Experimental Setup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1" y="4601992"/>
            <a:ext cx="840544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lvl="0" indent="-182880" algn="just">
              <a:spcBef>
                <a:spcPct val="20000"/>
              </a:spcBef>
              <a:buClr>
                <a:srgbClr val="93A299"/>
              </a:buClr>
              <a:buSzPct val="85000"/>
              <a:buFont typeface="Arial" pitchFamily="34" charset="0"/>
              <a:buChar char="•"/>
            </a:pPr>
            <a:r>
              <a:rPr lang="en-US" dirty="0" smtClean="0">
                <a:solidFill>
                  <a:srgbClr val="292934"/>
                </a:solidFill>
              </a:rPr>
              <a:t>Intra-flow NC modules at the Base Station (BS) and Subscriber Station (SS) </a:t>
            </a:r>
          </a:p>
          <a:p>
            <a:pPr marL="182880" lvl="0" indent="-182880" algn="just">
              <a:spcBef>
                <a:spcPct val="20000"/>
              </a:spcBef>
              <a:buClr>
                <a:srgbClr val="93A299"/>
              </a:buClr>
              <a:buSzPct val="85000"/>
              <a:buFont typeface="Arial" pitchFamily="34" charset="0"/>
              <a:buChar char="•"/>
            </a:pPr>
            <a:r>
              <a:rPr lang="en-US" dirty="0" smtClean="0">
                <a:solidFill>
                  <a:srgbClr val="292934"/>
                </a:solidFill>
              </a:rPr>
              <a:t>Toggle ARQ, HARQ, and various NC configurations</a:t>
            </a:r>
          </a:p>
          <a:p>
            <a:pPr marL="182880" lvl="0" indent="-182880" algn="just">
              <a:spcBef>
                <a:spcPct val="20000"/>
              </a:spcBef>
              <a:buClr>
                <a:srgbClr val="93A299"/>
              </a:buClr>
              <a:buSzPct val="85000"/>
              <a:buFont typeface="Arial" pitchFamily="34" charset="0"/>
              <a:buChar char="•"/>
            </a:pPr>
            <a:r>
              <a:rPr lang="en-US" dirty="0" smtClean="0">
                <a:solidFill>
                  <a:srgbClr val="292934"/>
                </a:solidFill>
              </a:rPr>
              <a:t>IPERF </a:t>
            </a:r>
            <a:r>
              <a:rPr lang="en-US" dirty="0" smtClean="0">
                <a:solidFill>
                  <a:srgbClr val="292934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rgbClr val="292934"/>
                </a:solidFill>
              </a:rPr>
              <a:t> application-layer </a:t>
            </a:r>
            <a:r>
              <a:rPr lang="en-US" dirty="0" smtClean="0">
                <a:solidFill>
                  <a:schemeClr val="tx2"/>
                </a:solidFill>
              </a:rPr>
              <a:t>throughput / loss</a:t>
            </a:r>
          </a:p>
          <a:p>
            <a:pPr marL="182880" lvl="0" indent="-182880" algn="just">
              <a:spcBef>
                <a:spcPct val="20000"/>
              </a:spcBef>
              <a:buClr>
                <a:srgbClr val="93A299"/>
              </a:buClr>
              <a:buSzPct val="85000"/>
              <a:buFont typeface="Arial" pitchFamily="34" charset="0"/>
              <a:buChar char="•"/>
            </a:pPr>
            <a:r>
              <a:rPr lang="en-US" dirty="0" smtClean="0">
                <a:solidFill>
                  <a:srgbClr val="292934"/>
                </a:solidFill>
              </a:rPr>
              <a:t>UFTP (FTP over UDP) </a:t>
            </a:r>
            <a:r>
              <a:rPr lang="en-US" dirty="0" smtClean="0">
                <a:solidFill>
                  <a:srgbClr val="292934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rgbClr val="292934"/>
                </a:solidFill>
              </a:rPr>
              <a:t> application-layer </a:t>
            </a:r>
            <a:r>
              <a:rPr lang="en-US" dirty="0" smtClean="0">
                <a:solidFill>
                  <a:schemeClr val="tx2"/>
                </a:solidFill>
              </a:rPr>
              <a:t>file-transfer delay</a:t>
            </a:r>
          </a:p>
        </p:txBody>
      </p:sp>
    </p:spTree>
    <p:extLst>
      <p:ext uri="{BB962C8B-B14F-4D97-AF65-F5344CB8AC3E}">
        <p14:creationId xmlns:p14="http://schemas.microsoft.com/office/powerpoint/2010/main" val="4030836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Guest\Desktop\Verizon_PPT\Surat_Figs\fullarchitec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127" y="1307215"/>
            <a:ext cx="8665013" cy="330394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86260" y="152400"/>
            <a:ext cx="85529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+mj-lt"/>
                <a:ea typeface="+mj-ea"/>
                <a:cs typeface="+mj-cs"/>
              </a:rPr>
              <a:t>IP-Based Implementation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324600"/>
            <a:ext cx="2133600" cy="3651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4735354"/>
            <a:ext cx="8839200" cy="1557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lvl="0" indent="-182880" algn="just">
              <a:spcBef>
                <a:spcPct val="20000"/>
              </a:spcBef>
              <a:buClr>
                <a:srgbClr val="93A299"/>
              </a:buClr>
              <a:buSzPct val="85000"/>
              <a:buFont typeface="Arial" pitchFamily="34" charset="0"/>
              <a:buChar char="•"/>
            </a:pPr>
            <a:r>
              <a:rPr lang="en-US" sz="1400" dirty="0" err="1" smtClean="0"/>
              <a:t>WiMAX</a:t>
            </a:r>
            <a:r>
              <a:rPr lang="en-US" sz="1400" dirty="0" smtClean="0"/>
              <a:t> MAC inaccessible </a:t>
            </a:r>
            <a:r>
              <a:rPr lang="en-US" sz="1400" dirty="0" smtClean="0">
                <a:sym typeface="Wingdings" pitchFamily="2" charset="2"/>
              </a:rPr>
              <a:t> IP-based implementation</a:t>
            </a:r>
          </a:p>
          <a:p>
            <a:pPr marL="182880" lvl="0" indent="-182880" algn="just">
              <a:spcBef>
                <a:spcPct val="20000"/>
              </a:spcBef>
              <a:buClr>
                <a:srgbClr val="93A299"/>
              </a:buClr>
              <a:buSzPct val="85000"/>
              <a:buFont typeface="Arial" pitchFamily="34" charset="0"/>
              <a:buChar char="•"/>
            </a:pPr>
            <a:r>
              <a:rPr lang="en-US" sz="1400" dirty="0">
                <a:sym typeface="Wingdings" pitchFamily="2" charset="2"/>
              </a:rPr>
              <a:t>Performance measurements at the application layer (IPERF and UFTP)</a:t>
            </a:r>
            <a:endParaRPr lang="en-US" sz="1400" dirty="0"/>
          </a:p>
          <a:p>
            <a:pPr marL="182880" lvl="0" indent="-182880" algn="just">
              <a:spcBef>
                <a:spcPct val="20000"/>
              </a:spcBef>
              <a:buClr>
                <a:srgbClr val="93A299"/>
              </a:buClr>
              <a:buSzPct val="85000"/>
              <a:buFont typeface="Arial" pitchFamily="34" charset="0"/>
              <a:buChar char="•"/>
            </a:pPr>
            <a:r>
              <a:rPr lang="en-US" sz="1400" dirty="0" smtClean="0"/>
              <a:t>IP layer: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Netfilter</a:t>
            </a:r>
            <a:r>
              <a:rPr lang="en-US" sz="1400" dirty="0" smtClean="0"/>
              <a:t> used to intercept packets, route them to encoder/decoder, then re-inject them to IP layer</a:t>
            </a:r>
          </a:p>
          <a:p>
            <a:pPr marL="182880" lvl="0" indent="-182880" algn="just">
              <a:spcBef>
                <a:spcPct val="20000"/>
              </a:spcBef>
              <a:buClr>
                <a:srgbClr val="93A299"/>
              </a:buClr>
              <a:buSzPct val="85000"/>
              <a:buFont typeface="Arial" pitchFamily="34" charset="0"/>
              <a:buChar char="•"/>
            </a:pPr>
            <a:r>
              <a:rPr lang="en-US" sz="1400" dirty="0" smtClean="0"/>
              <a:t>PDCP </a:t>
            </a:r>
            <a:r>
              <a:rPr lang="en-US" sz="1400" dirty="0"/>
              <a:t>does not need to be involved, although that may be quite </a:t>
            </a:r>
            <a:r>
              <a:rPr lang="en-US" sz="1400" dirty="0" smtClean="0"/>
              <a:t>doable</a:t>
            </a:r>
          </a:p>
          <a:p>
            <a:pPr marL="182880" lvl="0" indent="-182880" algn="just">
              <a:spcBef>
                <a:spcPct val="20000"/>
              </a:spcBef>
              <a:buClr>
                <a:srgbClr val="93A299"/>
              </a:buClr>
              <a:buSzPct val="85000"/>
              <a:buFont typeface="Arial" pitchFamily="34" charset="0"/>
              <a:buChar char="•"/>
            </a:pPr>
            <a:r>
              <a:rPr lang="en-US" sz="1400" dirty="0"/>
              <a:t>N</a:t>
            </a:r>
            <a:r>
              <a:rPr lang="en-US" sz="1400" dirty="0" smtClean="0"/>
              <a:t>etwork </a:t>
            </a:r>
            <a:r>
              <a:rPr lang="en-US" sz="1400" dirty="0"/>
              <a:t>coding </a:t>
            </a:r>
            <a:r>
              <a:rPr lang="en-US" sz="1400" dirty="0" smtClean="0"/>
              <a:t>included at </a:t>
            </a:r>
            <a:r>
              <a:rPr lang="en-US" sz="1400" dirty="0"/>
              <a:t>the e-Node B before handing it to the MAC, </a:t>
            </a:r>
            <a:r>
              <a:rPr lang="en-US" sz="1400" dirty="0" smtClean="0"/>
              <a:t>and ARQ </a:t>
            </a:r>
            <a:r>
              <a:rPr lang="en-US" sz="1400" dirty="0"/>
              <a:t>and HARQ </a:t>
            </a:r>
            <a:r>
              <a:rPr lang="en-US" sz="1400" dirty="0" smtClean="0"/>
              <a:t>bypassed at </a:t>
            </a:r>
            <a:r>
              <a:rPr lang="en-US" sz="1400" dirty="0"/>
              <a:t>the </a:t>
            </a:r>
            <a:r>
              <a:rPr lang="en-US" sz="1400" dirty="0" smtClean="0"/>
              <a:t>MAC – does not require a proxy, but can be used if  convenient.  </a:t>
            </a:r>
            <a:r>
              <a:rPr lang="en-US" sz="1400" dirty="0"/>
              <a:t>O</a:t>
            </a:r>
            <a:r>
              <a:rPr lang="en-US" sz="1400" dirty="0" smtClean="0"/>
              <a:t>ccurs below transport, so not touching TCP per se </a:t>
            </a:r>
          </a:p>
        </p:txBody>
      </p:sp>
      <p:sp>
        <p:nvSpPr>
          <p:cNvPr id="2" name="Frame 1"/>
          <p:cNvSpPr/>
          <p:nvPr/>
        </p:nvSpPr>
        <p:spPr>
          <a:xfrm>
            <a:off x="838200" y="1143000"/>
            <a:ext cx="4343400" cy="3657600"/>
          </a:xfrm>
          <a:prstGeom prst="frame">
            <a:avLst/>
          </a:prstGeom>
          <a:solidFill>
            <a:srgbClr val="333399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762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Remote access of </a:t>
            </a:r>
            <a:r>
              <a:rPr lang="en-US" dirty="0" err="1" smtClean="0"/>
              <a:t>eNode</a:t>
            </a:r>
            <a:r>
              <a:rPr lang="en-US" dirty="0" smtClean="0"/>
              <a:t> B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62800" y="762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Card driver</a:t>
            </a:r>
            <a:endParaRPr lang="en-US" dirty="0"/>
          </a:p>
        </p:txBody>
      </p:sp>
      <p:sp>
        <p:nvSpPr>
          <p:cNvPr id="12" name="Frame 11"/>
          <p:cNvSpPr/>
          <p:nvPr/>
        </p:nvSpPr>
        <p:spPr>
          <a:xfrm>
            <a:off x="4572000" y="1143000"/>
            <a:ext cx="4343400" cy="3657600"/>
          </a:xfrm>
          <a:prstGeom prst="frame">
            <a:avLst/>
          </a:prstGeom>
          <a:solidFill>
            <a:srgbClr val="333399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784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11" grpId="0"/>
      <p:bldP spid="11" grpId="1"/>
      <p:bldP spid="12" grpId="0" animBg="1"/>
      <p:bldP spid="12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240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+mj-lt"/>
                <a:ea typeface="+mj-ea"/>
                <a:cs typeface="+mj-cs"/>
              </a:rPr>
              <a:t>Consistency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600" y="1535668"/>
            <a:ext cx="99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Loss</a:t>
            </a:r>
            <a:endParaRPr lang="en-US" dirty="0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4267200" y="1535668"/>
          <a:ext cx="4040188" cy="243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Acrobat Document" r:id="rId4" imgW="3448050" imgH="2076450" progId="AcroExch.Document.7">
                  <p:embed/>
                </p:oleObj>
              </mc:Choice>
              <mc:Fallback>
                <p:oleObj name="Acrobat Document" r:id="rId4" imgW="3448050" imgH="207645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535668"/>
                        <a:ext cx="4040188" cy="24336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28600" y="5410200"/>
            <a:ext cx="1538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Throughput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466186" y="5740758"/>
            <a:ext cx="99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File transfer delay</a:t>
            </a:r>
            <a:endParaRPr lang="en-US" dirty="0"/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3436937" y="3962400"/>
          <a:ext cx="4487863" cy="270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Acrobat Document" r:id="rId6" imgW="3448050" imgH="2076450" progId="AcroExch.Document.7">
                  <p:embed/>
                </p:oleObj>
              </mc:Choice>
              <mc:Fallback>
                <p:oleObj name="Acrobat Document" r:id="rId6" imgW="3448050" imgH="207645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6937" y="3962400"/>
                        <a:ext cx="4487863" cy="27035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304800" y="2976562"/>
          <a:ext cx="4040188" cy="243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Acrobat Document" r:id="rId8" imgW="3448050" imgH="2076450" progId="AcroExch.Document.7">
                  <p:embed/>
                </p:oleObj>
              </mc:Choice>
              <mc:Fallback>
                <p:oleObj name="Acrobat Document" r:id="rId8" imgW="3448050" imgH="207645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976562"/>
                        <a:ext cx="4040188" cy="24336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292443" y="1439535"/>
            <a:ext cx="2984157" cy="1346886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2880" indent="-18288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1400" i="1" dirty="0" smtClean="0"/>
              <a:t>NC-Best</a:t>
            </a:r>
            <a:r>
              <a:rPr lang="en-US" sz="1400" dirty="0" smtClean="0"/>
              <a:t> decreases </a:t>
            </a:r>
            <a:r>
              <a:rPr lang="en-US" sz="1400" dirty="0" smtClean="0">
                <a:solidFill>
                  <a:schemeClr val="tx2"/>
                </a:solidFill>
              </a:rPr>
              <a:t>packet loss </a:t>
            </a:r>
            <a:r>
              <a:rPr lang="en-US" sz="1400" b="1" dirty="0" smtClean="0">
                <a:solidFill>
                  <a:schemeClr val="tx2"/>
                </a:solidFill>
              </a:rPr>
              <a:t>from 11-32% to nearly 0%</a:t>
            </a:r>
          </a:p>
          <a:p>
            <a:pPr marL="182880" indent="-18288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1400" dirty="0" smtClean="0"/>
              <a:t>NC offers up to </a:t>
            </a:r>
            <a:r>
              <a:rPr lang="en-US" sz="1400" b="1" dirty="0" smtClean="0">
                <a:solidFill>
                  <a:schemeClr val="tx2"/>
                </a:solidFill>
              </a:rPr>
              <a:t>5.9x gain in throughput </a:t>
            </a:r>
            <a:r>
              <a:rPr lang="en-US" sz="1400" dirty="0" smtClean="0"/>
              <a:t>and</a:t>
            </a:r>
            <a:r>
              <a:rPr lang="en-US" sz="1400" b="1" dirty="0" smtClean="0"/>
              <a:t> </a:t>
            </a:r>
            <a:r>
              <a:rPr lang="en-US" sz="1400" b="1" dirty="0" smtClean="0">
                <a:solidFill>
                  <a:schemeClr val="tx2"/>
                </a:solidFill>
              </a:rPr>
              <a:t>5.5x reduction in file transfer delay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57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240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+mj-lt"/>
                <a:ea typeface="+mj-ea"/>
                <a:cs typeface="+mj-cs"/>
              </a:rPr>
              <a:t>Looking Forward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92443" y="1439535"/>
            <a:ext cx="2984157" cy="1346886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2880" indent="-18288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en-US" sz="1400" b="1" dirty="0" smtClean="0">
              <a:solidFill>
                <a:schemeClr val="tx2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1278473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applications </a:t>
            </a:r>
            <a:r>
              <a:rPr lang="en-US" sz="2400" dirty="0" smtClean="0"/>
              <a:t>of network coding are </a:t>
            </a:r>
            <a:r>
              <a:rPr lang="en-US" sz="2400" dirty="0"/>
              <a:t>varied and changing</a:t>
            </a:r>
          </a:p>
          <a:p>
            <a:r>
              <a:rPr lang="en-US" sz="2400" dirty="0"/>
              <a:t>This is indeed the right time for a standardization effort</a:t>
            </a:r>
          </a:p>
          <a:p>
            <a:r>
              <a:rPr lang="en-US" sz="2400" dirty="0" smtClean="0"/>
              <a:t>Network coding can be implemented at different layers and in different portions of the network</a:t>
            </a:r>
          </a:p>
          <a:p>
            <a:r>
              <a:rPr lang="en-US" sz="2400" dirty="0" smtClean="0"/>
              <a:t>Standardization should allow the flexibility needed to allow these diverse implementations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3531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Why </a:t>
            </a:r>
            <a:r>
              <a:rPr lang="en-US" sz="3600" dirty="0" smtClean="0"/>
              <a:t>RNLC</a:t>
            </a:r>
            <a:r>
              <a:rPr lang="en-US" sz="4000" dirty="0" smtClean="0"/>
              <a:t> is Different</a:t>
            </a:r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F9F6-8F94-4AEB-8542-E91DBB23BF62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531103"/>
              </p:ext>
            </p:extLst>
          </p:nvPr>
        </p:nvGraphicFramePr>
        <p:xfrm>
          <a:off x="457200" y="1371600"/>
          <a:ext cx="83058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9895"/>
                <a:gridCol w="1006198"/>
                <a:gridCol w="1656707"/>
                <a:gridCol w="1143000"/>
              </a:tblGrid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spc="0" dirty="0" smtClean="0"/>
                        <a:t>Code</a:t>
                      </a:r>
                      <a:r>
                        <a:rPr lang="en-US" sz="2000" spc="0" baseline="0" dirty="0" smtClean="0"/>
                        <a:t> Capabilities</a:t>
                      </a:r>
                      <a:endParaRPr lang="en-US" sz="2000" spc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RLNC</a:t>
                      </a:r>
                      <a:endParaRPr lang="en-US" sz="2000" dirty="0"/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Rateless</a:t>
                      </a:r>
                      <a:r>
                        <a:rPr lang="en-US" sz="2000" dirty="0" smtClean="0"/>
                        <a:t> (e.g. Fountain) Codes </a:t>
                      </a:r>
                      <a:r>
                        <a:rPr lang="en-US" sz="1800" b="0" dirty="0" smtClean="0"/>
                        <a:t> </a:t>
                      </a:r>
                      <a:endParaRPr lang="en-US" sz="1800" b="0" dirty="0"/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Block Codes</a:t>
                      </a:r>
                      <a:endParaRPr lang="en-US" sz="2000" dirty="0"/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D0D0D"/>
                          </a:solidFill>
                        </a:rPr>
                        <a:t>Erasure</a:t>
                      </a:r>
                      <a:r>
                        <a:rPr lang="en-US" sz="2000" b="0" baseline="0" dirty="0" smtClean="0">
                          <a:solidFill>
                            <a:srgbClr val="0D0D0D"/>
                          </a:solidFill>
                        </a:rPr>
                        <a:t> correction</a:t>
                      </a:r>
                      <a:endParaRPr lang="en-US" sz="2000" b="0" dirty="0">
                        <a:solidFill>
                          <a:srgbClr val="0D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9900"/>
                          </a:solidFill>
                        </a:rPr>
                        <a:t>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9900"/>
                          </a:solidFill>
                        </a:rPr>
                        <a:t>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9900"/>
                          </a:solidFill>
                        </a:rPr>
                        <a:t>✔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D0D0D"/>
                          </a:solidFill>
                        </a:rPr>
                        <a:t>Code</a:t>
                      </a:r>
                      <a:r>
                        <a:rPr lang="en-US" sz="2000" b="0" baseline="0" dirty="0" smtClean="0">
                          <a:solidFill>
                            <a:srgbClr val="0D0D0D"/>
                          </a:solidFill>
                        </a:rPr>
                        <a:t> is carried within each packet</a:t>
                      </a:r>
                      <a:endParaRPr lang="en-US" sz="2000" b="0" dirty="0">
                        <a:solidFill>
                          <a:srgbClr val="0D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9900"/>
                          </a:solidFill>
                        </a:rPr>
                        <a:t>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D0D0D"/>
                          </a:solidFill>
                        </a:rPr>
                        <a:t>Completely distributed operation</a:t>
                      </a:r>
                      <a:endParaRPr lang="en-US" sz="2000" b="0" dirty="0">
                        <a:solidFill>
                          <a:srgbClr val="0D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9900"/>
                          </a:solidFill>
                        </a:rPr>
                        <a:t>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D0D0D"/>
                          </a:solidFill>
                        </a:rPr>
                        <a:t>De-code using </a:t>
                      </a:r>
                      <a:r>
                        <a:rPr lang="en-US" sz="2000" b="0" dirty="0" err="1" smtClean="0">
                          <a:solidFill>
                            <a:srgbClr val="0D0D0D"/>
                          </a:solidFill>
                        </a:rPr>
                        <a:t>unencoded</a:t>
                      </a:r>
                      <a:r>
                        <a:rPr lang="en-US" sz="2000" b="0" dirty="0" smtClean="0">
                          <a:solidFill>
                            <a:srgbClr val="0D0D0D"/>
                          </a:solidFill>
                        </a:rPr>
                        <a:t> packets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9900"/>
                          </a:solidFill>
                        </a:rPr>
                        <a:t>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D0D0D"/>
                          </a:solidFill>
                        </a:rPr>
                        <a:t>Able</a:t>
                      </a:r>
                      <a:r>
                        <a:rPr lang="en-US" sz="2000" b="0" baseline="0" dirty="0" smtClean="0">
                          <a:solidFill>
                            <a:srgbClr val="0D0D0D"/>
                          </a:solidFill>
                        </a:rPr>
                        <a:t> to generate </a:t>
                      </a:r>
                      <a:r>
                        <a:rPr lang="en-US" sz="2000" b="0" dirty="0" smtClean="0">
                          <a:solidFill>
                            <a:srgbClr val="0D0D0D"/>
                          </a:solidFill>
                        </a:rPr>
                        <a:t>valid codes </a:t>
                      </a:r>
                      <a:r>
                        <a:rPr lang="en-US" sz="2000" b="0" baseline="0" dirty="0" smtClean="0">
                          <a:solidFill>
                            <a:srgbClr val="0D0D0D"/>
                          </a:solidFill>
                        </a:rPr>
                        <a:t>from coded or </a:t>
                      </a:r>
                      <a:r>
                        <a:rPr lang="en-US" sz="2000" b="0" baseline="0" dirty="0" err="1" smtClean="0">
                          <a:solidFill>
                            <a:srgbClr val="0D0D0D"/>
                          </a:solidFill>
                        </a:rPr>
                        <a:t>unencoded</a:t>
                      </a:r>
                      <a:r>
                        <a:rPr lang="en-US" sz="2000" b="0" baseline="0" dirty="0" smtClean="0">
                          <a:solidFill>
                            <a:srgbClr val="0D0D0D"/>
                          </a:solidFill>
                        </a:rPr>
                        <a:t> packets</a:t>
                      </a:r>
                      <a:endParaRPr lang="en-US" sz="2000" b="0" dirty="0">
                        <a:solidFill>
                          <a:srgbClr val="0D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9900"/>
                          </a:solidFill>
                        </a:rPr>
                        <a:t>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solidFill>
                            <a:srgbClr val="0D0D0D"/>
                          </a:solidFill>
                        </a:rPr>
                        <a:t>Composability</a:t>
                      </a:r>
                      <a:r>
                        <a:rPr lang="en-US" sz="2000" b="0" dirty="0" smtClean="0">
                          <a:solidFill>
                            <a:srgbClr val="0D0D0D"/>
                          </a:solidFill>
                        </a:rPr>
                        <a:t> without decoding (add incremental redundancy)</a:t>
                      </a:r>
                      <a:endParaRPr lang="en-US" sz="2000" b="0" dirty="0">
                        <a:solidFill>
                          <a:srgbClr val="0D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9900"/>
                          </a:solidFill>
                        </a:rPr>
                        <a:t>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D0D0D"/>
                          </a:solidFill>
                        </a:rPr>
                        <a:t>Encode data in a sliding window</a:t>
                      </a:r>
                      <a:endParaRPr lang="en-US" sz="2000" b="0" dirty="0">
                        <a:solidFill>
                          <a:srgbClr val="0D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9900"/>
                          </a:solidFill>
                        </a:rPr>
                        <a:t>✔</a:t>
                      </a:r>
                    </a:p>
                  </a:txBody>
                  <a:tcPr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68994" y="1362792"/>
            <a:ext cx="8294005" cy="4719328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15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42242" y="464687"/>
            <a:ext cx="18466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729513" y="1580705"/>
            <a:ext cx="3716369" cy="671091"/>
          </a:xfrm>
          <a:prstGeom prst="roundRect">
            <a:avLst>
              <a:gd name="adj" fmla="val 2235"/>
            </a:avLst>
          </a:prstGeom>
          <a:solidFill>
            <a:schemeClr val="bg1">
              <a:lumMod val="85000"/>
            </a:schemeClr>
          </a:solidFill>
          <a:ln w="6350" cmpd="sng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Application Layer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29513" y="4773401"/>
            <a:ext cx="3716369" cy="383938"/>
          </a:xfrm>
          <a:prstGeom prst="roundRect">
            <a:avLst>
              <a:gd name="adj" fmla="val 2235"/>
            </a:avLst>
          </a:prstGeom>
          <a:solidFill>
            <a:schemeClr val="bg1">
              <a:lumMod val="85000"/>
            </a:schemeClr>
          </a:solidFill>
          <a:ln w="6350" cmpd="sng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Physical Layer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29513" y="4224673"/>
            <a:ext cx="3716369" cy="383938"/>
          </a:xfrm>
          <a:prstGeom prst="roundRect">
            <a:avLst>
              <a:gd name="adj" fmla="val 2235"/>
            </a:avLst>
          </a:prstGeom>
          <a:solidFill>
            <a:schemeClr val="bg1">
              <a:lumMod val="85000"/>
            </a:schemeClr>
          </a:solidFill>
          <a:ln w="6350" cmpd="sng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Network Layer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29513" y="3682457"/>
            <a:ext cx="3716369" cy="383938"/>
          </a:xfrm>
          <a:prstGeom prst="roundRect">
            <a:avLst>
              <a:gd name="adj" fmla="val 2235"/>
            </a:avLst>
          </a:prstGeom>
          <a:solidFill>
            <a:schemeClr val="bg1">
              <a:lumMod val="85000"/>
            </a:schemeClr>
          </a:solidFill>
          <a:ln w="6350" cmpd="sng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IP Layer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029354" y="2710991"/>
            <a:ext cx="1075311" cy="438322"/>
          </a:xfrm>
          <a:prstGeom prst="roundRect">
            <a:avLst>
              <a:gd name="adj" fmla="val 2235"/>
            </a:avLst>
          </a:prstGeom>
          <a:solidFill>
            <a:schemeClr val="bg1">
              <a:lumMod val="85000"/>
            </a:schemeClr>
          </a:solidFill>
          <a:ln w="6350" cmpd="sng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UDP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639051" y="2713592"/>
            <a:ext cx="1075311" cy="438322"/>
          </a:xfrm>
          <a:prstGeom prst="roundRect">
            <a:avLst>
              <a:gd name="adj" fmla="val 2235"/>
            </a:avLst>
          </a:prstGeom>
          <a:solidFill>
            <a:schemeClr val="bg1">
              <a:lumMod val="85000"/>
            </a:schemeClr>
          </a:solidFill>
          <a:ln w="6350" cmpd="sng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TCP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406449" y="3249573"/>
            <a:ext cx="902010" cy="338800"/>
          </a:xfrm>
          <a:prstGeom prst="roundRect">
            <a:avLst>
              <a:gd name="adj" fmla="val 34125"/>
            </a:avLst>
          </a:prstGeom>
          <a:noFill/>
          <a:ln w="28575" cmpd="sng">
            <a:solidFill>
              <a:srgbClr val="8938A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8938A6"/>
                </a:solidFill>
              </a:rPr>
              <a:t>RLNC</a:t>
            </a:r>
            <a:endParaRPr lang="en-US" sz="1600" b="1" dirty="0">
              <a:solidFill>
                <a:srgbClr val="8938A6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971931" y="3993195"/>
            <a:ext cx="902010" cy="385317"/>
          </a:xfrm>
          <a:prstGeom prst="roundRect">
            <a:avLst>
              <a:gd name="adj" fmla="val 34125"/>
            </a:avLst>
          </a:prstGeom>
          <a:noFill/>
          <a:ln w="28575" cmpd="sng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RLNC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49498" y="2218302"/>
            <a:ext cx="1156642" cy="267088"/>
          </a:xfrm>
          <a:prstGeom prst="roundRect">
            <a:avLst>
              <a:gd name="adj" fmla="val 2235"/>
            </a:avLst>
          </a:prstGeom>
          <a:solidFill>
            <a:schemeClr val="bg1">
              <a:lumMod val="85000"/>
            </a:schemeClr>
          </a:solidFill>
          <a:ln w="6350" cmpd="sng">
            <a:solidFill>
              <a:srgbClr val="B00000"/>
            </a:solidFill>
          </a:ln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850000"/>
                </a:solidFill>
              </a:rPr>
              <a:t>TCP Socket</a:t>
            </a:r>
            <a:endParaRPr lang="en-US" sz="1400" dirty="0">
              <a:solidFill>
                <a:srgbClr val="85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22533" y="1904619"/>
            <a:ext cx="902010" cy="338800"/>
          </a:xfrm>
          <a:prstGeom prst="roundRect">
            <a:avLst>
              <a:gd name="adj" fmla="val 34125"/>
            </a:avLst>
          </a:prstGeom>
          <a:noFill/>
          <a:ln w="28575" cmpd="sng">
            <a:solidFill>
              <a:srgbClr val="B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B00000"/>
                </a:solidFill>
              </a:rPr>
              <a:t>RLNC</a:t>
            </a:r>
            <a:endParaRPr lang="en-US" sz="1600" b="1" dirty="0">
              <a:solidFill>
                <a:srgbClr val="B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929910" y="1513210"/>
            <a:ext cx="902010" cy="338800"/>
          </a:xfrm>
          <a:prstGeom prst="roundRect">
            <a:avLst>
              <a:gd name="adj" fmla="val 34125"/>
            </a:avLst>
          </a:prstGeom>
          <a:noFill/>
          <a:ln w="28575" cmpd="sng">
            <a:solidFill>
              <a:srgbClr val="32B029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32B029"/>
                </a:solidFill>
              </a:rPr>
              <a:t>RLNC</a:t>
            </a:r>
            <a:endParaRPr lang="en-US" sz="1600" b="1" dirty="0">
              <a:solidFill>
                <a:srgbClr val="32B029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80863" y="1514553"/>
            <a:ext cx="902010" cy="338800"/>
          </a:xfrm>
          <a:prstGeom prst="roundRect">
            <a:avLst>
              <a:gd name="adj" fmla="val 34125"/>
            </a:avLst>
          </a:prstGeom>
          <a:noFill/>
          <a:ln w="28575" cmpd="sng">
            <a:solidFill>
              <a:srgbClr val="32B029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32B029"/>
                </a:solidFill>
              </a:rPr>
              <a:t>RLNC</a:t>
            </a:r>
            <a:endParaRPr lang="en-US" sz="1600" b="1" dirty="0">
              <a:solidFill>
                <a:srgbClr val="32B029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976803" y="4818539"/>
            <a:ext cx="902010" cy="338800"/>
          </a:xfrm>
          <a:prstGeom prst="roundRect">
            <a:avLst>
              <a:gd name="adj" fmla="val 34125"/>
            </a:avLst>
          </a:prstGeom>
          <a:noFill/>
          <a:ln w="28575" cmpd="sng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RLNC</a:t>
            </a:r>
            <a:endParaRPr lang="en-US" sz="1600" b="1" dirty="0">
              <a:solidFill>
                <a:srgbClr val="0000FF"/>
              </a:solidFill>
            </a:endParaRPr>
          </a:p>
        </p:txBody>
      </p:sp>
      <p:cxnSp>
        <p:nvCxnSpPr>
          <p:cNvPr id="24" name="Curved Connector 23"/>
          <p:cNvCxnSpPr>
            <a:stCxn id="18" idx="0"/>
            <a:endCxn id="19" idx="0"/>
          </p:cNvCxnSpPr>
          <p:nvPr/>
        </p:nvCxnSpPr>
        <p:spPr>
          <a:xfrm rot="16200000" flipH="1">
            <a:off x="2855652" y="1038405"/>
            <a:ext cx="1477" cy="950953"/>
          </a:xfrm>
          <a:prstGeom prst="curvedConnector3">
            <a:avLst>
              <a:gd name="adj1" fmla="val -17021593"/>
            </a:avLst>
          </a:prstGeom>
          <a:ln w="28575" cmpd="sng">
            <a:solidFill>
              <a:srgbClr val="32B029"/>
            </a:solidFill>
            <a:prstDash val="sysDash"/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815842" y="2243419"/>
            <a:ext cx="0" cy="3158985"/>
          </a:xfrm>
          <a:prstGeom prst="straightConnector1">
            <a:avLst/>
          </a:prstGeom>
          <a:ln>
            <a:solidFill>
              <a:srgbClr val="B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152263" y="2251796"/>
            <a:ext cx="0" cy="3158404"/>
          </a:xfrm>
          <a:prstGeom prst="straightConnector1">
            <a:avLst/>
          </a:prstGeom>
          <a:ln>
            <a:solidFill>
              <a:srgbClr val="8938A6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561474" y="2244000"/>
            <a:ext cx="0" cy="3158404"/>
          </a:xfrm>
          <a:prstGeom prst="straightConnector1">
            <a:avLst/>
          </a:prstGeom>
          <a:ln>
            <a:solidFill>
              <a:srgbClr val="8938A6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241879" y="1466474"/>
            <a:ext cx="1987721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Operating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System Agnostic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Implementation</a:t>
            </a:r>
          </a:p>
          <a:p>
            <a:pPr algn="ctr"/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(Software)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Right Brace 53"/>
          <p:cNvSpPr/>
          <p:nvPr/>
        </p:nvSpPr>
        <p:spPr>
          <a:xfrm>
            <a:off x="5805416" y="1447800"/>
            <a:ext cx="398791" cy="1101308"/>
          </a:xfrm>
          <a:prstGeom prst="rightBrace">
            <a:avLst>
              <a:gd name="adj1" fmla="val 28798"/>
              <a:gd name="adj2" fmla="val 50000"/>
            </a:avLst>
          </a:prstGeom>
          <a:ln w="12700" cmpd="sng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5" name="Right Brace 54"/>
          <p:cNvSpPr/>
          <p:nvPr/>
        </p:nvSpPr>
        <p:spPr>
          <a:xfrm>
            <a:off x="5776899" y="4773401"/>
            <a:ext cx="327436" cy="426873"/>
          </a:xfrm>
          <a:prstGeom prst="rightBrace">
            <a:avLst>
              <a:gd name="adj1" fmla="val 16664"/>
              <a:gd name="adj2" fmla="val 50000"/>
            </a:avLst>
          </a:prstGeom>
          <a:ln w="12700" cmpd="sng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6" name="TextBox 55"/>
          <p:cNvSpPr txBox="1"/>
          <p:nvPr/>
        </p:nvSpPr>
        <p:spPr>
          <a:xfrm>
            <a:off x="6149113" y="4514474"/>
            <a:ext cx="206434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Chip 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Implementation</a:t>
            </a:r>
          </a:p>
          <a:p>
            <a:pPr algn="ctr"/>
            <a:r>
              <a:rPr lang="en-US" sz="1600" i="1" dirty="0" smtClean="0">
                <a:solidFill>
                  <a:srgbClr val="595959"/>
                </a:solidFill>
              </a:rPr>
              <a:t>(Hardware)</a:t>
            </a:r>
            <a:endParaRPr lang="en-US" sz="1600" i="1" dirty="0">
              <a:solidFill>
                <a:srgbClr val="595959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124552" y="3219074"/>
            <a:ext cx="198772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Kernel </a:t>
            </a: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Implementation</a:t>
            </a:r>
          </a:p>
          <a:p>
            <a:pPr algn="ctr"/>
            <a:r>
              <a:rPr lang="en-US" sz="1600" i="1" dirty="0" smtClean="0">
                <a:solidFill>
                  <a:srgbClr val="595959"/>
                </a:solidFill>
              </a:rPr>
              <a:t>(Software)</a:t>
            </a:r>
            <a:endParaRPr lang="en-US" sz="1600" i="1" dirty="0">
              <a:solidFill>
                <a:srgbClr val="595959"/>
              </a:solidFill>
            </a:endParaRPr>
          </a:p>
        </p:txBody>
      </p:sp>
      <p:sp>
        <p:nvSpPr>
          <p:cNvPr id="58" name="Right Brace 57"/>
          <p:cNvSpPr/>
          <p:nvPr/>
        </p:nvSpPr>
        <p:spPr>
          <a:xfrm>
            <a:off x="5768113" y="2691706"/>
            <a:ext cx="398791" cy="1916905"/>
          </a:xfrm>
          <a:prstGeom prst="rightBrace">
            <a:avLst>
              <a:gd name="adj1" fmla="val 45828"/>
              <a:gd name="adj2" fmla="val 50000"/>
            </a:avLst>
          </a:prstGeom>
          <a:ln w="12700" cmpd="sng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Initial RLNC Stack Implementations</a:t>
            </a:r>
            <a:endParaRPr lang="en-US" sz="4000" dirty="0"/>
          </a:p>
        </p:txBody>
      </p:sp>
      <p:sp>
        <p:nvSpPr>
          <p:cNvPr id="31" name="Rectangle 30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rgbClr val="4172AD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-76200" y="5410200"/>
            <a:ext cx="9296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25425" indent="-225425" algn="ctr">
              <a:spcBef>
                <a:spcPts val="600"/>
              </a:spcBef>
              <a:defRPr/>
            </a:pPr>
            <a:r>
              <a:rPr lang="en-US" sz="3200" b="1" spc="-15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  <a:sym typeface="Wingdings" charset="2"/>
              </a:rPr>
              <a:t>Implementable at any layer as a patch </a:t>
            </a:r>
            <a:endParaRPr lang="en-US" sz="3200" b="1" i="1" spc="-15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+mj-ea"/>
              <a:cs typeface="+mj-cs"/>
              <a:sym typeface="Wingdings" charset="2"/>
            </a:endParaRP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6461125"/>
            <a:ext cx="2133600" cy="365125"/>
          </a:xfrm>
        </p:spPr>
        <p:txBody>
          <a:bodyPr/>
          <a:lstStyle/>
          <a:p>
            <a:fld id="{7D20F9F6-8F94-4AEB-8542-E91DBB23BF62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3" name="Picture 32" descr="Screen Shot 2013-02-12 at 4.39.1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3" y="6389377"/>
            <a:ext cx="1635052" cy="357371"/>
          </a:xfrm>
          <a:prstGeom prst="rect">
            <a:avLst/>
          </a:prstGeom>
          <a:ln>
            <a:solidFill>
              <a:srgbClr val="1F497D"/>
            </a:solidFill>
          </a:ln>
        </p:spPr>
      </p:pic>
    </p:spTree>
    <p:extLst>
      <p:ext uri="{BB962C8B-B14F-4D97-AF65-F5344CB8AC3E}">
        <p14:creationId xmlns:p14="http://schemas.microsoft.com/office/powerpoint/2010/main" val="205591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Application Layer TCP Case Study</a:t>
            </a:r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2040682" y="246266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sp>
        <p:nvSpPr>
          <p:cNvPr id="6" name="Oval 5"/>
          <p:cNvSpPr/>
          <p:nvPr/>
        </p:nvSpPr>
        <p:spPr>
          <a:xfrm>
            <a:off x="2413744" y="231026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sp>
        <p:nvSpPr>
          <p:cNvPr id="7" name="Oval 6"/>
          <p:cNvSpPr/>
          <p:nvPr/>
        </p:nvSpPr>
        <p:spPr>
          <a:xfrm>
            <a:off x="3861544" y="253886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cxnSp>
        <p:nvCxnSpPr>
          <p:cNvPr id="8" name="Straight Arrow Connector 7"/>
          <p:cNvCxnSpPr>
            <a:stCxn id="5" idx="6"/>
            <a:endCxn id="6" idx="2"/>
          </p:cNvCxnSpPr>
          <p:nvPr/>
        </p:nvCxnSpPr>
        <p:spPr>
          <a:xfrm flipV="1">
            <a:off x="2193082" y="2386468"/>
            <a:ext cx="220662" cy="1524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404344" y="238646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cxnSp>
        <p:nvCxnSpPr>
          <p:cNvPr id="10" name="Straight Arrow Connector 9"/>
          <p:cNvCxnSpPr>
            <a:stCxn id="9" idx="6"/>
            <a:endCxn id="7" idx="2"/>
          </p:cNvCxnSpPr>
          <p:nvPr/>
        </p:nvCxnSpPr>
        <p:spPr>
          <a:xfrm>
            <a:off x="3556744" y="2462668"/>
            <a:ext cx="304800" cy="1524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2870944" y="246266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cxnSp>
        <p:nvCxnSpPr>
          <p:cNvPr id="28" name="Straight Arrow Connector 27"/>
          <p:cNvCxnSpPr>
            <a:stCxn id="6" idx="5"/>
            <a:endCxn id="27" idx="2"/>
          </p:cNvCxnSpPr>
          <p:nvPr/>
        </p:nvCxnSpPr>
        <p:spPr>
          <a:xfrm>
            <a:off x="2543826" y="2440350"/>
            <a:ext cx="327118" cy="9851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7" idx="6"/>
            <a:endCxn id="9" idx="2"/>
          </p:cNvCxnSpPr>
          <p:nvPr/>
        </p:nvCxnSpPr>
        <p:spPr>
          <a:xfrm flipV="1">
            <a:off x="3023344" y="2462668"/>
            <a:ext cx="381000" cy="762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1507282" y="36576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2421682" y="328794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021882" y="35052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cxnSp>
        <p:nvCxnSpPr>
          <p:cNvPr id="37" name="Straight Arrow Connector 36"/>
          <p:cNvCxnSpPr>
            <a:stCxn id="34" idx="6"/>
            <a:endCxn id="35" idx="2"/>
          </p:cNvCxnSpPr>
          <p:nvPr/>
        </p:nvCxnSpPr>
        <p:spPr>
          <a:xfrm flipV="1">
            <a:off x="1659682" y="3364140"/>
            <a:ext cx="762000" cy="36966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3564682" y="35052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cxnSp>
        <p:nvCxnSpPr>
          <p:cNvPr id="39" name="Straight Arrow Connector 38"/>
          <p:cNvCxnSpPr>
            <a:stCxn id="38" idx="6"/>
            <a:endCxn id="36" idx="2"/>
          </p:cNvCxnSpPr>
          <p:nvPr/>
        </p:nvCxnSpPr>
        <p:spPr>
          <a:xfrm>
            <a:off x="3717082" y="3581400"/>
            <a:ext cx="30480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2193082" y="35814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259882" y="37338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cxnSp>
        <p:nvCxnSpPr>
          <p:cNvPr id="42" name="Straight Arrow Connector 41"/>
          <p:cNvCxnSpPr>
            <a:stCxn id="34" idx="6"/>
            <a:endCxn id="40" idx="2"/>
          </p:cNvCxnSpPr>
          <p:nvPr/>
        </p:nvCxnSpPr>
        <p:spPr>
          <a:xfrm flipV="1">
            <a:off x="1659682" y="3657600"/>
            <a:ext cx="533400" cy="762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41" idx="6"/>
            <a:endCxn id="36" idx="2"/>
          </p:cNvCxnSpPr>
          <p:nvPr/>
        </p:nvCxnSpPr>
        <p:spPr>
          <a:xfrm flipV="1">
            <a:off x="3412282" y="3581400"/>
            <a:ext cx="609600" cy="2286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2193082" y="31242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cxnSp>
        <p:nvCxnSpPr>
          <p:cNvPr id="45" name="Straight Arrow Connector 44"/>
          <p:cNvCxnSpPr>
            <a:stCxn id="34" idx="6"/>
            <a:endCxn id="44" idx="2"/>
          </p:cNvCxnSpPr>
          <p:nvPr/>
        </p:nvCxnSpPr>
        <p:spPr>
          <a:xfrm flipV="1">
            <a:off x="1659682" y="3200400"/>
            <a:ext cx="533400" cy="5334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2726482" y="36576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2878882" y="31242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A6A6A6"/>
              </a:solidFill>
              <a:cs typeface="宋体" charset="-122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3259882" y="30480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cxnSp>
        <p:nvCxnSpPr>
          <p:cNvPr id="49" name="Straight Arrow Connector 48"/>
          <p:cNvCxnSpPr>
            <a:stCxn id="44" idx="7"/>
            <a:endCxn id="47" idx="2"/>
          </p:cNvCxnSpPr>
          <p:nvPr/>
        </p:nvCxnSpPr>
        <p:spPr>
          <a:xfrm>
            <a:off x="2323164" y="3146518"/>
            <a:ext cx="555718" cy="5388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7" idx="5"/>
            <a:endCxn id="48" idx="1"/>
          </p:cNvCxnSpPr>
          <p:nvPr/>
        </p:nvCxnSpPr>
        <p:spPr>
          <a:xfrm flipV="1">
            <a:off x="3008964" y="3070318"/>
            <a:ext cx="273236" cy="18396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8" idx="5"/>
            <a:endCxn id="52" idx="2"/>
          </p:cNvCxnSpPr>
          <p:nvPr/>
        </p:nvCxnSpPr>
        <p:spPr>
          <a:xfrm>
            <a:off x="3389964" y="3178082"/>
            <a:ext cx="174718" cy="9851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3564682" y="32004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cxnSp>
        <p:nvCxnSpPr>
          <p:cNvPr id="53" name="Straight Arrow Connector 52"/>
          <p:cNvCxnSpPr>
            <a:stCxn id="52" idx="6"/>
            <a:endCxn id="36" idx="2"/>
          </p:cNvCxnSpPr>
          <p:nvPr/>
        </p:nvCxnSpPr>
        <p:spPr>
          <a:xfrm>
            <a:off x="3717082" y="3276600"/>
            <a:ext cx="304800" cy="3048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0" idx="5"/>
            <a:endCxn id="46" idx="1"/>
          </p:cNvCxnSpPr>
          <p:nvPr/>
        </p:nvCxnSpPr>
        <p:spPr>
          <a:xfrm flipV="1">
            <a:off x="2323164" y="3679918"/>
            <a:ext cx="425636" cy="3156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6" idx="6"/>
            <a:endCxn id="41" idx="2"/>
          </p:cNvCxnSpPr>
          <p:nvPr/>
        </p:nvCxnSpPr>
        <p:spPr>
          <a:xfrm>
            <a:off x="2878882" y="3733800"/>
            <a:ext cx="381000" cy="762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2955082" y="34290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cxnSp>
        <p:nvCxnSpPr>
          <p:cNvPr id="57" name="Straight Arrow Connector 56"/>
          <p:cNvCxnSpPr>
            <a:stCxn id="35" idx="5"/>
            <a:endCxn id="56" idx="2"/>
          </p:cNvCxnSpPr>
          <p:nvPr/>
        </p:nvCxnSpPr>
        <p:spPr>
          <a:xfrm>
            <a:off x="2551764" y="3418022"/>
            <a:ext cx="403318" cy="8717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6" idx="6"/>
            <a:endCxn id="38" idx="2"/>
          </p:cNvCxnSpPr>
          <p:nvPr/>
        </p:nvCxnSpPr>
        <p:spPr>
          <a:xfrm>
            <a:off x="3107482" y="3505200"/>
            <a:ext cx="457200" cy="762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2432794" y="1676400"/>
            <a:ext cx="152400" cy="152400"/>
          </a:xfrm>
          <a:prstGeom prst="ellipse">
            <a:avLst/>
          </a:prstGeom>
          <a:solidFill>
            <a:srgbClr val="C0504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3564682" y="1676400"/>
            <a:ext cx="152400" cy="152400"/>
          </a:xfrm>
          <a:prstGeom prst="ellipse">
            <a:avLst/>
          </a:prstGeom>
          <a:solidFill>
            <a:srgbClr val="C0504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cxnSp>
        <p:nvCxnSpPr>
          <p:cNvPr id="100" name="Straight Arrow Connector 99"/>
          <p:cNvCxnSpPr>
            <a:stCxn id="98" idx="6"/>
            <a:endCxn id="99" idx="2"/>
          </p:cNvCxnSpPr>
          <p:nvPr/>
        </p:nvCxnSpPr>
        <p:spPr>
          <a:xfrm>
            <a:off x="2585194" y="1752600"/>
            <a:ext cx="9794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669082" y="4248090"/>
            <a:ext cx="3521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A6A6A6"/>
                </a:solidFill>
              </a:rPr>
              <a:t>Multisource – Multi-destination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02419" y="1524000"/>
            <a:ext cx="112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Classical</a:t>
            </a:r>
            <a:endParaRPr lang="en-US" sz="2000" i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702419" y="3105090"/>
            <a:ext cx="1280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A6A6A6"/>
                </a:solidFill>
              </a:rPr>
              <a:t>Multipath</a:t>
            </a:r>
            <a:endParaRPr lang="en-US" sz="2000" i="1" dirty="0">
              <a:solidFill>
                <a:srgbClr val="A6A6A6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02419" y="2343090"/>
            <a:ext cx="1139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A6A6A6"/>
                </a:solidFill>
              </a:rPr>
              <a:t>Network</a:t>
            </a:r>
            <a:endParaRPr lang="en-US" sz="2000" i="1" dirty="0">
              <a:solidFill>
                <a:srgbClr val="A6A6A6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869482" y="52578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cxnSp>
        <p:nvCxnSpPr>
          <p:cNvPr id="75" name="Straight Arrow Connector 74"/>
          <p:cNvCxnSpPr>
            <a:stCxn id="86" idx="6"/>
            <a:endCxn id="61" idx="2"/>
          </p:cNvCxnSpPr>
          <p:nvPr/>
        </p:nvCxnSpPr>
        <p:spPr>
          <a:xfrm>
            <a:off x="2874915" y="4953000"/>
            <a:ext cx="994567" cy="381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2802682" y="51816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cxnSp>
        <p:nvCxnSpPr>
          <p:cNvPr id="77" name="Straight Arrow Connector 76"/>
          <p:cNvCxnSpPr>
            <a:stCxn id="76" idx="6"/>
            <a:endCxn id="61" idx="3"/>
          </p:cNvCxnSpPr>
          <p:nvPr/>
        </p:nvCxnSpPr>
        <p:spPr>
          <a:xfrm>
            <a:off x="2955082" y="5257800"/>
            <a:ext cx="936718" cy="13008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3564682" y="55626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2726482" y="54864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cxnSp>
        <p:nvCxnSpPr>
          <p:cNvPr id="80" name="Straight Arrow Connector 79"/>
          <p:cNvCxnSpPr>
            <a:stCxn id="76" idx="5"/>
            <a:endCxn id="78" idx="2"/>
          </p:cNvCxnSpPr>
          <p:nvPr/>
        </p:nvCxnSpPr>
        <p:spPr>
          <a:xfrm>
            <a:off x="2932764" y="5311682"/>
            <a:ext cx="631918" cy="32711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9" idx="0"/>
            <a:endCxn id="84" idx="4"/>
          </p:cNvCxnSpPr>
          <p:nvPr/>
        </p:nvCxnSpPr>
        <p:spPr>
          <a:xfrm flipV="1">
            <a:off x="2802682" y="5105400"/>
            <a:ext cx="914400" cy="381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3640882" y="49530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cxnSp>
        <p:nvCxnSpPr>
          <p:cNvPr id="85" name="Straight Arrow Connector 84"/>
          <p:cNvCxnSpPr>
            <a:stCxn id="76" idx="7"/>
            <a:endCxn id="84" idx="2"/>
          </p:cNvCxnSpPr>
          <p:nvPr/>
        </p:nvCxnSpPr>
        <p:spPr>
          <a:xfrm flipV="1">
            <a:off x="2932764" y="5029200"/>
            <a:ext cx="708118" cy="17471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2722515" y="48768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cxnSp>
        <p:nvCxnSpPr>
          <p:cNvPr id="87" name="Straight Arrow Connector 86"/>
          <p:cNvCxnSpPr>
            <a:stCxn id="86" idx="5"/>
            <a:endCxn id="78" idx="1"/>
          </p:cNvCxnSpPr>
          <p:nvPr/>
        </p:nvCxnSpPr>
        <p:spPr>
          <a:xfrm>
            <a:off x="2852597" y="5006882"/>
            <a:ext cx="734403" cy="57803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79" idx="6"/>
            <a:endCxn id="61" idx="4"/>
          </p:cNvCxnSpPr>
          <p:nvPr/>
        </p:nvCxnSpPr>
        <p:spPr>
          <a:xfrm flipV="1">
            <a:off x="2878882" y="5410200"/>
            <a:ext cx="1066800" cy="1524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79" idx="5"/>
            <a:endCxn id="78" idx="3"/>
          </p:cNvCxnSpPr>
          <p:nvPr/>
        </p:nvCxnSpPr>
        <p:spPr>
          <a:xfrm>
            <a:off x="2856564" y="5616482"/>
            <a:ext cx="730436" cy="762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86" idx="7"/>
            <a:endCxn id="84" idx="0"/>
          </p:cNvCxnSpPr>
          <p:nvPr/>
        </p:nvCxnSpPr>
        <p:spPr>
          <a:xfrm>
            <a:off x="2852597" y="4899118"/>
            <a:ext cx="864485" cy="5388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" name="Oval 104"/>
          <p:cNvSpPr/>
          <p:nvPr/>
        </p:nvSpPr>
        <p:spPr>
          <a:xfrm>
            <a:off x="1202535" y="52578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609600" y="553614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1507335" y="52578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838200" y="515514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1735935" y="50292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1202535" y="568854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1354935" y="49530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2057400" y="523134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1752600" y="561234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6A6A6"/>
              </a:solidFill>
              <a:cs typeface="宋体" charset="-122"/>
            </a:endParaRPr>
          </a:p>
        </p:txBody>
      </p:sp>
      <p:cxnSp>
        <p:nvCxnSpPr>
          <p:cNvPr id="114" name="Straight Connector 113"/>
          <p:cNvCxnSpPr>
            <a:stCxn id="106" idx="6"/>
            <a:endCxn id="112" idx="2"/>
          </p:cNvCxnSpPr>
          <p:nvPr/>
        </p:nvCxnSpPr>
        <p:spPr>
          <a:xfrm flipV="1">
            <a:off x="762000" y="5307540"/>
            <a:ext cx="1295400" cy="30480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11" idx="6"/>
            <a:endCxn id="112" idx="1"/>
          </p:cNvCxnSpPr>
          <p:nvPr/>
        </p:nvCxnSpPr>
        <p:spPr>
          <a:xfrm>
            <a:off x="1507335" y="5029200"/>
            <a:ext cx="572383" cy="224458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endCxn id="109" idx="0"/>
          </p:cNvCxnSpPr>
          <p:nvPr/>
        </p:nvCxnSpPr>
        <p:spPr>
          <a:xfrm>
            <a:off x="1495149" y="5008840"/>
            <a:ext cx="316986" cy="2036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111" idx="3"/>
            <a:endCxn id="113" idx="2"/>
          </p:cNvCxnSpPr>
          <p:nvPr/>
        </p:nvCxnSpPr>
        <p:spPr>
          <a:xfrm>
            <a:off x="1377253" y="5083082"/>
            <a:ext cx="375347" cy="605458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113" idx="6"/>
            <a:endCxn id="112" idx="4"/>
          </p:cNvCxnSpPr>
          <p:nvPr/>
        </p:nvCxnSpPr>
        <p:spPr>
          <a:xfrm flipV="1">
            <a:off x="1905000" y="5383740"/>
            <a:ext cx="228600" cy="30480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112" idx="3"/>
            <a:endCxn id="110" idx="7"/>
          </p:cNvCxnSpPr>
          <p:nvPr/>
        </p:nvCxnSpPr>
        <p:spPr>
          <a:xfrm flipH="1">
            <a:off x="1332617" y="5361422"/>
            <a:ext cx="747101" cy="349436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108" idx="0"/>
            <a:endCxn id="111" idx="1"/>
          </p:cNvCxnSpPr>
          <p:nvPr/>
        </p:nvCxnSpPr>
        <p:spPr>
          <a:xfrm flipV="1">
            <a:off x="914400" y="4975318"/>
            <a:ext cx="462853" cy="179822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108" idx="6"/>
            <a:endCxn id="109" idx="2"/>
          </p:cNvCxnSpPr>
          <p:nvPr/>
        </p:nvCxnSpPr>
        <p:spPr>
          <a:xfrm flipV="1">
            <a:off x="990600" y="5105400"/>
            <a:ext cx="745335" cy="12594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108" idx="3"/>
            <a:endCxn id="106" idx="1"/>
          </p:cNvCxnSpPr>
          <p:nvPr/>
        </p:nvCxnSpPr>
        <p:spPr>
          <a:xfrm flipH="1">
            <a:off x="631918" y="5285222"/>
            <a:ext cx="228600" cy="273236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06" idx="0"/>
            <a:endCxn id="111" idx="2"/>
          </p:cNvCxnSpPr>
          <p:nvPr/>
        </p:nvCxnSpPr>
        <p:spPr>
          <a:xfrm flipV="1">
            <a:off x="685800" y="5029200"/>
            <a:ext cx="669135" cy="50694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06" idx="7"/>
            <a:endCxn id="105" idx="2"/>
          </p:cNvCxnSpPr>
          <p:nvPr/>
        </p:nvCxnSpPr>
        <p:spPr>
          <a:xfrm flipV="1">
            <a:off x="739682" y="5334000"/>
            <a:ext cx="462853" cy="224458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111" idx="2"/>
            <a:endCxn id="105" idx="0"/>
          </p:cNvCxnSpPr>
          <p:nvPr/>
        </p:nvCxnSpPr>
        <p:spPr>
          <a:xfrm flipH="1">
            <a:off x="1278735" y="5029200"/>
            <a:ext cx="76200" cy="22860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105" idx="6"/>
            <a:endCxn id="107" idx="2"/>
          </p:cNvCxnSpPr>
          <p:nvPr/>
        </p:nvCxnSpPr>
        <p:spPr>
          <a:xfrm>
            <a:off x="1354935" y="5334000"/>
            <a:ext cx="152400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105" idx="7"/>
            <a:endCxn id="109" idx="3"/>
          </p:cNvCxnSpPr>
          <p:nvPr/>
        </p:nvCxnSpPr>
        <p:spPr>
          <a:xfrm flipV="1">
            <a:off x="1332617" y="5159282"/>
            <a:ext cx="425636" cy="120836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109" idx="5"/>
            <a:endCxn id="112" idx="0"/>
          </p:cNvCxnSpPr>
          <p:nvPr/>
        </p:nvCxnSpPr>
        <p:spPr>
          <a:xfrm>
            <a:off x="1866017" y="5159282"/>
            <a:ext cx="267583" cy="72058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110" idx="6"/>
            <a:endCxn id="113" idx="3"/>
          </p:cNvCxnSpPr>
          <p:nvPr/>
        </p:nvCxnSpPr>
        <p:spPr>
          <a:xfrm flipV="1">
            <a:off x="1354935" y="5742422"/>
            <a:ext cx="419983" cy="22318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106" idx="4"/>
            <a:endCxn id="110" idx="2"/>
          </p:cNvCxnSpPr>
          <p:nvPr/>
        </p:nvCxnSpPr>
        <p:spPr>
          <a:xfrm>
            <a:off x="685800" y="5688540"/>
            <a:ext cx="516735" cy="7620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106" idx="6"/>
            <a:endCxn id="113" idx="1"/>
          </p:cNvCxnSpPr>
          <p:nvPr/>
        </p:nvCxnSpPr>
        <p:spPr>
          <a:xfrm>
            <a:off x="762000" y="5612340"/>
            <a:ext cx="1012918" cy="22318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105" idx="4"/>
            <a:endCxn id="110" idx="0"/>
          </p:cNvCxnSpPr>
          <p:nvPr/>
        </p:nvCxnSpPr>
        <p:spPr>
          <a:xfrm>
            <a:off x="1278735" y="5410200"/>
            <a:ext cx="0" cy="27834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05" idx="5"/>
            <a:endCxn id="113" idx="1"/>
          </p:cNvCxnSpPr>
          <p:nvPr/>
        </p:nvCxnSpPr>
        <p:spPr>
          <a:xfrm>
            <a:off x="1332617" y="5387882"/>
            <a:ext cx="442301" cy="246776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113" idx="0"/>
            <a:endCxn id="109" idx="4"/>
          </p:cNvCxnSpPr>
          <p:nvPr/>
        </p:nvCxnSpPr>
        <p:spPr>
          <a:xfrm flipH="1" flipV="1">
            <a:off x="1812135" y="5181600"/>
            <a:ext cx="16665" cy="43074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09" idx="3"/>
            <a:endCxn id="107" idx="6"/>
          </p:cNvCxnSpPr>
          <p:nvPr/>
        </p:nvCxnSpPr>
        <p:spPr>
          <a:xfrm flipH="1">
            <a:off x="1659735" y="5159282"/>
            <a:ext cx="98518" cy="174718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07" idx="5"/>
            <a:endCxn id="112" idx="2"/>
          </p:cNvCxnSpPr>
          <p:nvPr/>
        </p:nvCxnSpPr>
        <p:spPr>
          <a:xfrm flipV="1">
            <a:off x="1637417" y="5307540"/>
            <a:ext cx="419983" cy="80342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5814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7D20F9F6-8F94-4AEB-8542-E91DBB23BF62}" type="slidenum">
              <a:rPr lang="en-US" sz="1600">
                <a:solidFill>
                  <a:schemeClr val="tx1">
                    <a:tint val="75000"/>
                  </a:schemeClr>
                </a:solidFill>
              </a:rPr>
              <a:pPr algn="ctr"/>
              <a:t>6</a:t>
            </a:fld>
            <a:endParaRPr lang="en-US" sz="16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38" name="Rounded Rectangle 137"/>
          <p:cNvSpPr/>
          <p:nvPr/>
        </p:nvSpPr>
        <p:spPr>
          <a:xfrm>
            <a:off x="4953000" y="1898284"/>
            <a:ext cx="3467425" cy="735619"/>
          </a:xfrm>
          <a:prstGeom prst="roundRect">
            <a:avLst>
              <a:gd name="adj" fmla="val 2235"/>
            </a:avLst>
          </a:prstGeom>
          <a:solidFill>
            <a:schemeClr val="bg1">
              <a:lumMod val="85000"/>
            </a:schemeClr>
          </a:solidFill>
          <a:ln w="6350" cmpd="sng"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Application Layer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4953000" y="5397969"/>
            <a:ext cx="3467425" cy="420855"/>
          </a:xfrm>
          <a:prstGeom prst="roundRect">
            <a:avLst>
              <a:gd name="adj" fmla="val 2235"/>
            </a:avLst>
          </a:prstGeom>
          <a:solidFill>
            <a:schemeClr val="bg1">
              <a:lumMod val="85000"/>
            </a:schemeClr>
          </a:solidFill>
          <a:ln w="6350" cmpd="sng">
            <a:solidFill>
              <a:srgbClr val="7F7F7F"/>
            </a:solidFill>
          </a:ln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A6A6A6"/>
                </a:solidFill>
              </a:rPr>
              <a:t>Physical Layer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4953000" y="4796479"/>
            <a:ext cx="3467425" cy="420855"/>
          </a:xfrm>
          <a:prstGeom prst="roundRect">
            <a:avLst>
              <a:gd name="adj" fmla="val 2235"/>
            </a:avLst>
          </a:prstGeom>
          <a:solidFill>
            <a:schemeClr val="bg1">
              <a:lumMod val="85000"/>
            </a:schemeClr>
          </a:solidFill>
          <a:ln w="6350" cmpd="sng">
            <a:solidFill>
              <a:srgbClr val="7F7F7F"/>
            </a:solidFill>
          </a:ln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A6A6A6"/>
                </a:solidFill>
              </a:rPr>
              <a:t>Network Layer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4953000" y="4202128"/>
            <a:ext cx="3467425" cy="420855"/>
          </a:xfrm>
          <a:prstGeom prst="roundRect">
            <a:avLst>
              <a:gd name="adj" fmla="val 2235"/>
            </a:avLst>
          </a:prstGeom>
          <a:solidFill>
            <a:schemeClr val="bg1">
              <a:lumMod val="85000"/>
            </a:schemeClr>
          </a:solidFill>
          <a:ln w="6350" cmpd="sng">
            <a:solidFill>
              <a:srgbClr val="7F7F7F"/>
            </a:solidFill>
          </a:ln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A6A6A6"/>
                </a:solidFill>
              </a:rPr>
              <a:t>IP Layer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7190156" y="3137251"/>
            <a:ext cx="1003280" cy="480468"/>
          </a:xfrm>
          <a:prstGeom prst="roundRect">
            <a:avLst>
              <a:gd name="adj" fmla="val 2235"/>
            </a:avLst>
          </a:prstGeom>
          <a:solidFill>
            <a:schemeClr val="bg1">
              <a:lumMod val="85000"/>
            </a:schemeClr>
          </a:solidFill>
          <a:ln w="6350" cmpd="sng">
            <a:solidFill>
              <a:srgbClr val="7F7F7F"/>
            </a:solidFill>
          </a:ln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A6A6A6"/>
                </a:solidFill>
              </a:rPr>
              <a:t>UDP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145" name="Rounded Rectangle 144"/>
          <p:cNvSpPr/>
          <p:nvPr/>
        </p:nvSpPr>
        <p:spPr>
          <a:xfrm>
            <a:off x="5763266" y="3140103"/>
            <a:ext cx="1003280" cy="480468"/>
          </a:xfrm>
          <a:prstGeom prst="roundRect">
            <a:avLst>
              <a:gd name="adj" fmla="val 2235"/>
            </a:avLst>
          </a:prstGeom>
          <a:solidFill>
            <a:schemeClr val="bg1">
              <a:lumMod val="85000"/>
            </a:schemeClr>
          </a:solidFill>
          <a:ln w="6350" cmpd="sng">
            <a:solidFill>
              <a:srgbClr val="7F7F7F"/>
            </a:solidFill>
          </a:ln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A6A6A6"/>
                </a:solidFill>
              </a:rPr>
              <a:t>TCP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6542774" y="3727620"/>
            <a:ext cx="841588" cy="371376"/>
          </a:xfrm>
          <a:prstGeom prst="roundRect">
            <a:avLst>
              <a:gd name="adj" fmla="val 34125"/>
            </a:avLst>
          </a:prstGeom>
          <a:noFill/>
          <a:ln w="28575" cmpd="sng">
            <a:solidFill>
              <a:srgbClr val="7F7F7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A6A6A6"/>
                </a:solidFill>
              </a:rPr>
              <a:t>RLNC</a:t>
            </a:r>
            <a:endParaRPr lang="en-US" sz="1600" b="1" dirty="0">
              <a:solidFill>
                <a:srgbClr val="A6A6A6"/>
              </a:solidFill>
            </a:endParaRPr>
          </a:p>
        </p:txBody>
      </p:sp>
      <p:sp>
        <p:nvSpPr>
          <p:cNvPr id="147" name="Rounded Rectangle 146"/>
          <p:cNvSpPr/>
          <p:nvPr/>
        </p:nvSpPr>
        <p:spPr>
          <a:xfrm>
            <a:off x="5070505" y="4542744"/>
            <a:ext cx="841588" cy="422366"/>
          </a:xfrm>
          <a:prstGeom prst="roundRect">
            <a:avLst>
              <a:gd name="adj" fmla="val 34125"/>
            </a:avLst>
          </a:prstGeom>
          <a:noFill/>
          <a:ln w="28575" cmpd="sng">
            <a:solidFill>
              <a:srgbClr val="7F7F7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A6A6A6"/>
                </a:solidFill>
              </a:rPr>
              <a:t>RLNC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7585598" y="2253344"/>
            <a:ext cx="841588" cy="371376"/>
          </a:xfrm>
          <a:prstGeom prst="roundRect">
            <a:avLst>
              <a:gd name="adj" fmla="val 34125"/>
            </a:avLst>
          </a:prstGeom>
          <a:noFill/>
          <a:ln w="28575" cmpd="sng">
            <a:solidFill>
              <a:srgbClr val="B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B00000"/>
                </a:solidFill>
              </a:rPr>
              <a:t>RLNC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5027379" y="1766570"/>
            <a:ext cx="841588" cy="371376"/>
          </a:xfrm>
          <a:prstGeom prst="roundRect">
            <a:avLst>
              <a:gd name="adj" fmla="val 34125"/>
            </a:avLst>
          </a:prstGeom>
          <a:noFill/>
          <a:ln w="28575" cmpd="sng">
            <a:solidFill>
              <a:srgbClr val="7F7F7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A6A6A6"/>
                </a:solidFill>
              </a:rPr>
              <a:t>RLNC</a:t>
            </a:r>
            <a:endParaRPr lang="en-US" sz="1600" b="1" dirty="0">
              <a:solidFill>
                <a:srgbClr val="A6A6A6"/>
              </a:solidFill>
            </a:endParaRPr>
          </a:p>
        </p:txBody>
      </p:sp>
      <p:sp>
        <p:nvSpPr>
          <p:cNvPr id="151" name="Rounded Rectangle 150"/>
          <p:cNvSpPr/>
          <p:nvPr/>
        </p:nvSpPr>
        <p:spPr>
          <a:xfrm>
            <a:off x="6003357" y="1768041"/>
            <a:ext cx="841588" cy="371376"/>
          </a:xfrm>
          <a:prstGeom prst="roundRect">
            <a:avLst>
              <a:gd name="adj" fmla="val 34125"/>
            </a:avLst>
          </a:prstGeom>
          <a:noFill/>
          <a:ln w="28575" cmpd="sng">
            <a:solidFill>
              <a:srgbClr val="7F7F7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A6A6A6"/>
                </a:solidFill>
              </a:rPr>
              <a:t>RLNC</a:t>
            </a:r>
            <a:endParaRPr lang="en-US" sz="1600" b="1" dirty="0">
              <a:solidFill>
                <a:srgbClr val="A6A6A6"/>
              </a:solidFill>
            </a:endParaRPr>
          </a:p>
        </p:txBody>
      </p:sp>
      <p:sp>
        <p:nvSpPr>
          <p:cNvPr id="152" name="Rounded Rectangle 151"/>
          <p:cNvSpPr/>
          <p:nvPr/>
        </p:nvSpPr>
        <p:spPr>
          <a:xfrm>
            <a:off x="5075507" y="5447447"/>
            <a:ext cx="841588" cy="371376"/>
          </a:xfrm>
          <a:prstGeom prst="roundRect">
            <a:avLst>
              <a:gd name="adj" fmla="val 34125"/>
            </a:avLst>
          </a:prstGeom>
          <a:noFill/>
          <a:ln w="28575" cmpd="sng">
            <a:solidFill>
              <a:srgbClr val="7F7F7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A6A6A6"/>
                </a:solidFill>
              </a:rPr>
              <a:t>RLNC</a:t>
            </a:r>
            <a:endParaRPr lang="en-US" sz="1600" b="1" dirty="0">
              <a:solidFill>
                <a:srgbClr val="A6A6A6"/>
              </a:solidFill>
            </a:endParaRPr>
          </a:p>
        </p:txBody>
      </p:sp>
      <p:cxnSp>
        <p:nvCxnSpPr>
          <p:cNvPr id="153" name="Curved Connector 152"/>
          <p:cNvCxnSpPr>
            <a:stCxn id="150" idx="0"/>
            <a:endCxn id="151" idx="0"/>
          </p:cNvCxnSpPr>
          <p:nvPr/>
        </p:nvCxnSpPr>
        <p:spPr>
          <a:xfrm rot="16200000" flipH="1">
            <a:off x="5935426" y="1279316"/>
            <a:ext cx="1471" cy="975978"/>
          </a:xfrm>
          <a:prstGeom prst="curvedConnector3">
            <a:avLst>
              <a:gd name="adj1" fmla="val -16064652"/>
            </a:avLst>
          </a:prstGeom>
          <a:ln w="28575" cmpd="sng">
            <a:solidFill>
              <a:srgbClr val="7F7F7F"/>
            </a:solidFill>
            <a:prstDash val="sysDash"/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>
            <a:off x="7947177" y="2624720"/>
            <a:ext cx="0" cy="3462733"/>
          </a:xfrm>
          <a:prstGeom prst="straightConnector1">
            <a:avLst/>
          </a:prstGeom>
          <a:ln>
            <a:solidFill>
              <a:srgbClr val="8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/>
          <p:nvPr/>
        </p:nvCxnSpPr>
        <p:spPr>
          <a:xfrm>
            <a:off x="7266135" y="2633903"/>
            <a:ext cx="0" cy="3462096"/>
          </a:xfrm>
          <a:prstGeom prst="straightConnector1">
            <a:avLst/>
          </a:prstGeom>
          <a:ln>
            <a:solidFill>
              <a:srgbClr val="7F7F7F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>
            <a:off x="6659799" y="2625357"/>
            <a:ext cx="0" cy="3462096"/>
          </a:xfrm>
          <a:prstGeom prst="straightConnector1">
            <a:avLst/>
          </a:prstGeom>
          <a:ln>
            <a:solidFill>
              <a:srgbClr val="7F7F7F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Rounded Rectangle 136"/>
          <p:cNvSpPr/>
          <p:nvPr/>
        </p:nvSpPr>
        <p:spPr>
          <a:xfrm>
            <a:off x="7467600" y="2667000"/>
            <a:ext cx="1051493" cy="267088"/>
          </a:xfrm>
          <a:prstGeom prst="roundRect">
            <a:avLst>
              <a:gd name="adj" fmla="val 2235"/>
            </a:avLst>
          </a:prstGeom>
          <a:solidFill>
            <a:schemeClr val="bg1">
              <a:lumMod val="85000"/>
            </a:schemeClr>
          </a:solidFill>
          <a:ln w="6350" cmpd="sng">
            <a:solidFill>
              <a:srgbClr val="B00000"/>
            </a:solidFill>
          </a:ln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850000"/>
                </a:solidFill>
              </a:rPr>
              <a:t>TCP Socket</a:t>
            </a:r>
            <a:endParaRPr lang="en-US" sz="1400" dirty="0">
              <a:solidFill>
                <a:srgbClr val="85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411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2514600" y="3574256"/>
            <a:ext cx="2819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4114800" y="3574256"/>
            <a:ext cx="2819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1" name="TextBox 8"/>
          <p:cNvSpPr txBox="1">
            <a:spLocks noChangeArrowheads="1"/>
          </p:cNvSpPr>
          <p:nvPr/>
        </p:nvSpPr>
        <p:spPr bwMode="auto">
          <a:xfrm>
            <a:off x="4343400" y="1707356"/>
            <a:ext cx="647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TCP</a:t>
            </a:r>
          </a:p>
        </p:txBody>
      </p:sp>
      <p:sp>
        <p:nvSpPr>
          <p:cNvPr id="26633" name="TextBox 10"/>
          <p:cNvSpPr txBox="1">
            <a:spLocks noChangeArrowheads="1"/>
          </p:cNvSpPr>
          <p:nvPr/>
        </p:nvSpPr>
        <p:spPr bwMode="auto">
          <a:xfrm>
            <a:off x="2382838" y="1640681"/>
            <a:ext cx="782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sender </a:t>
            </a:r>
            <a:br>
              <a:rPr lang="en-US" sz="1400"/>
            </a:br>
            <a:r>
              <a:rPr lang="en-US" sz="1400"/>
              <a:t>window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924300" y="2393156"/>
            <a:ext cx="16002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924300" y="2545556"/>
            <a:ext cx="9525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924300" y="2697956"/>
            <a:ext cx="16002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8" name="TextBox 18"/>
          <p:cNvSpPr txBox="1">
            <a:spLocks noChangeArrowheads="1"/>
          </p:cNvSpPr>
          <p:nvPr/>
        </p:nvSpPr>
        <p:spPr bwMode="auto">
          <a:xfrm>
            <a:off x="2382838" y="2164556"/>
            <a:ext cx="10080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>
                <a:latin typeface="Times" charset="0"/>
                <a:ea typeface="Times" charset="0"/>
                <a:cs typeface="Times" charset="0"/>
              </a:rPr>
              <a:t>p</a:t>
            </a:r>
            <a:r>
              <a:rPr lang="en-US" sz="1600" i="1" baseline="-25000">
                <a:latin typeface="Times" charset="0"/>
                <a:ea typeface="Times" charset="0"/>
                <a:cs typeface="Times" charset="0"/>
              </a:rPr>
              <a:t>1</a:t>
            </a:r>
            <a:r>
              <a:rPr lang="en-US" sz="1600" i="1">
                <a:latin typeface="Times" charset="0"/>
                <a:ea typeface="Times" charset="0"/>
                <a:cs typeface="Times" charset="0"/>
              </a:rPr>
              <a:t> p</a:t>
            </a:r>
            <a:r>
              <a:rPr lang="en-US" sz="1600" i="1" baseline="-25000">
                <a:latin typeface="Times" charset="0"/>
                <a:ea typeface="Times" charset="0"/>
                <a:cs typeface="Times" charset="0"/>
              </a:rPr>
              <a:t>2</a:t>
            </a:r>
            <a:r>
              <a:rPr lang="en-US" sz="1600" i="1">
                <a:latin typeface="Times" charset="0"/>
                <a:ea typeface="Times" charset="0"/>
                <a:cs typeface="Times" charset="0"/>
              </a:rPr>
              <a:t> p</a:t>
            </a:r>
            <a:r>
              <a:rPr lang="en-US" sz="1600" i="1" baseline="-25000">
                <a:latin typeface="Times" charset="0"/>
                <a:ea typeface="Times" charset="0"/>
                <a:cs typeface="Times" charset="0"/>
              </a:rPr>
              <a:t>3 </a:t>
            </a:r>
            <a:r>
              <a:rPr lang="en-US" sz="1600" i="1">
                <a:latin typeface="Times" charset="0"/>
                <a:ea typeface="Times" charset="0"/>
                <a:cs typeface="Times" charset="0"/>
              </a:rPr>
              <a:t>p</a:t>
            </a:r>
            <a:r>
              <a:rPr lang="en-US" sz="1600" i="1" baseline="-25000">
                <a:latin typeface="Times" charset="0"/>
                <a:ea typeface="Times" charset="0"/>
                <a:cs typeface="Times" charset="0"/>
              </a:rPr>
              <a:t>4</a:t>
            </a:r>
          </a:p>
        </p:txBody>
      </p:sp>
      <p:sp>
        <p:nvSpPr>
          <p:cNvPr id="26640" name="TextBox 20"/>
          <p:cNvSpPr txBox="1">
            <a:spLocks noChangeArrowheads="1"/>
          </p:cNvSpPr>
          <p:nvPr/>
        </p:nvSpPr>
        <p:spPr bwMode="auto">
          <a:xfrm>
            <a:off x="3567113" y="2088356"/>
            <a:ext cx="3571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>
                <a:latin typeface="Times" charset="0"/>
                <a:ea typeface="Times" charset="0"/>
                <a:cs typeface="Times" charset="0"/>
              </a:rPr>
              <a:t>p</a:t>
            </a:r>
            <a:r>
              <a:rPr lang="en-US" sz="1600" i="1" baseline="-25000">
                <a:latin typeface="Times" charset="0"/>
                <a:ea typeface="Times" charset="0"/>
                <a:cs typeface="Times" charset="0"/>
              </a:rPr>
              <a:t>1</a:t>
            </a:r>
          </a:p>
        </p:txBody>
      </p:sp>
      <p:sp>
        <p:nvSpPr>
          <p:cNvPr id="26641" name="TextBox 21"/>
          <p:cNvSpPr txBox="1">
            <a:spLocks noChangeArrowheads="1"/>
          </p:cNvSpPr>
          <p:nvPr/>
        </p:nvSpPr>
        <p:spPr bwMode="auto">
          <a:xfrm>
            <a:off x="3567113" y="2316956"/>
            <a:ext cx="3571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>
                <a:latin typeface="Times" charset="0"/>
                <a:ea typeface="Times" charset="0"/>
                <a:cs typeface="Times" charset="0"/>
              </a:rPr>
              <a:t>p</a:t>
            </a:r>
            <a:r>
              <a:rPr lang="en-US" sz="1600" i="1" baseline="-25000">
                <a:latin typeface="Times" charset="0"/>
                <a:ea typeface="Times" charset="0"/>
                <a:cs typeface="Times" charset="0"/>
              </a:rPr>
              <a:t>2</a:t>
            </a:r>
          </a:p>
        </p:txBody>
      </p:sp>
      <p:sp>
        <p:nvSpPr>
          <p:cNvPr id="26642" name="TextBox 22"/>
          <p:cNvSpPr txBox="1">
            <a:spLocks noChangeArrowheads="1"/>
          </p:cNvSpPr>
          <p:nvPr/>
        </p:nvSpPr>
        <p:spPr bwMode="auto">
          <a:xfrm>
            <a:off x="3567113" y="2545556"/>
            <a:ext cx="3571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>
                <a:latin typeface="Times" charset="0"/>
                <a:ea typeface="Times" charset="0"/>
                <a:cs typeface="Times" charset="0"/>
              </a:rPr>
              <a:t>p</a:t>
            </a:r>
            <a:r>
              <a:rPr lang="en-US" sz="1600" i="1" baseline="-25000">
                <a:latin typeface="Times" charset="0"/>
                <a:ea typeface="Times" charset="0"/>
                <a:cs typeface="Times" charset="0"/>
              </a:rPr>
              <a:t>3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rot="10800000" flipV="1">
            <a:off x="3924300" y="2697956"/>
            <a:ext cx="16002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 flipV="1">
            <a:off x="3924300" y="3002756"/>
            <a:ext cx="16002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524500" y="2359819"/>
            <a:ext cx="8905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>
                <a:latin typeface="Times" charset="0"/>
                <a:ea typeface="Times" charset="0"/>
                <a:cs typeface="Times" charset="0"/>
              </a:rPr>
              <a:t>ACK(p</a:t>
            </a:r>
            <a:r>
              <a:rPr lang="en-US" sz="1600" i="1" baseline="-25000">
                <a:latin typeface="Times" charset="0"/>
                <a:ea typeface="Times" charset="0"/>
                <a:cs typeface="Times" charset="0"/>
              </a:rPr>
              <a:t>1</a:t>
            </a:r>
            <a:r>
              <a:rPr lang="en-US" sz="1600" i="1">
                <a:latin typeface="Times" charset="0"/>
                <a:ea typeface="Times" charset="0"/>
                <a:cs typeface="Times" charset="0"/>
              </a:rPr>
              <a:t>)</a:t>
            </a:r>
            <a:endParaRPr lang="en-US" sz="1600" i="1" baseline="-2500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524500" y="2817019"/>
            <a:ext cx="9017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>
                <a:latin typeface="Times" charset="0"/>
                <a:ea typeface="Times" charset="0"/>
                <a:cs typeface="Times" charset="0"/>
              </a:rPr>
              <a:t>ACK(p</a:t>
            </a:r>
            <a:r>
              <a:rPr lang="en-US" sz="1600" b="1" i="1" baseline="-25000">
                <a:latin typeface="Times" charset="0"/>
                <a:ea typeface="Times" charset="0"/>
                <a:cs typeface="Times" charset="0"/>
              </a:rPr>
              <a:t>1</a:t>
            </a:r>
            <a:r>
              <a:rPr lang="en-US" sz="1600" b="1" i="1">
                <a:latin typeface="Times" charset="0"/>
                <a:ea typeface="Times" charset="0"/>
                <a:cs typeface="Times" charset="0"/>
              </a:rPr>
              <a:t>)</a:t>
            </a:r>
            <a:endParaRPr lang="en-US" sz="1600" b="1" i="1" baseline="-2500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382838" y="3350419"/>
            <a:ext cx="1049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>
                <a:latin typeface="Times" charset="0"/>
                <a:ea typeface="Times" charset="0"/>
                <a:cs typeface="Times" charset="0"/>
              </a:rPr>
              <a:t>p</a:t>
            </a:r>
            <a:r>
              <a:rPr lang="en-US" sz="1600" i="1" baseline="-25000">
                <a:latin typeface="Times" charset="0"/>
                <a:ea typeface="Times" charset="0"/>
                <a:cs typeface="Times" charset="0"/>
              </a:rPr>
              <a:t>2</a:t>
            </a:r>
            <a:r>
              <a:rPr lang="en-US" sz="1600" i="1">
                <a:latin typeface="Times" charset="0"/>
                <a:ea typeface="Times" charset="0"/>
                <a:cs typeface="Times" charset="0"/>
              </a:rPr>
              <a:t> p</a:t>
            </a:r>
            <a:r>
              <a:rPr lang="en-US" sz="1600" i="1" baseline="-25000">
                <a:latin typeface="Times" charset="0"/>
                <a:ea typeface="Times" charset="0"/>
                <a:cs typeface="Times" charset="0"/>
              </a:rPr>
              <a:t>3 </a:t>
            </a:r>
            <a:r>
              <a:rPr lang="en-US" sz="1600" i="1">
                <a:latin typeface="Times" charset="0"/>
                <a:ea typeface="Times" charset="0"/>
                <a:cs typeface="Times" charset="0"/>
              </a:rPr>
              <a:t>p</a:t>
            </a:r>
            <a:r>
              <a:rPr lang="en-US" sz="1600" i="1" baseline="-25000">
                <a:latin typeface="Times" charset="0"/>
                <a:ea typeface="Times" charset="0"/>
                <a:cs typeface="Times" charset="0"/>
              </a:rPr>
              <a:t>4</a:t>
            </a:r>
            <a:r>
              <a:rPr lang="en-US" sz="1600" i="1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sz="2000" b="1" i="1">
                <a:latin typeface="Times" charset="0"/>
                <a:ea typeface="Times" charset="0"/>
                <a:cs typeface="Times" charset="0"/>
              </a:rPr>
              <a:t>p</a:t>
            </a:r>
            <a:r>
              <a:rPr lang="en-US" sz="2000" b="1" i="1" baseline="-25000">
                <a:latin typeface="Times" charset="0"/>
                <a:ea typeface="Times" charset="0"/>
                <a:cs typeface="Times" charset="0"/>
              </a:rPr>
              <a:t>5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3898900" y="3688556"/>
            <a:ext cx="16002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543300" y="3383756"/>
            <a:ext cx="355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>
                <a:latin typeface="Times" charset="0"/>
                <a:ea typeface="Times" charset="0"/>
                <a:cs typeface="Times" charset="0"/>
              </a:rPr>
              <a:t>p</a:t>
            </a:r>
            <a:r>
              <a:rPr lang="en-US" sz="1600" i="1" baseline="-25000">
                <a:latin typeface="Times" charset="0"/>
                <a:ea typeface="Times" charset="0"/>
                <a:cs typeface="Times" charset="0"/>
              </a:rPr>
              <a:t>5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rot="10800000" flipV="1">
            <a:off x="3898900" y="3993356"/>
            <a:ext cx="16002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5499100" y="3655219"/>
            <a:ext cx="9032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>
                <a:latin typeface="Times" charset="0"/>
                <a:ea typeface="Times" charset="0"/>
                <a:cs typeface="Times" charset="0"/>
              </a:rPr>
              <a:t>ACK(p</a:t>
            </a:r>
            <a:r>
              <a:rPr lang="en-US" sz="1600" b="1" i="1" baseline="-25000">
                <a:latin typeface="Times" charset="0"/>
                <a:ea typeface="Times" charset="0"/>
                <a:cs typeface="Times" charset="0"/>
              </a:rPr>
              <a:t>1</a:t>
            </a:r>
            <a:r>
              <a:rPr lang="en-US" sz="1600" b="1" i="1">
                <a:latin typeface="Times" charset="0"/>
                <a:ea typeface="Times" charset="0"/>
                <a:cs typeface="Times" charset="0"/>
              </a:rPr>
              <a:t>)</a:t>
            </a:r>
            <a:endParaRPr lang="en-US" sz="1600" b="1" i="1" baseline="-2500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2819400" y="5328444"/>
            <a:ext cx="3657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>
                <a:ea typeface="Arial" charset="0"/>
                <a:cs typeface="Arial" charset="0"/>
              </a:rPr>
              <a:t>  Can’t  increment window by 1</a:t>
            </a:r>
          </a:p>
          <a:p>
            <a:pPr>
              <a:buFont typeface="Arial" charset="0"/>
              <a:buChar char="•"/>
            </a:pPr>
            <a:r>
              <a:rPr lang="en-US">
                <a:ea typeface="Arial" charset="0"/>
                <a:cs typeface="Arial" charset="0"/>
              </a:rPr>
              <a:t>  Partial sliding window</a:t>
            </a:r>
            <a:endParaRPr lang="en-US" baseline="-25000">
              <a:ea typeface="Arial" charset="0"/>
              <a:cs typeface="Arial" charset="0"/>
            </a:endParaRPr>
          </a:p>
        </p:txBody>
      </p:sp>
      <p:sp>
        <p:nvSpPr>
          <p:cNvPr id="90" name="Multiply 89"/>
          <p:cNvSpPr/>
          <p:nvPr/>
        </p:nvSpPr>
        <p:spPr>
          <a:xfrm>
            <a:off x="4800600" y="2545556"/>
            <a:ext cx="381000" cy="304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3886200" y="4374356"/>
            <a:ext cx="1752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Triple-duplicate ACKs!</a:t>
            </a: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2362200" y="4126706"/>
            <a:ext cx="674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i="1">
                <a:latin typeface="Times" charset="0"/>
                <a:ea typeface="Times" charset="0"/>
                <a:cs typeface="Times" charset="0"/>
              </a:rPr>
              <a:t>p</a:t>
            </a:r>
            <a:r>
              <a:rPr lang="en-US" sz="2000" b="1" i="1" baseline="-25000">
                <a:latin typeface="Times" charset="0"/>
                <a:ea typeface="Times" charset="0"/>
                <a:cs typeface="Times" charset="0"/>
              </a:rPr>
              <a:t>2</a:t>
            </a:r>
            <a:r>
              <a:rPr lang="en-US" sz="2000" b="1" i="1">
                <a:latin typeface="Times" charset="0"/>
                <a:ea typeface="Times" charset="0"/>
                <a:cs typeface="Times" charset="0"/>
              </a:rPr>
              <a:t> p</a:t>
            </a:r>
            <a:r>
              <a:rPr lang="en-US" sz="2000" b="1" i="1" baseline="-25000">
                <a:latin typeface="Times" charset="0"/>
                <a:ea typeface="Times" charset="0"/>
                <a:cs typeface="Times" charset="0"/>
              </a:rPr>
              <a:t>3</a:t>
            </a:r>
            <a:endParaRPr lang="en-US" sz="2800" b="1" i="1" baseline="-25000">
              <a:latin typeface="Times" charset="0"/>
              <a:ea typeface="Times" charset="0"/>
              <a:cs typeface="Times" charset="0"/>
            </a:endParaRPr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3937000" y="2850356"/>
            <a:ext cx="16002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82" name="TextBox 96"/>
          <p:cNvSpPr txBox="1">
            <a:spLocks noChangeArrowheads="1"/>
          </p:cNvSpPr>
          <p:nvPr/>
        </p:nvSpPr>
        <p:spPr bwMode="auto">
          <a:xfrm>
            <a:off x="3581400" y="2740819"/>
            <a:ext cx="355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>
                <a:latin typeface="Times" charset="0"/>
                <a:ea typeface="Times" charset="0"/>
                <a:cs typeface="Times" charset="0"/>
              </a:rPr>
              <a:t>p</a:t>
            </a:r>
            <a:r>
              <a:rPr lang="en-US" sz="1600" i="1" baseline="-25000">
                <a:latin typeface="Times" charset="0"/>
                <a:ea typeface="Times" charset="0"/>
                <a:cs typeface="Times" charset="0"/>
              </a:rPr>
              <a:t>4</a:t>
            </a: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1981200" y="4526756"/>
            <a:ext cx="190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FF0000"/>
                </a:solidFill>
              </a:rPr>
              <a:t>Window closing:</a:t>
            </a:r>
            <a:br>
              <a:rPr lang="en-US" sz="1600" b="1">
                <a:solidFill>
                  <a:srgbClr val="FF0000"/>
                </a:solidFill>
              </a:rPr>
            </a:br>
            <a:r>
              <a:rPr lang="en-US" sz="1600" b="1">
                <a:solidFill>
                  <a:srgbClr val="FF0000"/>
                </a:solidFill>
              </a:rPr>
              <a:t>W ← W/2</a:t>
            </a:r>
          </a:p>
        </p:txBody>
      </p:sp>
      <p:cxnSp>
        <p:nvCxnSpPr>
          <p:cNvPr id="102" name="Straight Arrow Connector 101"/>
          <p:cNvCxnSpPr/>
          <p:nvPr/>
        </p:nvCxnSpPr>
        <p:spPr>
          <a:xfrm rot="10800000" flipV="1">
            <a:off x="3919538" y="3155156"/>
            <a:ext cx="16002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>
            <a:spLocks noChangeArrowheads="1"/>
          </p:cNvSpPr>
          <p:nvPr/>
        </p:nvSpPr>
        <p:spPr bwMode="auto">
          <a:xfrm>
            <a:off x="5486400" y="3045619"/>
            <a:ext cx="9032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>
                <a:latin typeface="Times" charset="0"/>
                <a:ea typeface="Times" charset="0"/>
                <a:cs typeface="Times" charset="0"/>
              </a:rPr>
              <a:t>ACK(p</a:t>
            </a:r>
            <a:r>
              <a:rPr lang="en-US" sz="1600" b="1" i="1" baseline="-25000">
                <a:latin typeface="Times" charset="0"/>
                <a:ea typeface="Times" charset="0"/>
                <a:cs typeface="Times" charset="0"/>
              </a:rPr>
              <a:t>1</a:t>
            </a:r>
            <a:r>
              <a:rPr lang="en-US" sz="1600" b="1" i="1">
                <a:latin typeface="Times" charset="0"/>
                <a:ea typeface="Times" charset="0"/>
                <a:cs typeface="Times" charset="0"/>
              </a:rPr>
              <a:t>)</a:t>
            </a:r>
            <a:endParaRPr lang="en-US" sz="1600" b="1" i="1" baseline="-2500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8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TCP Ill-Suited to Random Losses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D63C84B5-4833-4D59-BFB2-CBC5EA35DCD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16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4" grpId="0"/>
      <p:bldP spid="38" grpId="0"/>
      <p:bldP spid="44" grpId="0"/>
      <p:bldP spid="51" grpId="0"/>
      <p:bldP spid="94" grpId="0"/>
      <p:bldP spid="95" grpId="0"/>
      <p:bldP spid="98" grpId="0"/>
      <p:bldP spid="1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703513" y="3320852"/>
            <a:ext cx="2819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303713" y="3320852"/>
            <a:ext cx="2819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2" name="TextBox 9"/>
          <p:cNvSpPr txBox="1">
            <a:spLocks noChangeArrowheads="1"/>
          </p:cNvSpPr>
          <p:nvPr/>
        </p:nvSpPr>
        <p:spPr bwMode="auto">
          <a:xfrm>
            <a:off x="4202113" y="1465065"/>
            <a:ext cx="14243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/>
              <a:t>Coded TCP</a:t>
            </a:r>
            <a:endParaRPr lang="en-US" b="1" dirty="0"/>
          </a:p>
        </p:txBody>
      </p:sp>
      <p:sp>
        <p:nvSpPr>
          <p:cNvPr id="26634" name="TextBox 11"/>
          <p:cNvSpPr txBox="1">
            <a:spLocks noChangeArrowheads="1"/>
          </p:cNvSpPr>
          <p:nvPr/>
        </p:nvSpPr>
        <p:spPr bwMode="auto">
          <a:xfrm>
            <a:off x="2605088" y="1453952"/>
            <a:ext cx="782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sender </a:t>
            </a:r>
            <a:br>
              <a:rPr lang="en-US" sz="1400"/>
            </a:br>
            <a:r>
              <a:rPr lang="en-US" sz="1400"/>
              <a:t>window</a:t>
            </a:r>
          </a:p>
        </p:txBody>
      </p:sp>
      <p:sp>
        <p:nvSpPr>
          <p:cNvPr id="26639" name="TextBox 19"/>
          <p:cNvSpPr txBox="1">
            <a:spLocks noChangeArrowheads="1"/>
          </p:cNvSpPr>
          <p:nvPr/>
        </p:nvSpPr>
        <p:spPr bwMode="auto">
          <a:xfrm>
            <a:off x="2605088" y="1911152"/>
            <a:ext cx="10064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>
                <a:latin typeface="Times" charset="0"/>
                <a:ea typeface="Times" charset="0"/>
                <a:cs typeface="Times" charset="0"/>
              </a:rPr>
              <a:t>p</a:t>
            </a:r>
            <a:r>
              <a:rPr lang="en-US" sz="1600" i="1" baseline="-25000">
                <a:latin typeface="Times" charset="0"/>
                <a:ea typeface="Times" charset="0"/>
                <a:cs typeface="Times" charset="0"/>
              </a:rPr>
              <a:t>1</a:t>
            </a:r>
            <a:r>
              <a:rPr lang="en-US" sz="1600" i="1">
                <a:latin typeface="Times" charset="0"/>
                <a:ea typeface="Times" charset="0"/>
                <a:cs typeface="Times" charset="0"/>
              </a:rPr>
              <a:t> p</a:t>
            </a:r>
            <a:r>
              <a:rPr lang="en-US" sz="1600" i="1" baseline="-25000">
                <a:latin typeface="Times" charset="0"/>
                <a:ea typeface="Times" charset="0"/>
                <a:cs typeface="Times" charset="0"/>
              </a:rPr>
              <a:t>2</a:t>
            </a:r>
            <a:r>
              <a:rPr lang="en-US" sz="1600" i="1">
                <a:latin typeface="Times" charset="0"/>
                <a:ea typeface="Times" charset="0"/>
                <a:cs typeface="Times" charset="0"/>
              </a:rPr>
              <a:t> p</a:t>
            </a:r>
            <a:r>
              <a:rPr lang="en-US" sz="1600" i="1" baseline="-25000">
                <a:latin typeface="Times" charset="0"/>
                <a:ea typeface="Times" charset="0"/>
                <a:cs typeface="Times" charset="0"/>
              </a:rPr>
              <a:t>3 </a:t>
            </a:r>
            <a:r>
              <a:rPr lang="en-US" sz="1600" i="1">
                <a:latin typeface="Times" charset="0"/>
                <a:ea typeface="Times" charset="0"/>
                <a:cs typeface="Times" charset="0"/>
              </a:rPr>
              <a:t>p</a:t>
            </a:r>
            <a:r>
              <a:rPr lang="en-US" sz="1600" i="1" baseline="-25000">
                <a:latin typeface="Times" charset="0"/>
                <a:ea typeface="Times" charset="0"/>
                <a:cs typeface="Times" charset="0"/>
              </a:rPr>
              <a:t>4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4114800" y="2139752"/>
            <a:ext cx="16002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4114800" y="2444552"/>
            <a:ext cx="16002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55" name="TextBox 57"/>
          <p:cNvSpPr txBox="1">
            <a:spLocks noChangeArrowheads="1"/>
          </p:cNvSpPr>
          <p:nvPr/>
        </p:nvSpPr>
        <p:spPr bwMode="auto">
          <a:xfrm>
            <a:off x="3673475" y="1834952"/>
            <a:ext cx="4095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sz="1600" i="1">
                <a:latin typeface="Times" charset="0"/>
                <a:ea typeface="Times" charset="0"/>
                <a:cs typeface="Times" charset="0"/>
              </a:rPr>
              <a:t>Σ</a:t>
            </a:r>
            <a:r>
              <a:rPr lang="en-US" sz="1600" i="1">
                <a:latin typeface="Times" charset="0"/>
                <a:ea typeface="Times" charset="0"/>
                <a:cs typeface="Times" charset="0"/>
              </a:rPr>
              <a:t>p</a:t>
            </a:r>
            <a:endParaRPr lang="en-US" sz="1600" i="1" baseline="-25000">
              <a:latin typeface="Times" charset="0"/>
              <a:ea typeface="Times" charset="0"/>
              <a:cs typeface="Times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rot="10800000" flipV="1">
            <a:off x="4114800" y="2444552"/>
            <a:ext cx="16002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10800000" flipV="1">
            <a:off x="4114800" y="2749352"/>
            <a:ext cx="16002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5715000" y="2106415"/>
            <a:ext cx="914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>
                <a:latin typeface="Times" charset="0"/>
                <a:ea typeface="Times" charset="0"/>
                <a:cs typeface="Times" charset="0"/>
              </a:rPr>
              <a:t>SEEN(1)</a:t>
            </a:r>
            <a:endParaRPr lang="en-US" sz="1600" i="1" baseline="-2500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5715000" y="2563615"/>
            <a:ext cx="9588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>
                <a:latin typeface="Times" charset="0"/>
                <a:ea typeface="Times" charset="0"/>
                <a:cs typeface="Times" charset="0"/>
              </a:rPr>
              <a:t>SEEN(2)</a:t>
            </a:r>
            <a:endParaRPr lang="en-US" sz="1600" b="1" i="1" baseline="-2500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2552700" y="3020815"/>
            <a:ext cx="1079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>
                <a:latin typeface="Times" charset="0"/>
                <a:ea typeface="Times" charset="0"/>
                <a:cs typeface="Times" charset="0"/>
              </a:rPr>
              <a:t>p</a:t>
            </a:r>
            <a:r>
              <a:rPr lang="en-US" sz="1600" i="1" baseline="-25000">
                <a:latin typeface="Times" charset="0"/>
                <a:ea typeface="Times" charset="0"/>
                <a:cs typeface="Times" charset="0"/>
              </a:rPr>
              <a:t>4</a:t>
            </a:r>
            <a:r>
              <a:rPr lang="en-US" sz="1600" i="1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b="1" i="1">
                <a:latin typeface="Times" charset="0"/>
                <a:ea typeface="Times" charset="0"/>
                <a:cs typeface="Times" charset="0"/>
              </a:rPr>
              <a:t>p</a:t>
            </a:r>
            <a:r>
              <a:rPr lang="en-US" b="1" i="1" baseline="-25000">
                <a:latin typeface="Times" charset="0"/>
                <a:ea typeface="Times" charset="0"/>
                <a:cs typeface="Times" charset="0"/>
              </a:rPr>
              <a:t>5</a:t>
            </a:r>
            <a:r>
              <a:rPr lang="en-US" b="1" i="1">
                <a:latin typeface="Times" charset="0"/>
                <a:ea typeface="Times" charset="0"/>
                <a:cs typeface="Times" charset="0"/>
              </a:rPr>
              <a:t> p</a:t>
            </a:r>
            <a:r>
              <a:rPr lang="en-US" b="1" i="1" baseline="-25000">
                <a:latin typeface="Times" charset="0"/>
                <a:ea typeface="Times" charset="0"/>
                <a:cs typeface="Times" charset="0"/>
              </a:rPr>
              <a:t>6 </a:t>
            </a:r>
            <a:r>
              <a:rPr lang="en-US" b="1" i="1">
                <a:latin typeface="Times" charset="0"/>
                <a:ea typeface="Times" charset="0"/>
                <a:cs typeface="Times" charset="0"/>
              </a:rPr>
              <a:t>p</a:t>
            </a:r>
            <a:r>
              <a:rPr lang="en-US" b="1" i="1" baseline="-25000">
                <a:latin typeface="Times" charset="0"/>
                <a:ea typeface="Times" charset="0"/>
                <a:cs typeface="Times" charset="0"/>
              </a:rPr>
              <a:t>7</a:t>
            </a:r>
            <a:endParaRPr lang="en-US" sz="1400" b="1" i="1" baseline="-25000">
              <a:latin typeface="Times" charset="0"/>
              <a:ea typeface="Times" charset="0"/>
              <a:cs typeface="Times" charset="0"/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4090988" y="3358952"/>
            <a:ext cx="16002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4090988" y="3511352"/>
            <a:ext cx="16002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4090988" y="3663752"/>
            <a:ext cx="16002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10800000" flipV="1">
            <a:off x="4090988" y="3663752"/>
            <a:ext cx="16002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10800000" flipV="1">
            <a:off x="4090988" y="3816152"/>
            <a:ext cx="16002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10800000" flipV="1">
            <a:off x="4090988" y="3968552"/>
            <a:ext cx="16002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5691188" y="3325615"/>
            <a:ext cx="9128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>
                <a:latin typeface="Times" charset="0"/>
                <a:ea typeface="Times" charset="0"/>
                <a:cs typeface="Times" charset="0"/>
              </a:rPr>
              <a:t>SEEN(4)</a:t>
            </a:r>
            <a:endParaRPr lang="en-US" sz="1600" i="1" baseline="-2500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5691188" y="3554215"/>
            <a:ext cx="9128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>
                <a:latin typeface="Times" charset="0"/>
                <a:ea typeface="Times" charset="0"/>
                <a:cs typeface="Times" charset="0"/>
              </a:rPr>
              <a:t>SEEN(5)</a:t>
            </a:r>
            <a:endParaRPr lang="en-US" sz="1600" i="1" baseline="-2500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5691188" y="3782815"/>
            <a:ext cx="9128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>
                <a:latin typeface="Times" charset="0"/>
                <a:ea typeface="Times" charset="0"/>
                <a:cs typeface="Times" charset="0"/>
              </a:rPr>
              <a:t>SEEN(6)</a:t>
            </a:r>
            <a:endParaRPr lang="en-US" sz="1600" i="1" baseline="-2500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26670" name="TextBox 83"/>
          <p:cNvSpPr txBox="1">
            <a:spLocks noChangeArrowheads="1"/>
          </p:cNvSpPr>
          <p:nvPr/>
        </p:nvSpPr>
        <p:spPr bwMode="auto">
          <a:xfrm>
            <a:off x="3667125" y="2030215"/>
            <a:ext cx="4095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sz="1600" i="1">
                <a:latin typeface="Times" charset="0"/>
                <a:ea typeface="Times" charset="0"/>
                <a:cs typeface="Times" charset="0"/>
              </a:rPr>
              <a:t>Σ</a:t>
            </a:r>
            <a:r>
              <a:rPr lang="en-US" sz="1600" i="1">
                <a:latin typeface="Times" charset="0"/>
                <a:ea typeface="Times" charset="0"/>
                <a:cs typeface="Times" charset="0"/>
              </a:rPr>
              <a:t>p</a:t>
            </a:r>
            <a:endParaRPr lang="en-US" sz="1600" i="1" baseline="-2500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26671" name="TextBox 84"/>
          <p:cNvSpPr txBox="1">
            <a:spLocks noChangeArrowheads="1"/>
          </p:cNvSpPr>
          <p:nvPr/>
        </p:nvSpPr>
        <p:spPr bwMode="auto">
          <a:xfrm>
            <a:off x="3667125" y="2258815"/>
            <a:ext cx="4095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sz="1600" i="1">
                <a:latin typeface="Times" charset="0"/>
                <a:ea typeface="Times" charset="0"/>
                <a:cs typeface="Times" charset="0"/>
              </a:rPr>
              <a:t>Σ</a:t>
            </a:r>
            <a:r>
              <a:rPr lang="en-US" sz="1600" i="1">
                <a:latin typeface="Times" charset="0"/>
                <a:ea typeface="Times" charset="0"/>
                <a:cs typeface="Times" charset="0"/>
              </a:rPr>
              <a:t>p</a:t>
            </a:r>
            <a:endParaRPr lang="en-US" sz="1600" i="1" baseline="-2500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3695700" y="3173215"/>
            <a:ext cx="4079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sz="1600" i="1">
                <a:latin typeface="Times" charset="0"/>
                <a:ea typeface="Times" charset="0"/>
                <a:cs typeface="Times" charset="0"/>
              </a:rPr>
              <a:t>Σ</a:t>
            </a:r>
            <a:r>
              <a:rPr lang="en-US" sz="1600" i="1">
                <a:latin typeface="Times" charset="0"/>
                <a:ea typeface="Times" charset="0"/>
                <a:cs typeface="Times" charset="0"/>
              </a:rPr>
              <a:t>p</a:t>
            </a:r>
            <a:endParaRPr lang="en-US" sz="1600" i="1" baseline="-2500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3695700" y="3358952"/>
            <a:ext cx="4079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sz="1600" i="1">
                <a:latin typeface="Times" charset="0"/>
                <a:ea typeface="Times" charset="0"/>
                <a:cs typeface="Times" charset="0"/>
              </a:rPr>
              <a:t>Σ</a:t>
            </a:r>
            <a:r>
              <a:rPr lang="en-US" sz="1600" i="1">
                <a:latin typeface="Times" charset="0"/>
                <a:ea typeface="Times" charset="0"/>
                <a:cs typeface="Times" charset="0"/>
              </a:rPr>
              <a:t>p</a:t>
            </a:r>
            <a:endParaRPr lang="en-US" sz="1600" i="1" baseline="-2500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3695700" y="3554215"/>
            <a:ext cx="4079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sz="1600" i="1">
                <a:latin typeface="Times" charset="0"/>
                <a:ea typeface="Times" charset="0"/>
                <a:cs typeface="Times" charset="0"/>
              </a:rPr>
              <a:t>Σ</a:t>
            </a:r>
            <a:r>
              <a:rPr lang="en-US" sz="1600" i="1">
                <a:latin typeface="Times" charset="0"/>
                <a:ea typeface="Times" charset="0"/>
                <a:cs typeface="Times" charset="0"/>
              </a:rPr>
              <a:t>p</a:t>
            </a:r>
            <a:endParaRPr lang="en-US" sz="1600" i="1" baseline="-2500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973653" y="5210207"/>
            <a:ext cx="3390900" cy="6461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Prevents random losses being interpreted as congestion!</a:t>
            </a:r>
            <a:endParaRPr lang="en-US" baseline="-25000">
              <a:ea typeface="Arial" charset="0"/>
              <a:cs typeface="Arial" charset="0"/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4114800" y="2292152"/>
            <a:ext cx="9525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Multiply 92"/>
          <p:cNvSpPr/>
          <p:nvPr/>
        </p:nvSpPr>
        <p:spPr>
          <a:xfrm>
            <a:off x="4991100" y="2292152"/>
            <a:ext cx="381000" cy="304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9" name="Straight Arrow Connector 98"/>
          <p:cNvCxnSpPr/>
          <p:nvPr/>
        </p:nvCxnSpPr>
        <p:spPr>
          <a:xfrm>
            <a:off x="4105275" y="2596952"/>
            <a:ext cx="16002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85" name="TextBox 99"/>
          <p:cNvSpPr txBox="1">
            <a:spLocks noChangeArrowheads="1"/>
          </p:cNvSpPr>
          <p:nvPr/>
        </p:nvSpPr>
        <p:spPr bwMode="auto">
          <a:xfrm>
            <a:off x="3657600" y="2487415"/>
            <a:ext cx="4095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sz="1600" i="1">
                <a:latin typeface="Times" charset="0"/>
                <a:ea typeface="Times" charset="0"/>
                <a:cs typeface="Times" charset="0"/>
              </a:rPr>
              <a:t>Σ</a:t>
            </a:r>
            <a:r>
              <a:rPr lang="en-US" sz="1600" i="1">
                <a:latin typeface="Times" charset="0"/>
                <a:ea typeface="Times" charset="0"/>
                <a:cs typeface="Times" charset="0"/>
              </a:rPr>
              <a:t>p</a:t>
            </a:r>
            <a:endParaRPr lang="en-US" sz="1600" i="1" baseline="-25000">
              <a:latin typeface="Times" charset="0"/>
              <a:ea typeface="Times" charset="0"/>
              <a:cs typeface="Times" charset="0"/>
            </a:endParaRPr>
          </a:p>
        </p:txBody>
      </p:sp>
      <p:cxnSp>
        <p:nvCxnSpPr>
          <p:cNvPr id="101" name="Straight Arrow Connector 100"/>
          <p:cNvCxnSpPr/>
          <p:nvPr/>
        </p:nvCxnSpPr>
        <p:spPr>
          <a:xfrm rot="10800000" flipV="1">
            <a:off x="4114800" y="2901752"/>
            <a:ext cx="16002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>
            <a:spLocks noChangeArrowheads="1"/>
          </p:cNvSpPr>
          <p:nvPr/>
        </p:nvSpPr>
        <p:spPr bwMode="auto">
          <a:xfrm>
            <a:off x="5715000" y="2792215"/>
            <a:ext cx="9588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>
                <a:latin typeface="Times" charset="0"/>
                <a:ea typeface="Times" charset="0"/>
                <a:cs typeface="Times" charset="0"/>
              </a:rPr>
              <a:t>SEEN(3)</a:t>
            </a:r>
            <a:endParaRPr lang="en-US" sz="1600" b="1" i="1" baseline="-2500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2514600" y="4208265"/>
            <a:ext cx="1465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>
                <a:latin typeface="Times" charset="0"/>
                <a:ea typeface="Times" charset="0"/>
                <a:cs typeface="Times" charset="0"/>
              </a:rPr>
              <a:t>p</a:t>
            </a:r>
            <a:r>
              <a:rPr lang="en-US" sz="1600" i="1" baseline="-25000">
                <a:latin typeface="Times" charset="0"/>
                <a:ea typeface="Times" charset="0"/>
                <a:cs typeface="Times" charset="0"/>
              </a:rPr>
              <a:t>7</a:t>
            </a:r>
            <a:r>
              <a:rPr lang="en-US" sz="1600" i="1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b="1" i="1">
                <a:latin typeface="Times" charset="0"/>
                <a:ea typeface="Times" charset="0"/>
                <a:cs typeface="Times" charset="0"/>
              </a:rPr>
              <a:t>p</a:t>
            </a:r>
            <a:r>
              <a:rPr lang="en-US" b="1" i="1" baseline="-25000">
                <a:latin typeface="Times" charset="0"/>
                <a:ea typeface="Times" charset="0"/>
                <a:cs typeface="Times" charset="0"/>
              </a:rPr>
              <a:t>8 </a:t>
            </a:r>
            <a:r>
              <a:rPr lang="en-US" b="1" i="1">
                <a:latin typeface="Times" charset="0"/>
                <a:ea typeface="Times" charset="0"/>
                <a:cs typeface="Times" charset="0"/>
              </a:rPr>
              <a:t>p</a:t>
            </a:r>
            <a:r>
              <a:rPr lang="en-US" b="1" i="1" baseline="-25000">
                <a:latin typeface="Times" charset="0"/>
                <a:ea typeface="Times" charset="0"/>
                <a:cs typeface="Times" charset="0"/>
              </a:rPr>
              <a:t>9 </a:t>
            </a:r>
            <a:r>
              <a:rPr lang="en-US" b="1" i="1">
                <a:latin typeface="Times" charset="0"/>
                <a:ea typeface="Times" charset="0"/>
                <a:cs typeface="Times" charset="0"/>
              </a:rPr>
              <a:t>p</a:t>
            </a:r>
            <a:r>
              <a:rPr lang="en-US" b="1" i="1" baseline="-25000">
                <a:latin typeface="Times" charset="0"/>
                <a:ea typeface="Times" charset="0"/>
                <a:cs typeface="Times" charset="0"/>
              </a:rPr>
              <a:t>10 </a:t>
            </a:r>
            <a:r>
              <a:rPr lang="en-US" b="1" i="1">
                <a:latin typeface="Times" charset="0"/>
                <a:ea typeface="Times" charset="0"/>
                <a:cs typeface="Times" charset="0"/>
              </a:rPr>
              <a:t>p</a:t>
            </a:r>
            <a:r>
              <a:rPr lang="en-US" b="1" i="1" baseline="-25000">
                <a:latin typeface="Times" charset="0"/>
                <a:ea typeface="Times" charset="0"/>
                <a:cs typeface="Times" charset="0"/>
              </a:rPr>
              <a:t>11</a:t>
            </a:r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4914900" y="5018120"/>
            <a:ext cx="3390900" cy="92392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There is a lag in the “SEEN” acks: To avoid lag, introduce redundancy!</a:t>
            </a:r>
            <a:endParaRPr lang="en-US" baseline="-25000">
              <a:ea typeface="Arial" charset="0"/>
              <a:cs typeface="Arial" charset="0"/>
            </a:endParaRPr>
          </a:p>
        </p:txBody>
      </p:sp>
      <p:cxnSp>
        <p:nvCxnSpPr>
          <p:cNvPr id="107" name="Straight Arrow Connector 106"/>
          <p:cNvCxnSpPr/>
          <p:nvPr/>
        </p:nvCxnSpPr>
        <p:spPr>
          <a:xfrm>
            <a:off x="4114800" y="3892352"/>
            <a:ext cx="1600200" cy="2286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>
            <a:spLocks noChangeArrowheads="1"/>
          </p:cNvSpPr>
          <p:nvPr/>
        </p:nvSpPr>
        <p:spPr bwMode="auto">
          <a:xfrm>
            <a:off x="5715000" y="4044752"/>
            <a:ext cx="9588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>
                <a:solidFill>
                  <a:schemeClr val="tx2"/>
                </a:solidFill>
                <a:latin typeface="Times" charset="0"/>
                <a:ea typeface="Times" charset="0"/>
                <a:cs typeface="Times" charset="0"/>
              </a:rPr>
              <a:t>SEEN(7)</a:t>
            </a:r>
            <a:endParaRPr lang="en-US" sz="1600" b="1" i="1" baseline="-25000">
              <a:solidFill>
                <a:schemeClr val="tx2"/>
              </a:solidFill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109" name="TextBox 108"/>
          <p:cNvSpPr txBox="1">
            <a:spLocks noChangeArrowheads="1"/>
          </p:cNvSpPr>
          <p:nvPr/>
        </p:nvSpPr>
        <p:spPr bwMode="auto">
          <a:xfrm>
            <a:off x="3705225" y="3782815"/>
            <a:ext cx="4143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sz="1600" b="1" i="1">
                <a:solidFill>
                  <a:schemeClr val="tx2"/>
                </a:solidFill>
                <a:latin typeface="Times" charset="0"/>
                <a:ea typeface="Times" charset="0"/>
                <a:cs typeface="Times" charset="0"/>
              </a:rPr>
              <a:t>Σ</a:t>
            </a:r>
            <a:r>
              <a:rPr lang="en-US" sz="1600" b="1" i="1">
                <a:solidFill>
                  <a:schemeClr val="tx2"/>
                </a:solidFill>
                <a:latin typeface="Times" charset="0"/>
                <a:ea typeface="Times" charset="0"/>
                <a:cs typeface="Times" charset="0"/>
              </a:rPr>
              <a:t>p</a:t>
            </a:r>
            <a:endParaRPr lang="en-US" sz="1600" b="1" i="1" baseline="-25000">
              <a:solidFill>
                <a:schemeClr val="tx2"/>
              </a:solidFill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110" name="TextBox 109"/>
          <p:cNvSpPr txBox="1">
            <a:spLocks noChangeArrowheads="1"/>
          </p:cNvSpPr>
          <p:nvPr/>
        </p:nvSpPr>
        <p:spPr bwMode="auto">
          <a:xfrm>
            <a:off x="2209800" y="4436865"/>
            <a:ext cx="1522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>
                <a:solidFill>
                  <a:schemeClr val="tx2"/>
                </a:solidFill>
                <a:latin typeface="Times" charset="0"/>
                <a:ea typeface="Times" charset="0"/>
                <a:cs typeface="Times" charset="0"/>
              </a:rPr>
              <a:t>p</a:t>
            </a:r>
            <a:r>
              <a:rPr lang="en-US" b="1" i="1" baseline="-25000">
                <a:solidFill>
                  <a:schemeClr val="tx2"/>
                </a:solidFill>
                <a:latin typeface="Times" charset="0"/>
                <a:ea typeface="Times" charset="0"/>
                <a:cs typeface="Times" charset="0"/>
              </a:rPr>
              <a:t>8 </a:t>
            </a:r>
            <a:r>
              <a:rPr lang="en-US" b="1" i="1">
                <a:solidFill>
                  <a:schemeClr val="tx2"/>
                </a:solidFill>
                <a:latin typeface="Times" charset="0"/>
                <a:ea typeface="Times" charset="0"/>
                <a:cs typeface="Times" charset="0"/>
              </a:rPr>
              <a:t>p</a:t>
            </a:r>
            <a:r>
              <a:rPr lang="en-US" b="1" i="1" baseline="-25000">
                <a:solidFill>
                  <a:schemeClr val="tx2"/>
                </a:solidFill>
                <a:latin typeface="Times" charset="0"/>
                <a:ea typeface="Times" charset="0"/>
                <a:cs typeface="Times" charset="0"/>
              </a:rPr>
              <a:t>9 </a:t>
            </a:r>
            <a:r>
              <a:rPr lang="en-US" b="1" i="1">
                <a:solidFill>
                  <a:schemeClr val="tx2"/>
                </a:solidFill>
                <a:latin typeface="Times" charset="0"/>
                <a:ea typeface="Times" charset="0"/>
                <a:cs typeface="Times" charset="0"/>
              </a:rPr>
              <a:t>p</a:t>
            </a:r>
            <a:r>
              <a:rPr lang="en-US" b="1" i="1" baseline="-25000">
                <a:solidFill>
                  <a:schemeClr val="tx2"/>
                </a:solidFill>
                <a:latin typeface="Times" charset="0"/>
                <a:ea typeface="Times" charset="0"/>
                <a:cs typeface="Times" charset="0"/>
              </a:rPr>
              <a:t>10 </a:t>
            </a:r>
            <a:r>
              <a:rPr lang="en-US" b="1" i="1">
                <a:solidFill>
                  <a:schemeClr val="tx2"/>
                </a:solidFill>
                <a:latin typeface="Times" charset="0"/>
                <a:ea typeface="Times" charset="0"/>
                <a:cs typeface="Times" charset="0"/>
              </a:rPr>
              <a:t>p</a:t>
            </a:r>
            <a:r>
              <a:rPr lang="en-US" b="1" i="1" baseline="-25000">
                <a:solidFill>
                  <a:schemeClr val="tx2"/>
                </a:solidFill>
                <a:latin typeface="Times" charset="0"/>
                <a:ea typeface="Times" charset="0"/>
                <a:cs typeface="Times" charset="0"/>
              </a:rPr>
              <a:t>11 </a:t>
            </a:r>
            <a:r>
              <a:rPr lang="en-US" b="1" i="1">
                <a:solidFill>
                  <a:schemeClr val="tx2"/>
                </a:solidFill>
                <a:latin typeface="Times" charset="0"/>
                <a:ea typeface="Times" charset="0"/>
                <a:cs typeface="Times" charset="0"/>
              </a:rPr>
              <a:t>p</a:t>
            </a:r>
            <a:r>
              <a:rPr lang="en-US" b="1" i="1" baseline="-25000">
                <a:solidFill>
                  <a:schemeClr val="tx2"/>
                </a:solidFill>
                <a:latin typeface="Times" charset="0"/>
                <a:ea typeface="Times" charset="0"/>
                <a:cs typeface="Times" charset="0"/>
              </a:rPr>
              <a:t>12</a:t>
            </a:r>
          </a:p>
        </p:txBody>
      </p:sp>
      <p:cxnSp>
        <p:nvCxnSpPr>
          <p:cNvPr id="111" name="Straight Arrow Connector 110"/>
          <p:cNvCxnSpPr/>
          <p:nvPr/>
        </p:nvCxnSpPr>
        <p:spPr>
          <a:xfrm rot="10800000" flipV="1">
            <a:off x="4114800" y="4197152"/>
            <a:ext cx="1600200" cy="3810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Coded</a:t>
            </a:r>
            <a:r>
              <a:rPr lang="en-US" sz="4000" dirty="0" smtClean="0"/>
              <a:t> TCP Maintains Throughput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5052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D63C84B5-4833-4D59-BFB2-CBC5EA35DC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181600" y="5970093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7F7F7F"/>
                </a:solidFill>
              </a:rPr>
              <a:t>Minij</a:t>
            </a:r>
            <a:r>
              <a:rPr lang="en-US" sz="1200" dirty="0" smtClean="0">
                <a:solidFill>
                  <a:srgbClr val="7F7F7F"/>
                </a:solidFill>
              </a:rPr>
              <a:t> Kim, </a:t>
            </a:r>
            <a:r>
              <a:rPr lang="en-US" sz="1200" dirty="0">
                <a:solidFill>
                  <a:srgbClr val="7F7F7F"/>
                </a:solidFill>
              </a:rPr>
              <a:t>Muriel </a:t>
            </a:r>
            <a:r>
              <a:rPr lang="en-US" sz="1200" dirty="0" err="1" smtClean="0">
                <a:solidFill>
                  <a:srgbClr val="7F7F7F"/>
                </a:solidFill>
              </a:rPr>
              <a:t>Médard</a:t>
            </a:r>
            <a:r>
              <a:rPr lang="en-US" sz="1200" dirty="0" smtClean="0">
                <a:solidFill>
                  <a:srgbClr val="7F7F7F"/>
                </a:solidFill>
              </a:rPr>
              <a:t>, </a:t>
            </a:r>
            <a:r>
              <a:rPr lang="en-US" sz="1200" dirty="0" err="1" smtClean="0">
                <a:solidFill>
                  <a:srgbClr val="7F7F7F"/>
                </a:solidFill>
              </a:rPr>
              <a:t>João</a:t>
            </a:r>
            <a:r>
              <a:rPr lang="en-US" sz="1200" dirty="0" smtClean="0">
                <a:solidFill>
                  <a:srgbClr val="7F7F7F"/>
                </a:solidFill>
              </a:rPr>
              <a:t> Barros</a:t>
            </a:r>
          </a:p>
          <a:p>
            <a:r>
              <a:rPr lang="en-US" sz="1200" u="sng" dirty="0" smtClean="0">
                <a:solidFill>
                  <a:srgbClr val="7F7F7F"/>
                </a:solidFill>
              </a:rPr>
              <a:t>Modeling </a:t>
            </a:r>
            <a:r>
              <a:rPr lang="en-US" sz="1200" u="sng" dirty="0">
                <a:solidFill>
                  <a:srgbClr val="7F7F7F"/>
                </a:solidFill>
              </a:rPr>
              <a:t>network coded TCP throughput: a </a:t>
            </a:r>
            <a:r>
              <a:rPr lang="en-US" sz="1200" u="sng" dirty="0" smtClean="0">
                <a:solidFill>
                  <a:srgbClr val="7F7F7F"/>
                </a:solidFill>
              </a:rPr>
              <a:t>simple</a:t>
            </a:r>
          </a:p>
          <a:p>
            <a:r>
              <a:rPr lang="en-US" sz="1200" u="sng" dirty="0" smtClean="0">
                <a:solidFill>
                  <a:srgbClr val="7F7F7F"/>
                </a:solidFill>
              </a:rPr>
              <a:t>model </a:t>
            </a:r>
            <a:r>
              <a:rPr lang="en-US" sz="1200" u="sng" dirty="0">
                <a:solidFill>
                  <a:srgbClr val="7F7F7F"/>
                </a:solidFill>
              </a:rPr>
              <a:t>and its </a:t>
            </a:r>
            <a:r>
              <a:rPr lang="en-US" sz="1200" u="sng" dirty="0" smtClean="0">
                <a:solidFill>
                  <a:srgbClr val="7F7F7F"/>
                </a:solidFill>
              </a:rPr>
              <a:t>validation</a:t>
            </a:r>
          </a:p>
          <a:p>
            <a:r>
              <a:rPr lang="en-US" sz="1200" u="sng" dirty="0" err="1" smtClean="0">
                <a:solidFill>
                  <a:srgbClr val="7F7F7F"/>
                </a:solidFill>
              </a:rPr>
              <a:t>Valuetools</a:t>
            </a:r>
            <a:r>
              <a:rPr lang="en-US" sz="1200" u="sng" dirty="0" smtClean="0">
                <a:solidFill>
                  <a:srgbClr val="7F7F7F"/>
                </a:solidFill>
              </a:rPr>
              <a:t>, 131-140 (2010)</a:t>
            </a:r>
            <a:endParaRPr lang="en-US" sz="1200" u="sng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44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6" grpId="0"/>
      <p:bldP spid="67" grpId="0"/>
      <p:bldP spid="77" grpId="0"/>
      <p:bldP spid="78" grpId="0"/>
      <p:bldP spid="79" grpId="0"/>
      <p:bldP spid="86" grpId="0"/>
      <p:bldP spid="87" grpId="0"/>
      <p:bldP spid="88" grpId="0"/>
      <p:bldP spid="91" grpId="0" animBg="1"/>
      <p:bldP spid="103" grpId="0"/>
      <p:bldP spid="105" grpId="0"/>
      <p:bldP spid="105" grpId="1"/>
      <p:bldP spid="106" grpId="0" animBg="1"/>
      <p:bldP spid="108" grpId="0"/>
      <p:bldP spid="109" grpId="0"/>
      <p:bldP spid="1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571500" y="3810000"/>
            <a:ext cx="2819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2171700" y="3810000"/>
            <a:ext cx="2819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875213" y="3810000"/>
            <a:ext cx="2819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6475413" y="3810000"/>
            <a:ext cx="2819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5" name="TextBox 8"/>
          <p:cNvSpPr txBox="1">
            <a:spLocks noChangeArrowheads="1"/>
          </p:cNvSpPr>
          <p:nvPr/>
        </p:nvSpPr>
        <p:spPr bwMode="auto">
          <a:xfrm>
            <a:off x="2400300" y="1943100"/>
            <a:ext cx="647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TCP</a:t>
            </a:r>
          </a:p>
        </p:txBody>
      </p:sp>
      <p:sp>
        <p:nvSpPr>
          <p:cNvPr id="27656" name="TextBox 9"/>
          <p:cNvSpPr txBox="1">
            <a:spLocks noChangeArrowheads="1"/>
          </p:cNvSpPr>
          <p:nvPr/>
        </p:nvSpPr>
        <p:spPr bwMode="auto">
          <a:xfrm>
            <a:off x="6513513" y="1954213"/>
            <a:ext cx="10429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TCP/NC</a:t>
            </a:r>
          </a:p>
        </p:txBody>
      </p:sp>
      <p:sp>
        <p:nvSpPr>
          <p:cNvPr id="27657" name="TextBox 10"/>
          <p:cNvSpPr txBox="1">
            <a:spLocks noChangeArrowheads="1"/>
          </p:cNvSpPr>
          <p:nvPr/>
        </p:nvSpPr>
        <p:spPr bwMode="auto">
          <a:xfrm>
            <a:off x="439738" y="1876425"/>
            <a:ext cx="782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sender </a:t>
            </a:r>
            <a:br>
              <a:rPr lang="en-US" sz="1400"/>
            </a:br>
            <a:r>
              <a:rPr lang="en-US" sz="1400"/>
              <a:t>window</a:t>
            </a:r>
          </a:p>
        </p:txBody>
      </p:sp>
      <p:sp>
        <p:nvSpPr>
          <p:cNvPr id="27658" name="TextBox 11"/>
          <p:cNvSpPr txBox="1">
            <a:spLocks noChangeArrowheads="1"/>
          </p:cNvSpPr>
          <p:nvPr/>
        </p:nvSpPr>
        <p:spPr bwMode="auto">
          <a:xfrm>
            <a:off x="4776788" y="1943100"/>
            <a:ext cx="782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sender </a:t>
            </a:r>
            <a:br>
              <a:rPr lang="en-US" sz="1400"/>
            </a:br>
            <a:r>
              <a:rPr lang="en-US" sz="1400"/>
              <a:t>window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981200" y="2628900"/>
            <a:ext cx="16002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981200" y="2781300"/>
            <a:ext cx="9525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1" name="TextBox 18"/>
          <p:cNvSpPr txBox="1">
            <a:spLocks noChangeArrowheads="1"/>
          </p:cNvSpPr>
          <p:nvPr/>
        </p:nvSpPr>
        <p:spPr bwMode="auto">
          <a:xfrm>
            <a:off x="439738" y="2400300"/>
            <a:ext cx="10080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>
                <a:latin typeface="Times" charset="0"/>
                <a:ea typeface="Times" charset="0"/>
                <a:cs typeface="Times" charset="0"/>
              </a:rPr>
              <a:t>p</a:t>
            </a:r>
            <a:r>
              <a:rPr lang="en-US" sz="1600" i="1" baseline="-25000">
                <a:latin typeface="Times" charset="0"/>
                <a:ea typeface="Times" charset="0"/>
                <a:cs typeface="Times" charset="0"/>
              </a:rPr>
              <a:t>1</a:t>
            </a:r>
            <a:r>
              <a:rPr lang="en-US" sz="1600" i="1">
                <a:latin typeface="Times" charset="0"/>
                <a:ea typeface="Times" charset="0"/>
                <a:cs typeface="Times" charset="0"/>
              </a:rPr>
              <a:t> p</a:t>
            </a:r>
            <a:r>
              <a:rPr lang="en-US" sz="1600" i="1" baseline="-25000">
                <a:latin typeface="Times" charset="0"/>
                <a:ea typeface="Times" charset="0"/>
                <a:cs typeface="Times" charset="0"/>
              </a:rPr>
              <a:t>2</a:t>
            </a:r>
            <a:r>
              <a:rPr lang="en-US" sz="1600" i="1">
                <a:latin typeface="Times" charset="0"/>
                <a:ea typeface="Times" charset="0"/>
                <a:cs typeface="Times" charset="0"/>
              </a:rPr>
              <a:t> p</a:t>
            </a:r>
            <a:r>
              <a:rPr lang="en-US" sz="1600" i="1" baseline="-25000">
                <a:latin typeface="Times" charset="0"/>
                <a:ea typeface="Times" charset="0"/>
                <a:cs typeface="Times" charset="0"/>
              </a:rPr>
              <a:t>3 </a:t>
            </a:r>
            <a:r>
              <a:rPr lang="en-US" sz="1600" i="1">
                <a:latin typeface="Times" charset="0"/>
                <a:ea typeface="Times" charset="0"/>
                <a:cs typeface="Times" charset="0"/>
              </a:rPr>
              <a:t>p</a:t>
            </a:r>
            <a:r>
              <a:rPr lang="en-US" sz="1600" i="1" baseline="-25000">
                <a:latin typeface="Times" charset="0"/>
                <a:ea typeface="Times" charset="0"/>
                <a:cs typeface="Times" charset="0"/>
              </a:rPr>
              <a:t>4</a:t>
            </a:r>
          </a:p>
        </p:txBody>
      </p:sp>
      <p:sp>
        <p:nvSpPr>
          <p:cNvPr id="27662" name="TextBox 19"/>
          <p:cNvSpPr txBox="1">
            <a:spLocks noChangeArrowheads="1"/>
          </p:cNvSpPr>
          <p:nvPr/>
        </p:nvSpPr>
        <p:spPr bwMode="auto">
          <a:xfrm>
            <a:off x="4776788" y="2400300"/>
            <a:ext cx="10064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>
                <a:latin typeface="Times" charset="0"/>
                <a:ea typeface="Times" charset="0"/>
                <a:cs typeface="Times" charset="0"/>
              </a:rPr>
              <a:t>p</a:t>
            </a:r>
            <a:r>
              <a:rPr lang="en-US" sz="1600" i="1" baseline="-25000">
                <a:latin typeface="Times" charset="0"/>
                <a:ea typeface="Times" charset="0"/>
                <a:cs typeface="Times" charset="0"/>
              </a:rPr>
              <a:t>1</a:t>
            </a:r>
            <a:r>
              <a:rPr lang="en-US" sz="1600" i="1">
                <a:latin typeface="Times" charset="0"/>
                <a:ea typeface="Times" charset="0"/>
                <a:cs typeface="Times" charset="0"/>
              </a:rPr>
              <a:t> p</a:t>
            </a:r>
            <a:r>
              <a:rPr lang="en-US" sz="1600" i="1" baseline="-25000">
                <a:latin typeface="Times" charset="0"/>
                <a:ea typeface="Times" charset="0"/>
                <a:cs typeface="Times" charset="0"/>
              </a:rPr>
              <a:t>2</a:t>
            </a:r>
            <a:r>
              <a:rPr lang="en-US" sz="1600" i="1">
                <a:latin typeface="Times" charset="0"/>
                <a:ea typeface="Times" charset="0"/>
                <a:cs typeface="Times" charset="0"/>
              </a:rPr>
              <a:t> p</a:t>
            </a:r>
            <a:r>
              <a:rPr lang="en-US" sz="1600" i="1" baseline="-25000">
                <a:latin typeface="Times" charset="0"/>
                <a:ea typeface="Times" charset="0"/>
                <a:cs typeface="Times" charset="0"/>
              </a:rPr>
              <a:t>3 </a:t>
            </a:r>
            <a:r>
              <a:rPr lang="en-US" sz="1600" i="1">
                <a:latin typeface="Times" charset="0"/>
                <a:ea typeface="Times" charset="0"/>
                <a:cs typeface="Times" charset="0"/>
              </a:rPr>
              <a:t>p</a:t>
            </a:r>
            <a:r>
              <a:rPr lang="en-US" sz="1600" i="1" baseline="-25000">
                <a:latin typeface="Times" charset="0"/>
                <a:ea typeface="Times" charset="0"/>
                <a:cs typeface="Times" charset="0"/>
              </a:rPr>
              <a:t>4</a:t>
            </a:r>
          </a:p>
        </p:txBody>
      </p:sp>
      <p:sp>
        <p:nvSpPr>
          <p:cNvPr id="27663" name="TextBox 20"/>
          <p:cNvSpPr txBox="1">
            <a:spLocks noChangeArrowheads="1"/>
          </p:cNvSpPr>
          <p:nvPr/>
        </p:nvSpPr>
        <p:spPr bwMode="auto">
          <a:xfrm>
            <a:off x="1624013" y="2324100"/>
            <a:ext cx="3571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>
                <a:latin typeface="Times" charset="0"/>
                <a:ea typeface="Times" charset="0"/>
                <a:cs typeface="Times" charset="0"/>
              </a:rPr>
              <a:t>p</a:t>
            </a:r>
            <a:r>
              <a:rPr lang="en-US" sz="1600" i="1" baseline="-25000">
                <a:latin typeface="Times" charset="0"/>
                <a:ea typeface="Times" charset="0"/>
                <a:cs typeface="Times" charset="0"/>
              </a:rPr>
              <a:t>1</a:t>
            </a:r>
          </a:p>
        </p:txBody>
      </p:sp>
      <p:sp>
        <p:nvSpPr>
          <p:cNvPr id="27664" name="TextBox 21"/>
          <p:cNvSpPr txBox="1">
            <a:spLocks noChangeArrowheads="1"/>
          </p:cNvSpPr>
          <p:nvPr/>
        </p:nvSpPr>
        <p:spPr bwMode="auto">
          <a:xfrm>
            <a:off x="1624013" y="2552700"/>
            <a:ext cx="3571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>
                <a:latin typeface="Times" charset="0"/>
                <a:ea typeface="Times" charset="0"/>
                <a:cs typeface="Times" charset="0"/>
              </a:rPr>
              <a:t>p</a:t>
            </a:r>
            <a:r>
              <a:rPr lang="en-US" sz="1600" i="1" baseline="-25000">
                <a:latin typeface="Times" charset="0"/>
                <a:ea typeface="Times" charset="0"/>
                <a:cs typeface="Times" charset="0"/>
              </a:rPr>
              <a:t>2</a:t>
            </a:r>
          </a:p>
        </p:txBody>
      </p:sp>
      <p:sp>
        <p:nvSpPr>
          <p:cNvPr id="27665" name="TextBox 22"/>
          <p:cNvSpPr txBox="1">
            <a:spLocks noChangeArrowheads="1"/>
          </p:cNvSpPr>
          <p:nvPr/>
        </p:nvSpPr>
        <p:spPr bwMode="auto">
          <a:xfrm>
            <a:off x="1624013" y="2781300"/>
            <a:ext cx="3571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>
                <a:latin typeface="Times" charset="0"/>
                <a:ea typeface="Times" charset="0"/>
                <a:cs typeface="Times" charset="0"/>
              </a:rPr>
              <a:t>p</a:t>
            </a:r>
            <a:r>
              <a:rPr lang="en-US" sz="1600" i="1" baseline="-25000">
                <a:latin typeface="Times" charset="0"/>
                <a:ea typeface="Times" charset="0"/>
                <a:cs typeface="Times" charset="0"/>
              </a:rPr>
              <a:t>3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rot="10800000" flipV="1">
            <a:off x="1981200" y="2933700"/>
            <a:ext cx="16002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7" name="TextBox 27"/>
          <p:cNvSpPr txBox="1">
            <a:spLocks noChangeArrowheads="1"/>
          </p:cNvSpPr>
          <p:nvPr/>
        </p:nvSpPr>
        <p:spPr bwMode="auto">
          <a:xfrm>
            <a:off x="3581400" y="2595563"/>
            <a:ext cx="8905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>
                <a:latin typeface="Times" charset="0"/>
                <a:ea typeface="Times" charset="0"/>
                <a:cs typeface="Times" charset="0"/>
              </a:rPr>
              <a:t>ACK(p</a:t>
            </a:r>
            <a:r>
              <a:rPr lang="en-US" sz="1600" i="1" baseline="-25000">
                <a:latin typeface="Times" charset="0"/>
                <a:ea typeface="Times" charset="0"/>
                <a:cs typeface="Times" charset="0"/>
              </a:rPr>
              <a:t>1</a:t>
            </a:r>
            <a:r>
              <a:rPr lang="en-US" sz="1600" i="1">
                <a:latin typeface="Times" charset="0"/>
                <a:ea typeface="Times" charset="0"/>
                <a:cs typeface="Times" charset="0"/>
              </a:rPr>
              <a:t>)</a:t>
            </a:r>
            <a:endParaRPr lang="en-US" sz="1600" i="1" baseline="-2500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39738" y="3586163"/>
            <a:ext cx="1031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>
                <a:latin typeface="Times" charset="0"/>
                <a:ea typeface="Times" charset="0"/>
                <a:cs typeface="Times" charset="0"/>
              </a:rPr>
              <a:t>p</a:t>
            </a:r>
            <a:r>
              <a:rPr lang="en-US" sz="1600" i="1" baseline="-25000">
                <a:latin typeface="Times" charset="0"/>
                <a:ea typeface="Times" charset="0"/>
                <a:cs typeface="Times" charset="0"/>
              </a:rPr>
              <a:t>2</a:t>
            </a:r>
            <a:r>
              <a:rPr lang="en-US" sz="1600" i="1">
                <a:latin typeface="Times" charset="0"/>
                <a:ea typeface="Times" charset="0"/>
                <a:cs typeface="Times" charset="0"/>
              </a:rPr>
              <a:t> p</a:t>
            </a:r>
            <a:r>
              <a:rPr lang="en-US" sz="1600" i="1" baseline="-25000">
                <a:latin typeface="Times" charset="0"/>
                <a:ea typeface="Times" charset="0"/>
                <a:cs typeface="Times" charset="0"/>
              </a:rPr>
              <a:t>3 </a:t>
            </a:r>
            <a:r>
              <a:rPr lang="en-US" sz="1600" i="1">
                <a:latin typeface="Times" charset="0"/>
                <a:ea typeface="Times" charset="0"/>
                <a:cs typeface="Times" charset="0"/>
              </a:rPr>
              <a:t>p</a:t>
            </a:r>
            <a:r>
              <a:rPr lang="en-US" sz="1600" i="1" baseline="-25000">
                <a:latin typeface="Times" charset="0"/>
                <a:ea typeface="Times" charset="0"/>
                <a:cs typeface="Times" charset="0"/>
              </a:rPr>
              <a:t>4 </a:t>
            </a:r>
            <a:r>
              <a:rPr lang="en-US" sz="2000" b="1" i="1">
                <a:latin typeface="Times" charset="0"/>
                <a:ea typeface="Times" charset="0"/>
                <a:cs typeface="Times" charset="0"/>
              </a:rPr>
              <a:t>p</a:t>
            </a:r>
            <a:r>
              <a:rPr lang="en-US" sz="2000" b="1" i="1" baseline="-25000">
                <a:latin typeface="Times" charset="0"/>
                <a:ea typeface="Times" charset="0"/>
                <a:cs typeface="Times" charset="0"/>
              </a:rPr>
              <a:t>5</a:t>
            </a:r>
            <a:endParaRPr lang="en-US" sz="2800" b="1" i="1" baseline="-25000">
              <a:latin typeface="Times" charset="0"/>
              <a:ea typeface="Times" charset="0"/>
              <a:cs typeface="Times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6286500" y="2628900"/>
            <a:ext cx="16002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70" name="TextBox 57"/>
          <p:cNvSpPr txBox="1">
            <a:spLocks noChangeArrowheads="1"/>
          </p:cNvSpPr>
          <p:nvPr/>
        </p:nvSpPr>
        <p:spPr bwMode="auto">
          <a:xfrm>
            <a:off x="5845175" y="2324100"/>
            <a:ext cx="4095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sz="1600" i="1">
                <a:latin typeface="Times" charset="0"/>
                <a:ea typeface="Times" charset="0"/>
                <a:cs typeface="Times" charset="0"/>
              </a:rPr>
              <a:t>Σ</a:t>
            </a:r>
            <a:r>
              <a:rPr lang="en-US" sz="1600" i="1">
                <a:latin typeface="Times" charset="0"/>
                <a:ea typeface="Times" charset="0"/>
                <a:cs typeface="Times" charset="0"/>
              </a:rPr>
              <a:t>p</a:t>
            </a:r>
            <a:endParaRPr lang="en-US" sz="1600" i="1" baseline="-25000">
              <a:latin typeface="Times" charset="0"/>
              <a:ea typeface="Times" charset="0"/>
              <a:cs typeface="Times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rot="10800000" flipV="1">
            <a:off x="6286500" y="2933700"/>
            <a:ext cx="16002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72" name="TextBox 63"/>
          <p:cNvSpPr txBox="1">
            <a:spLocks noChangeArrowheads="1"/>
          </p:cNvSpPr>
          <p:nvPr/>
        </p:nvSpPr>
        <p:spPr bwMode="auto">
          <a:xfrm>
            <a:off x="7886700" y="2595563"/>
            <a:ext cx="914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>
                <a:latin typeface="Times" charset="0"/>
                <a:ea typeface="Times" charset="0"/>
                <a:cs typeface="Times" charset="0"/>
              </a:rPr>
              <a:t>SEEN(1)</a:t>
            </a:r>
            <a:endParaRPr lang="en-US" sz="1600" i="1" baseline="-2500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27673" name="TextBox 83"/>
          <p:cNvSpPr txBox="1">
            <a:spLocks noChangeArrowheads="1"/>
          </p:cNvSpPr>
          <p:nvPr/>
        </p:nvSpPr>
        <p:spPr bwMode="auto">
          <a:xfrm>
            <a:off x="5838825" y="2519363"/>
            <a:ext cx="4095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sz="1600" i="1">
                <a:latin typeface="Times" charset="0"/>
                <a:ea typeface="Times" charset="0"/>
                <a:cs typeface="Times" charset="0"/>
              </a:rPr>
              <a:t>Σ</a:t>
            </a:r>
            <a:r>
              <a:rPr lang="en-US" sz="1600" i="1">
                <a:latin typeface="Times" charset="0"/>
                <a:ea typeface="Times" charset="0"/>
                <a:cs typeface="Times" charset="0"/>
              </a:rPr>
              <a:t>p</a:t>
            </a:r>
            <a:endParaRPr lang="en-US" sz="1600" i="1" baseline="-2500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27674" name="TextBox 84"/>
          <p:cNvSpPr txBox="1">
            <a:spLocks noChangeArrowheads="1"/>
          </p:cNvSpPr>
          <p:nvPr/>
        </p:nvSpPr>
        <p:spPr bwMode="auto">
          <a:xfrm>
            <a:off x="5838825" y="2747963"/>
            <a:ext cx="4095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sz="1600" i="1">
                <a:latin typeface="Times" charset="0"/>
                <a:ea typeface="Times" charset="0"/>
                <a:cs typeface="Times" charset="0"/>
              </a:rPr>
              <a:t>Σ</a:t>
            </a:r>
            <a:r>
              <a:rPr lang="en-US" sz="1600" i="1">
                <a:latin typeface="Times" charset="0"/>
                <a:ea typeface="Times" charset="0"/>
                <a:cs typeface="Times" charset="0"/>
              </a:rPr>
              <a:t>p</a:t>
            </a:r>
            <a:endParaRPr lang="en-US" sz="1600" i="1" baseline="-2500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5143500" y="5676900"/>
            <a:ext cx="3390900" cy="6461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Still allows congestion control while masking random losses!</a:t>
            </a:r>
            <a:endParaRPr lang="en-US" baseline="-25000">
              <a:ea typeface="Arial" charset="0"/>
              <a:cs typeface="Arial" charset="0"/>
            </a:endParaRPr>
          </a:p>
        </p:txBody>
      </p:sp>
      <p:sp>
        <p:nvSpPr>
          <p:cNvPr id="90" name="Multiply 89"/>
          <p:cNvSpPr/>
          <p:nvPr/>
        </p:nvSpPr>
        <p:spPr>
          <a:xfrm>
            <a:off x="2857500" y="2705100"/>
            <a:ext cx="381000" cy="304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2247900" y="4610100"/>
            <a:ext cx="1752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Time-out!</a:t>
            </a: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419100" y="4362450"/>
            <a:ext cx="461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i="1">
                <a:latin typeface="Times" charset="0"/>
                <a:ea typeface="Times" charset="0"/>
                <a:cs typeface="Times" charset="0"/>
              </a:rPr>
              <a:t>p</a:t>
            </a:r>
            <a:r>
              <a:rPr lang="en-US" sz="2000" b="1" i="1" baseline="-25000">
                <a:latin typeface="Times" charset="0"/>
                <a:ea typeface="Times" charset="0"/>
                <a:cs typeface="Times" charset="0"/>
              </a:rPr>
              <a:t>2</a:t>
            </a:r>
            <a:r>
              <a:rPr lang="en-US" sz="2000" b="1" i="1">
                <a:latin typeface="Times" charset="0"/>
                <a:ea typeface="Times" charset="0"/>
                <a:cs typeface="Times" charset="0"/>
              </a:rPr>
              <a:t> </a:t>
            </a:r>
            <a:endParaRPr lang="en-US" sz="2800" b="1" i="1" baseline="-2500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27679" name="TextBox 96"/>
          <p:cNvSpPr txBox="1">
            <a:spLocks noChangeArrowheads="1"/>
          </p:cNvSpPr>
          <p:nvPr/>
        </p:nvSpPr>
        <p:spPr bwMode="auto">
          <a:xfrm>
            <a:off x="1638300" y="2976563"/>
            <a:ext cx="355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>
                <a:latin typeface="Times" charset="0"/>
                <a:ea typeface="Times" charset="0"/>
                <a:cs typeface="Times" charset="0"/>
              </a:rPr>
              <a:t>p</a:t>
            </a:r>
            <a:r>
              <a:rPr lang="en-US" sz="1600" i="1" baseline="-25000">
                <a:latin typeface="Times" charset="0"/>
                <a:ea typeface="Times" charset="0"/>
                <a:cs typeface="Times" charset="0"/>
              </a:rPr>
              <a:t>4</a:t>
            </a: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38100" y="4762500"/>
            <a:ext cx="190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FF0000"/>
                </a:solidFill>
              </a:rPr>
              <a:t>Window closing:</a:t>
            </a:r>
            <a:br>
              <a:rPr lang="en-US" sz="1600" b="1">
                <a:solidFill>
                  <a:srgbClr val="FF0000"/>
                </a:solidFill>
              </a:rPr>
            </a:br>
            <a:r>
              <a:rPr lang="en-US" sz="1600" b="1">
                <a:solidFill>
                  <a:srgbClr val="FF0000"/>
                </a:solidFill>
              </a:rPr>
              <a:t>W ← 1</a:t>
            </a:r>
          </a:p>
        </p:txBody>
      </p:sp>
      <p:sp>
        <p:nvSpPr>
          <p:cNvPr id="27681" name="TextBox 99"/>
          <p:cNvSpPr txBox="1">
            <a:spLocks noChangeArrowheads="1"/>
          </p:cNvSpPr>
          <p:nvPr/>
        </p:nvSpPr>
        <p:spPr bwMode="auto">
          <a:xfrm>
            <a:off x="5829300" y="2976563"/>
            <a:ext cx="4095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sz="1600" i="1">
                <a:latin typeface="Times" charset="0"/>
                <a:ea typeface="Times" charset="0"/>
                <a:cs typeface="Times" charset="0"/>
              </a:rPr>
              <a:t>Σ</a:t>
            </a:r>
            <a:r>
              <a:rPr lang="en-US" sz="1600" i="1">
                <a:latin typeface="Times" charset="0"/>
                <a:ea typeface="Times" charset="0"/>
                <a:cs typeface="Times" charset="0"/>
              </a:rPr>
              <a:t>p</a:t>
            </a:r>
            <a:endParaRPr lang="en-US" sz="1600" i="1" baseline="-25000">
              <a:latin typeface="Times" charset="0"/>
              <a:ea typeface="Times" charset="0"/>
              <a:cs typeface="Times" charset="0"/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1981200" y="2933700"/>
            <a:ext cx="9525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Multiply 71"/>
          <p:cNvSpPr/>
          <p:nvPr/>
        </p:nvSpPr>
        <p:spPr>
          <a:xfrm>
            <a:off x="2857500" y="2933700"/>
            <a:ext cx="381000" cy="304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1981200" y="3086100"/>
            <a:ext cx="9525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Multiply 79"/>
          <p:cNvSpPr/>
          <p:nvPr/>
        </p:nvSpPr>
        <p:spPr>
          <a:xfrm>
            <a:off x="2857500" y="3162300"/>
            <a:ext cx="381000" cy="304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6286500" y="2781300"/>
            <a:ext cx="9525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Multiply 81"/>
          <p:cNvSpPr/>
          <p:nvPr/>
        </p:nvSpPr>
        <p:spPr>
          <a:xfrm>
            <a:off x="7162800" y="2705100"/>
            <a:ext cx="381000" cy="304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6286500" y="2933700"/>
            <a:ext cx="9525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Multiply 88"/>
          <p:cNvSpPr/>
          <p:nvPr/>
        </p:nvSpPr>
        <p:spPr>
          <a:xfrm>
            <a:off x="7162800" y="2933700"/>
            <a:ext cx="381000" cy="304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6" name="Straight Arrow Connector 105"/>
          <p:cNvCxnSpPr/>
          <p:nvPr/>
        </p:nvCxnSpPr>
        <p:spPr>
          <a:xfrm>
            <a:off x="6286500" y="3086100"/>
            <a:ext cx="9525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Multiply 106"/>
          <p:cNvSpPr/>
          <p:nvPr/>
        </p:nvSpPr>
        <p:spPr>
          <a:xfrm>
            <a:off x="7162800" y="3162300"/>
            <a:ext cx="381000" cy="304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8" name="TextBox 107"/>
          <p:cNvSpPr txBox="1">
            <a:spLocks noChangeArrowheads="1"/>
          </p:cNvSpPr>
          <p:nvPr/>
        </p:nvSpPr>
        <p:spPr bwMode="auto">
          <a:xfrm>
            <a:off x="4762500" y="3586163"/>
            <a:ext cx="1049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>
                <a:latin typeface="Times" charset="0"/>
                <a:ea typeface="Times" charset="0"/>
                <a:cs typeface="Times" charset="0"/>
              </a:rPr>
              <a:t>p</a:t>
            </a:r>
            <a:r>
              <a:rPr lang="en-US" sz="1600" i="1" baseline="-25000">
                <a:latin typeface="Times" charset="0"/>
                <a:ea typeface="Times" charset="0"/>
                <a:cs typeface="Times" charset="0"/>
              </a:rPr>
              <a:t>2</a:t>
            </a:r>
            <a:r>
              <a:rPr lang="en-US" sz="1600" i="1">
                <a:latin typeface="Times" charset="0"/>
                <a:ea typeface="Times" charset="0"/>
                <a:cs typeface="Times" charset="0"/>
              </a:rPr>
              <a:t> p</a:t>
            </a:r>
            <a:r>
              <a:rPr lang="en-US" sz="1600" i="1" baseline="-25000">
                <a:latin typeface="Times" charset="0"/>
                <a:ea typeface="Times" charset="0"/>
                <a:cs typeface="Times" charset="0"/>
              </a:rPr>
              <a:t>3</a:t>
            </a:r>
            <a:r>
              <a:rPr lang="en-US" sz="1600" i="1">
                <a:latin typeface="Times" charset="0"/>
                <a:ea typeface="Times" charset="0"/>
                <a:cs typeface="Times" charset="0"/>
              </a:rPr>
              <a:t> p</a:t>
            </a:r>
            <a:r>
              <a:rPr lang="en-US" sz="1600" i="1" baseline="-25000">
                <a:latin typeface="Times" charset="0"/>
                <a:ea typeface="Times" charset="0"/>
                <a:cs typeface="Times" charset="0"/>
              </a:rPr>
              <a:t>4 </a:t>
            </a:r>
            <a:r>
              <a:rPr lang="en-US" sz="2000" b="1" i="1">
                <a:latin typeface="Times" charset="0"/>
                <a:ea typeface="Times" charset="0"/>
                <a:cs typeface="Times" charset="0"/>
              </a:rPr>
              <a:t>p</a:t>
            </a:r>
            <a:r>
              <a:rPr lang="en-US" sz="2000" b="1" i="1" baseline="-25000">
                <a:latin typeface="Times" charset="0"/>
                <a:ea typeface="Times" charset="0"/>
                <a:cs typeface="Times" charset="0"/>
              </a:rPr>
              <a:t>5</a:t>
            </a:r>
          </a:p>
        </p:txBody>
      </p:sp>
      <p:sp>
        <p:nvSpPr>
          <p:cNvPr id="109" name="TextBox 108"/>
          <p:cNvSpPr txBox="1">
            <a:spLocks noChangeArrowheads="1"/>
          </p:cNvSpPr>
          <p:nvPr/>
        </p:nvSpPr>
        <p:spPr bwMode="auto">
          <a:xfrm>
            <a:off x="6591300" y="4629150"/>
            <a:ext cx="1752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Time-out!</a:t>
            </a:r>
          </a:p>
        </p:txBody>
      </p:sp>
      <p:sp>
        <p:nvSpPr>
          <p:cNvPr id="110" name="TextBox 109"/>
          <p:cNvSpPr txBox="1">
            <a:spLocks noChangeArrowheads="1"/>
          </p:cNvSpPr>
          <p:nvPr/>
        </p:nvSpPr>
        <p:spPr bwMode="auto">
          <a:xfrm>
            <a:off x="4762500" y="4381500"/>
            <a:ext cx="461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i="1">
                <a:latin typeface="Times" charset="0"/>
                <a:ea typeface="Times" charset="0"/>
                <a:cs typeface="Times" charset="0"/>
              </a:rPr>
              <a:t>p</a:t>
            </a:r>
            <a:r>
              <a:rPr lang="en-US" sz="2000" b="1" i="1" baseline="-25000">
                <a:latin typeface="Times" charset="0"/>
                <a:ea typeface="Times" charset="0"/>
                <a:cs typeface="Times" charset="0"/>
              </a:rPr>
              <a:t>2</a:t>
            </a:r>
            <a:r>
              <a:rPr lang="en-US" sz="2000" b="1" i="1">
                <a:latin typeface="Times" charset="0"/>
                <a:ea typeface="Times" charset="0"/>
                <a:cs typeface="Times" charset="0"/>
              </a:rPr>
              <a:t> </a:t>
            </a:r>
            <a:endParaRPr lang="en-US" sz="2800" b="1" i="1" baseline="-2500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111" name="TextBox 110"/>
          <p:cNvSpPr txBox="1">
            <a:spLocks noChangeArrowheads="1"/>
          </p:cNvSpPr>
          <p:nvPr/>
        </p:nvSpPr>
        <p:spPr bwMode="auto">
          <a:xfrm>
            <a:off x="4381500" y="4781550"/>
            <a:ext cx="190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FF0000"/>
                </a:solidFill>
              </a:rPr>
              <a:t>Window closing:</a:t>
            </a:r>
            <a:br>
              <a:rPr lang="en-US" sz="1600" b="1">
                <a:solidFill>
                  <a:srgbClr val="FF0000"/>
                </a:solidFill>
              </a:rPr>
            </a:br>
            <a:r>
              <a:rPr lang="en-US" sz="1600" b="1">
                <a:solidFill>
                  <a:srgbClr val="FF0000"/>
                </a:solidFill>
              </a:rPr>
              <a:t>W ← 1</a:t>
            </a:r>
          </a:p>
        </p:txBody>
      </p:sp>
      <p:cxnSp>
        <p:nvCxnSpPr>
          <p:cNvPr id="113" name="Straight Arrow Connector 112"/>
          <p:cNvCxnSpPr/>
          <p:nvPr/>
        </p:nvCxnSpPr>
        <p:spPr>
          <a:xfrm rot="5400000">
            <a:off x="1485901" y="4152900"/>
            <a:ext cx="1371600" cy="3175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>
            <a:spLocks noChangeArrowheads="1"/>
          </p:cNvSpPr>
          <p:nvPr/>
        </p:nvSpPr>
        <p:spPr bwMode="auto">
          <a:xfrm>
            <a:off x="2290763" y="3771900"/>
            <a:ext cx="11763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Waiting…</a:t>
            </a:r>
          </a:p>
        </p:txBody>
      </p:sp>
      <p:cxnSp>
        <p:nvCxnSpPr>
          <p:cNvPr id="115" name="Straight Arrow Connector 114"/>
          <p:cNvCxnSpPr/>
          <p:nvPr/>
        </p:nvCxnSpPr>
        <p:spPr>
          <a:xfrm rot="5400000">
            <a:off x="5753101" y="4151312"/>
            <a:ext cx="1371600" cy="3175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>
            <a:spLocks noChangeArrowheads="1"/>
          </p:cNvSpPr>
          <p:nvPr/>
        </p:nvSpPr>
        <p:spPr bwMode="auto">
          <a:xfrm>
            <a:off x="6557963" y="3770313"/>
            <a:ext cx="11763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Waiting…</a:t>
            </a:r>
          </a:p>
        </p:txBody>
      </p: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0000"/>
                </a:solidFill>
              </a:rPr>
              <a:t>Performance With Congestion Losses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D63C84B5-4833-4D59-BFB2-CBC5EA35DCD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31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91" grpId="0" animBg="1"/>
      <p:bldP spid="94" grpId="0"/>
      <p:bldP spid="95" grpId="0"/>
      <p:bldP spid="98" grpId="0"/>
      <p:bldP spid="108" grpId="0"/>
      <p:bldP spid="109" grpId="0"/>
      <p:bldP spid="110" grpId="0"/>
      <p:bldP spid="111" grpId="0"/>
      <p:bldP spid="114" grpId="0"/>
      <p:bldP spid="1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457200" y="1371600"/>
            <a:ext cx="8229600" cy="1046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338138" indent="-338138">
              <a:spcBef>
                <a:spcPts val="800"/>
              </a:spcBef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Server: Amazon EC2 instance in CA</a:t>
            </a:r>
          </a:p>
          <a:p>
            <a:pPr marL="338138" indent="-338138">
              <a:spcBef>
                <a:spcPts val="800"/>
              </a:spcBef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Client: Desktop at RLE MIT, using </a:t>
            </a:r>
            <a:r>
              <a:rPr lang="en-US" sz="2000" dirty="0" err="1">
                <a:solidFill>
                  <a:srgbClr val="000000"/>
                </a:solidFill>
                <a:latin typeface="Calibri" charset="0"/>
              </a:rPr>
              <a:t>WiFi</a:t>
            </a: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(s)</a:t>
            </a:r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591175" y="1743075"/>
            <a:ext cx="152400" cy="152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283575" y="1743075"/>
            <a:ext cx="152400" cy="152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cs typeface="宋体" charset="-122"/>
            </a:endParaRPr>
          </a:p>
        </p:txBody>
      </p:sp>
      <p:cxnSp>
        <p:nvCxnSpPr>
          <p:cNvPr id="3" name="Curved Connector 2"/>
          <p:cNvCxnSpPr>
            <a:stCxn id="22" idx="7"/>
            <a:endCxn id="24" idx="1"/>
          </p:cNvCxnSpPr>
          <p:nvPr/>
        </p:nvCxnSpPr>
        <p:spPr>
          <a:xfrm rot="5400000" flipH="1" flipV="1">
            <a:off x="7013575" y="473075"/>
            <a:ext cx="12700" cy="2584450"/>
          </a:xfrm>
          <a:prstGeom prst="curvedConnector3">
            <a:avLst>
              <a:gd name="adj1" fmla="val 1975732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29" name="TextBox 40"/>
          <p:cNvSpPr txBox="1">
            <a:spLocks noChangeArrowheads="1"/>
          </p:cNvSpPr>
          <p:nvPr/>
        </p:nvSpPr>
        <p:spPr bwMode="auto">
          <a:xfrm>
            <a:off x="7823200" y="1295400"/>
            <a:ext cx="787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wlan0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939946"/>
              </p:ext>
            </p:extLst>
          </p:nvPr>
        </p:nvGraphicFramePr>
        <p:xfrm>
          <a:off x="762000" y="2426772"/>
          <a:ext cx="7772400" cy="100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8800"/>
                <a:gridCol w="1020600"/>
                <a:gridCol w="1020600"/>
                <a:gridCol w="1020600"/>
                <a:gridCol w="1020600"/>
                <a:gridCol w="1020600"/>
                <a:gridCol w="1020600"/>
              </a:tblGrid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Loss</a:t>
                      </a:r>
                      <a:r>
                        <a:rPr lang="en-US" sz="1600" baseline="0" dirty="0" smtClean="0"/>
                        <a:t> rate</a:t>
                      </a:r>
                      <a:endParaRPr lang="en-US" sz="1600" dirty="0"/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0%</a:t>
                      </a:r>
                      <a:endParaRPr lang="en-US" sz="1600" dirty="0"/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1%</a:t>
                      </a:r>
                      <a:endParaRPr lang="en-US" sz="1600" dirty="0"/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2%</a:t>
                      </a:r>
                      <a:endParaRPr lang="en-US" sz="1600" dirty="0"/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3%</a:t>
                      </a:r>
                      <a:endParaRPr lang="en-US" sz="1600" dirty="0"/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4%</a:t>
                      </a:r>
                      <a:endParaRPr lang="en-US" sz="1600" dirty="0"/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5%</a:t>
                      </a:r>
                      <a:endParaRPr lang="en-US" sz="1600" dirty="0"/>
                    </a:p>
                  </a:txBody>
                  <a:tcPr marL="91441" marR="91441" anchor="ctr"/>
                </a:tc>
              </a:tr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TCP</a:t>
                      </a:r>
                      <a:r>
                        <a:rPr lang="en-US" sz="1600" baseline="0" dirty="0" smtClean="0"/>
                        <a:t> (Mbps)</a:t>
                      </a:r>
                      <a:endParaRPr lang="en-US" sz="1600" dirty="0"/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19.04</a:t>
                      </a:r>
                      <a:endParaRPr lang="en-US" sz="1600" dirty="0"/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3.07</a:t>
                      </a:r>
                      <a:endParaRPr lang="en-US" sz="1600" dirty="0"/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1.07</a:t>
                      </a:r>
                      <a:endParaRPr lang="en-US" sz="1600" dirty="0"/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0.82</a:t>
                      </a:r>
                      <a:endParaRPr lang="en-US" sz="1600" dirty="0"/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0.53</a:t>
                      </a:r>
                      <a:endParaRPr lang="en-US" sz="1600" dirty="0"/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0.47</a:t>
                      </a:r>
                      <a:endParaRPr lang="en-US" sz="1600" dirty="0"/>
                    </a:p>
                  </a:txBody>
                  <a:tcPr marL="91441" marR="91441" anchor="ctr"/>
                </a:tc>
              </a:tr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CTCP (Mbps)</a:t>
                      </a:r>
                      <a:endParaRPr lang="en-US" sz="1600" dirty="0"/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20.40</a:t>
                      </a:r>
                      <a:endParaRPr lang="en-US" sz="1600" dirty="0"/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18.99</a:t>
                      </a:r>
                      <a:endParaRPr lang="en-US" sz="1600" dirty="0"/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16.52</a:t>
                      </a:r>
                      <a:endParaRPr lang="en-US" sz="1600" dirty="0"/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15.20</a:t>
                      </a:r>
                      <a:endParaRPr lang="en-US" sz="1600" dirty="0"/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13.46</a:t>
                      </a:r>
                      <a:endParaRPr lang="en-US" sz="1600" dirty="0"/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13.53</a:t>
                      </a:r>
                      <a:endParaRPr lang="en-US" sz="1600" dirty="0"/>
                    </a:p>
                  </a:txBody>
                  <a:tcPr marL="91441" marR="91441" anchor="ctr"/>
                </a:tc>
              </a:tr>
            </a:tbl>
          </a:graphicData>
        </a:graphic>
      </p:graphicFrame>
      <p:sp>
        <p:nvSpPr>
          <p:cNvPr id="5167" name="TextBox 51"/>
          <p:cNvSpPr txBox="1">
            <a:spLocks noChangeArrowheads="1"/>
          </p:cNvSpPr>
          <p:nvPr/>
        </p:nvSpPr>
        <p:spPr bwMode="auto">
          <a:xfrm>
            <a:off x="6530975" y="1514475"/>
            <a:ext cx="1139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&gt; 100 ms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0000"/>
                </a:solidFill>
              </a:rPr>
              <a:t>Experimental Results: Single </a:t>
            </a:r>
            <a:r>
              <a:rPr lang="en-US" sz="4000" dirty="0" smtClean="0">
                <a:solidFill>
                  <a:srgbClr val="000000"/>
                </a:solidFill>
              </a:rPr>
              <a:t>Path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6461125"/>
            <a:ext cx="2133600" cy="365125"/>
          </a:xfrm>
        </p:spPr>
        <p:txBody>
          <a:bodyPr/>
          <a:lstStyle/>
          <a:p>
            <a:fld id="{7D20F9F6-8F94-4AEB-8542-E91DBB23BF62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3756336382"/>
              </p:ext>
            </p:extLst>
          </p:nvPr>
        </p:nvGraphicFramePr>
        <p:xfrm>
          <a:off x="685800" y="3657600"/>
          <a:ext cx="80010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514600" y="3810000"/>
            <a:ext cx="121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F528B"/>
                </a:solidFill>
              </a:rPr>
              <a:t>Coded TCP</a:t>
            </a:r>
            <a:endParaRPr lang="en-US" dirty="0">
              <a:solidFill>
                <a:srgbClr val="1F528B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90800" y="4976497"/>
            <a:ext cx="550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BD0000"/>
                </a:solidFill>
              </a:rPr>
              <a:t>TCP</a:t>
            </a:r>
            <a:endParaRPr lang="en-US" dirty="0">
              <a:solidFill>
                <a:srgbClr val="BD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32271" y="5128897"/>
            <a:ext cx="2492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130 seconds to transmit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669274" y="4138297"/>
            <a:ext cx="2255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 seconds to transmit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6324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48400" y="6096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rgbClr val="7F7F7F"/>
                </a:solidFill>
              </a:rPr>
              <a:t>Leo </a:t>
            </a:r>
            <a:r>
              <a:rPr lang="en-US" sz="1200" dirty="0" err="1" smtClean="0">
                <a:solidFill>
                  <a:srgbClr val="7F7F7F"/>
                </a:solidFill>
              </a:rPr>
              <a:t>Urbina</a:t>
            </a:r>
            <a:endParaRPr lang="en-US" sz="1200" dirty="0">
              <a:solidFill>
                <a:srgbClr val="7F7F7F"/>
              </a:solidFill>
            </a:endParaRPr>
          </a:p>
          <a:p>
            <a:r>
              <a:rPr lang="en-US" sz="1200" u="sng" dirty="0" smtClean="0">
                <a:solidFill>
                  <a:srgbClr val="7F7F7F"/>
                </a:solidFill>
              </a:rPr>
              <a:t>Applying </a:t>
            </a:r>
            <a:r>
              <a:rPr lang="en-US" sz="1200" u="sng" dirty="0">
                <a:solidFill>
                  <a:srgbClr val="7F7F7F"/>
                </a:solidFill>
              </a:rPr>
              <a:t>Network Coding to </a:t>
            </a:r>
            <a:r>
              <a:rPr lang="en-US" sz="1200" u="sng" dirty="0" smtClean="0">
                <a:solidFill>
                  <a:srgbClr val="7F7F7F"/>
                </a:solidFill>
              </a:rPr>
              <a:t>TCP</a:t>
            </a:r>
            <a:endParaRPr lang="en-US" sz="1200" u="sng" dirty="0">
              <a:solidFill>
                <a:srgbClr val="7F7F7F"/>
              </a:solidFill>
            </a:endParaRPr>
          </a:p>
          <a:p>
            <a:r>
              <a:rPr lang="en-US" sz="1200" dirty="0" smtClean="0">
                <a:solidFill>
                  <a:srgbClr val="7F7F7F"/>
                </a:solidFill>
              </a:rPr>
              <a:t>MIT </a:t>
            </a:r>
            <a:r>
              <a:rPr lang="en-US" sz="1200" dirty="0" err="1" smtClean="0">
                <a:solidFill>
                  <a:srgbClr val="7F7F7F"/>
                </a:solidFill>
              </a:rPr>
              <a:t>M.Eng</a:t>
            </a:r>
            <a:r>
              <a:rPr lang="en-US" sz="1200" dirty="0" smtClean="0">
                <a:solidFill>
                  <a:srgbClr val="7F7F7F"/>
                </a:solidFill>
              </a:rPr>
              <a:t>. Thesis </a:t>
            </a:r>
            <a:r>
              <a:rPr lang="en-US" sz="1200" dirty="0">
                <a:solidFill>
                  <a:srgbClr val="7F7F7F"/>
                </a:solidFill>
              </a:rPr>
              <a:t>2012 </a:t>
            </a:r>
          </a:p>
        </p:txBody>
      </p:sp>
    </p:spTree>
    <p:extLst>
      <p:ext uri="{BB962C8B-B14F-4D97-AF65-F5344CB8AC3E}">
        <p14:creationId xmlns:p14="http://schemas.microsoft.com/office/powerpoint/2010/main" val="94864599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de On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Code On Theme.thmx</Template>
  <TotalTime>70843</TotalTime>
  <Words>1910</Words>
  <Application>Microsoft Macintosh PowerPoint</Application>
  <PresentationFormat>On-screen Show (4:3)</PresentationFormat>
  <Paragraphs>498</Paragraphs>
  <Slides>29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Code On Theme</vt:lpstr>
      <vt:lpstr>Acrobat Document</vt:lpstr>
      <vt:lpstr>PowerPoint Presentation</vt:lpstr>
      <vt:lpstr>Coding  Network Coding</vt:lpstr>
      <vt:lpstr>Why RNLC is Different</vt:lpstr>
      <vt:lpstr>Initial RLNC Stack Implementations</vt:lpstr>
      <vt:lpstr>Application Layer TCP Case Study</vt:lpstr>
      <vt:lpstr>TCP Ill-Suited to Random Losses</vt:lpstr>
      <vt:lpstr>Coded TCP Maintains Throughput</vt:lpstr>
      <vt:lpstr>Performance With Congestion Losses</vt:lpstr>
      <vt:lpstr>Experimental Results: Single Path</vt:lpstr>
      <vt:lpstr>Experimental Results: Single Path</vt:lpstr>
      <vt:lpstr>PowerPoint Presentation</vt:lpstr>
      <vt:lpstr>WiMax Experiments</vt:lpstr>
      <vt:lpstr>Coded TCP Network Improvements</vt:lpstr>
      <vt:lpstr>Coded TCP (CTCP) Over a Network </vt:lpstr>
      <vt:lpstr>Composability: Redundancy When Needed </vt:lpstr>
      <vt:lpstr>Coding Coefficients Carried within Packet</vt:lpstr>
      <vt:lpstr>PowerPoint Presentation</vt:lpstr>
      <vt:lpstr>PowerPoint Presentation</vt:lpstr>
      <vt:lpstr>CTCP versus Multipath TCP Using Routing</vt:lpstr>
      <vt:lpstr>Experimental Results: Multiple Path</vt:lpstr>
      <vt:lpstr>Application Layer Base Station Case Study</vt:lpstr>
      <vt:lpstr>PowerPoint Presentation</vt:lpstr>
      <vt:lpstr>PowerPoint Presentation</vt:lpstr>
      <vt:lpstr>Link Layer Implementation Case Study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Laila</dc:creator>
  <cp:lastModifiedBy>Muriel  medard</cp:lastModifiedBy>
  <cp:revision>925</cp:revision>
  <dcterms:created xsi:type="dcterms:W3CDTF">2011-01-19T19:09:20Z</dcterms:created>
  <dcterms:modified xsi:type="dcterms:W3CDTF">2013-03-11T14:13:14Z</dcterms:modified>
</cp:coreProperties>
</file>