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75" r:id="rId7"/>
    <p:sldId id="268" r:id="rId8"/>
    <p:sldId id="269" r:id="rId9"/>
    <p:sldId id="270" r:id="rId10"/>
    <p:sldId id="260" r:id="rId11"/>
    <p:sldId id="261" r:id="rId12"/>
    <p:sldId id="263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5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F4B25-D51A-4AA9-A170-2504F1861E44}" type="doc">
      <dgm:prSet loTypeId="urn:microsoft.com/office/officeart/2005/8/layout/radial6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AED0579-3298-4F1F-ABA3-D46AD55AAA21}">
      <dgm:prSet phldrT="[Text]"/>
      <dgm:spPr/>
      <dgm:t>
        <a:bodyPr/>
        <a:lstStyle/>
        <a:p>
          <a:r>
            <a:rPr lang="de-DE" dirty="0" smtClean="0"/>
            <a:t>Application</a:t>
          </a:r>
          <a:endParaRPr lang="de-DE" dirty="0"/>
        </a:p>
      </dgm:t>
    </dgm:pt>
    <dgm:pt modelId="{3AAC85D2-A190-4DFA-AFF5-4A012330F5A9}" type="parTrans" cxnId="{8B97F222-C170-46B7-B35B-BFE45150A14C}">
      <dgm:prSet/>
      <dgm:spPr/>
      <dgm:t>
        <a:bodyPr/>
        <a:lstStyle/>
        <a:p>
          <a:endParaRPr lang="de-DE"/>
        </a:p>
      </dgm:t>
    </dgm:pt>
    <dgm:pt modelId="{210112B6-31D5-4BDF-A22F-F50EE7155B1F}" type="sibTrans" cxnId="{8B97F222-C170-46B7-B35B-BFE45150A14C}">
      <dgm:prSet/>
      <dgm:spPr/>
      <dgm:t>
        <a:bodyPr/>
        <a:lstStyle/>
        <a:p>
          <a:endParaRPr lang="de-DE"/>
        </a:p>
      </dgm:t>
    </dgm:pt>
    <dgm:pt modelId="{2D1DACED-4017-4AB6-BB52-0BEDB27315AD}">
      <dgm:prSet phldrT="[Text]"/>
      <dgm:spPr/>
      <dgm:t>
        <a:bodyPr/>
        <a:lstStyle/>
        <a:p>
          <a:r>
            <a:rPr lang="de-DE" dirty="0" smtClean="0"/>
            <a:t>Satellites</a:t>
          </a:r>
          <a:endParaRPr lang="de-DE" dirty="0"/>
        </a:p>
      </dgm:t>
    </dgm:pt>
    <dgm:pt modelId="{8280B61D-16FF-4D9B-BE88-E278A622753C}" type="parTrans" cxnId="{28573B6C-8844-4D0B-A099-8A3956BB7C94}">
      <dgm:prSet/>
      <dgm:spPr/>
      <dgm:t>
        <a:bodyPr/>
        <a:lstStyle/>
        <a:p>
          <a:endParaRPr lang="de-DE"/>
        </a:p>
      </dgm:t>
    </dgm:pt>
    <dgm:pt modelId="{C50A6CAA-0102-42D0-823E-23B3EEFC29BA}" type="sibTrans" cxnId="{28573B6C-8844-4D0B-A099-8A3956BB7C94}">
      <dgm:prSet/>
      <dgm:spPr/>
      <dgm:t>
        <a:bodyPr/>
        <a:lstStyle/>
        <a:p>
          <a:endParaRPr lang="de-DE"/>
        </a:p>
      </dgm:t>
    </dgm:pt>
    <dgm:pt modelId="{CC1745E6-F8FD-4558-AEA9-C852C3E5BC0F}">
      <dgm:prSet phldrT="[Text]"/>
      <dgm:spPr/>
      <dgm:t>
        <a:bodyPr/>
        <a:lstStyle/>
        <a:p>
          <a:r>
            <a:rPr lang="de-DE" dirty="0" smtClean="0"/>
            <a:t>Coverage Extension</a:t>
          </a:r>
          <a:endParaRPr lang="de-DE" dirty="0"/>
        </a:p>
      </dgm:t>
    </dgm:pt>
    <dgm:pt modelId="{24EF813F-BDF1-409E-9A70-61EC38A773E5}" type="parTrans" cxnId="{52DBE55C-BC79-4414-A885-544F133DE95D}">
      <dgm:prSet/>
      <dgm:spPr/>
      <dgm:t>
        <a:bodyPr/>
        <a:lstStyle/>
        <a:p>
          <a:endParaRPr lang="de-DE"/>
        </a:p>
      </dgm:t>
    </dgm:pt>
    <dgm:pt modelId="{BE8AFD61-428C-47EE-BA96-149125DB7522}" type="sibTrans" cxnId="{52DBE55C-BC79-4414-A885-544F133DE95D}">
      <dgm:prSet/>
      <dgm:spPr/>
      <dgm:t>
        <a:bodyPr/>
        <a:lstStyle/>
        <a:p>
          <a:endParaRPr lang="de-DE"/>
        </a:p>
      </dgm:t>
    </dgm:pt>
    <dgm:pt modelId="{F783403C-C806-491E-83BF-9D26812D05C6}">
      <dgm:prSet phldrT="[Text]"/>
      <dgm:spPr/>
      <dgm:t>
        <a:bodyPr/>
        <a:lstStyle/>
        <a:p>
          <a:r>
            <a:rPr lang="de-DE" dirty="0" smtClean="0"/>
            <a:t>M2M</a:t>
          </a:r>
          <a:endParaRPr lang="de-DE" dirty="0"/>
        </a:p>
      </dgm:t>
    </dgm:pt>
    <dgm:pt modelId="{2D767744-77A2-47A9-BBD1-AC402E6BF470}" type="parTrans" cxnId="{EA340BD0-C6DD-494F-A4E3-DB0264478336}">
      <dgm:prSet/>
      <dgm:spPr/>
      <dgm:t>
        <a:bodyPr/>
        <a:lstStyle/>
        <a:p>
          <a:endParaRPr lang="de-DE"/>
        </a:p>
      </dgm:t>
    </dgm:pt>
    <dgm:pt modelId="{91639E23-364C-4C87-861A-6DD5D9C0F209}" type="sibTrans" cxnId="{EA340BD0-C6DD-494F-A4E3-DB0264478336}">
      <dgm:prSet/>
      <dgm:spPr/>
      <dgm:t>
        <a:bodyPr/>
        <a:lstStyle/>
        <a:p>
          <a:endParaRPr lang="de-DE"/>
        </a:p>
      </dgm:t>
    </dgm:pt>
    <dgm:pt modelId="{DA1862D8-798A-4E78-BF6D-33E978A17278}">
      <dgm:prSet phldrT="[Text]"/>
      <dgm:spPr/>
      <dgm:t>
        <a:bodyPr/>
        <a:lstStyle/>
        <a:p>
          <a:r>
            <a:rPr lang="de-DE" dirty="0" smtClean="0"/>
            <a:t>Distributed Storage</a:t>
          </a:r>
          <a:endParaRPr lang="de-DE" dirty="0"/>
        </a:p>
      </dgm:t>
    </dgm:pt>
    <dgm:pt modelId="{7711F381-16EE-4475-BCF4-EE0420CE89A8}" type="parTrans" cxnId="{FBF7B4A3-4697-4F33-88EF-E5C5C5A70B45}">
      <dgm:prSet/>
      <dgm:spPr/>
      <dgm:t>
        <a:bodyPr/>
        <a:lstStyle/>
        <a:p>
          <a:endParaRPr lang="de-DE"/>
        </a:p>
      </dgm:t>
    </dgm:pt>
    <dgm:pt modelId="{9A19D974-6ED8-436E-AA8B-263FD1ACA077}" type="sibTrans" cxnId="{FBF7B4A3-4697-4F33-88EF-E5C5C5A70B45}">
      <dgm:prSet/>
      <dgm:spPr/>
      <dgm:t>
        <a:bodyPr/>
        <a:lstStyle/>
        <a:p>
          <a:endParaRPr lang="de-DE"/>
        </a:p>
      </dgm:t>
    </dgm:pt>
    <dgm:pt modelId="{2D05A9CC-4BC8-4B7F-BDB2-83A74AEB88D6}">
      <dgm:prSet phldrT="[Text]"/>
      <dgm:spPr/>
      <dgm:t>
        <a:bodyPr/>
        <a:lstStyle/>
        <a:p>
          <a:r>
            <a:rPr lang="de-DE" dirty="0" smtClean="0"/>
            <a:t>Car2Car</a:t>
          </a:r>
          <a:endParaRPr lang="de-DE" dirty="0"/>
        </a:p>
      </dgm:t>
    </dgm:pt>
    <dgm:pt modelId="{3999C0B0-D24C-471D-8272-D6A6294A29A7}" type="parTrans" cxnId="{08CCA059-0458-40C1-8678-A53368E62162}">
      <dgm:prSet/>
      <dgm:spPr/>
      <dgm:t>
        <a:bodyPr/>
        <a:lstStyle/>
        <a:p>
          <a:endParaRPr lang="de-DE"/>
        </a:p>
      </dgm:t>
    </dgm:pt>
    <dgm:pt modelId="{2AC8F8DB-04CB-42F7-A2F2-7E7FAECEB287}" type="sibTrans" cxnId="{08CCA059-0458-40C1-8678-A53368E62162}">
      <dgm:prSet/>
      <dgm:spPr/>
      <dgm:t>
        <a:bodyPr/>
        <a:lstStyle/>
        <a:p>
          <a:endParaRPr lang="de-DE"/>
        </a:p>
      </dgm:t>
    </dgm:pt>
    <dgm:pt modelId="{7928F1FA-070D-4A1C-9C72-1C3F835B1505}">
      <dgm:prSet phldrT="[Text]"/>
      <dgm:spPr/>
      <dgm:t>
        <a:bodyPr/>
        <a:lstStyle/>
        <a:p>
          <a:r>
            <a:rPr lang="de-DE" dirty="0" smtClean="0"/>
            <a:t>Mobile Sharing</a:t>
          </a:r>
          <a:endParaRPr lang="de-DE" dirty="0"/>
        </a:p>
      </dgm:t>
    </dgm:pt>
    <dgm:pt modelId="{A29FDE53-4852-418C-9B26-DB7F6CCFC135}" type="parTrans" cxnId="{108CDB2E-88B9-4A51-B0F6-A115AF818A46}">
      <dgm:prSet/>
      <dgm:spPr/>
      <dgm:t>
        <a:bodyPr/>
        <a:lstStyle/>
        <a:p>
          <a:endParaRPr lang="de-DE"/>
        </a:p>
      </dgm:t>
    </dgm:pt>
    <dgm:pt modelId="{7C90CC9E-B466-41FC-B928-FCBBF475D2C2}" type="sibTrans" cxnId="{108CDB2E-88B9-4A51-B0F6-A115AF818A46}">
      <dgm:prSet/>
      <dgm:spPr/>
      <dgm:t>
        <a:bodyPr/>
        <a:lstStyle/>
        <a:p>
          <a:endParaRPr lang="de-DE"/>
        </a:p>
      </dgm:t>
    </dgm:pt>
    <dgm:pt modelId="{4FA8B1EE-DCC2-4F78-8C0D-21B446121D2D}">
      <dgm:prSet phldrT="[Text]"/>
      <dgm:spPr/>
      <dgm:t>
        <a:bodyPr/>
        <a:lstStyle/>
        <a:p>
          <a:r>
            <a:rPr lang="de-DE" dirty="0" smtClean="0"/>
            <a:t>Content Distribution</a:t>
          </a:r>
          <a:endParaRPr lang="de-DE" dirty="0"/>
        </a:p>
      </dgm:t>
    </dgm:pt>
    <dgm:pt modelId="{77690FC2-4B6C-49EE-8C68-6551532A1384}" type="parTrans" cxnId="{2DFEDD97-C432-4192-8FC0-77ADE2074E4F}">
      <dgm:prSet/>
      <dgm:spPr/>
      <dgm:t>
        <a:bodyPr/>
        <a:lstStyle/>
        <a:p>
          <a:endParaRPr lang="de-DE"/>
        </a:p>
      </dgm:t>
    </dgm:pt>
    <dgm:pt modelId="{DB14185B-30D3-4A67-B165-B217717B826E}" type="sibTrans" cxnId="{2DFEDD97-C432-4192-8FC0-77ADE2074E4F}">
      <dgm:prSet/>
      <dgm:spPr/>
      <dgm:t>
        <a:bodyPr/>
        <a:lstStyle/>
        <a:p>
          <a:endParaRPr lang="de-DE"/>
        </a:p>
      </dgm:t>
    </dgm:pt>
    <dgm:pt modelId="{09E6F9FB-D7F1-4186-85E2-ECD294631EF2}" type="pres">
      <dgm:prSet presAssocID="{EDCF4B25-D51A-4AA9-A170-2504F1861E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ABE288-5640-4D70-83B0-B8437299E270}" type="pres">
      <dgm:prSet presAssocID="{0AED0579-3298-4F1F-ABA3-D46AD55AAA21}" presName="centerShape" presStyleLbl="node0" presStyleIdx="0" presStyleCnt="1"/>
      <dgm:spPr/>
    </dgm:pt>
    <dgm:pt modelId="{F4DEA8BC-911E-4F6E-B33B-BD619B63C4DD}" type="pres">
      <dgm:prSet presAssocID="{2D1DACED-4017-4AB6-BB52-0BEDB27315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A6266D-C9F3-4207-B160-93BF6181DC89}" type="pres">
      <dgm:prSet presAssocID="{2D1DACED-4017-4AB6-BB52-0BEDB27315AD}" presName="dummy" presStyleCnt="0"/>
      <dgm:spPr/>
    </dgm:pt>
    <dgm:pt modelId="{0DCF7C55-6A94-4158-8CEB-9491DA09EB4B}" type="pres">
      <dgm:prSet presAssocID="{C50A6CAA-0102-42D0-823E-23B3EEFC29BA}" presName="sibTrans" presStyleLbl="sibTrans2D1" presStyleIdx="0" presStyleCnt="7"/>
      <dgm:spPr/>
    </dgm:pt>
    <dgm:pt modelId="{C8082959-CF9E-45F8-AAF0-333A6D87E842}" type="pres">
      <dgm:prSet presAssocID="{CC1745E6-F8FD-4558-AEA9-C852C3E5BC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28036E-BC45-4A14-BDCA-E2A083EA10BE}" type="pres">
      <dgm:prSet presAssocID="{CC1745E6-F8FD-4558-AEA9-C852C3E5BC0F}" presName="dummy" presStyleCnt="0"/>
      <dgm:spPr/>
    </dgm:pt>
    <dgm:pt modelId="{EC251B55-9213-4F8D-91E7-154A6EBAF551}" type="pres">
      <dgm:prSet presAssocID="{BE8AFD61-428C-47EE-BA96-149125DB7522}" presName="sibTrans" presStyleLbl="sibTrans2D1" presStyleIdx="1" presStyleCnt="7"/>
      <dgm:spPr/>
    </dgm:pt>
    <dgm:pt modelId="{17FF7998-B6C5-4CEB-9BE4-B9A92A84BEA9}" type="pres">
      <dgm:prSet presAssocID="{F783403C-C806-491E-83BF-9D26812D05C6}" presName="node" presStyleLbl="node1" presStyleIdx="2" presStyleCnt="7">
        <dgm:presLayoutVars>
          <dgm:bulletEnabled val="1"/>
        </dgm:presLayoutVars>
      </dgm:prSet>
      <dgm:spPr/>
    </dgm:pt>
    <dgm:pt modelId="{808203A2-6014-4511-BB2F-CCE0964F5D65}" type="pres">
      <dgm:prSet presAssocID="{F783403C-C806-491E-83BF-9D26812D05C6}" presName="dummy" presStyleCnt="0"/>
      <dgm:spPr/>
    </dgm:pt>
    <dgm:pt modelId="{5C468C1B-8B50-4855-AF18-B380C364C65D}" type="pres">
      <dgm:prSet presAssocID="{91639E23-364C-4C87-861A-6DD5D9C0F209}" presName="sibTrans" presStyleLbl="sibTrans2D1" presStyleIdx="2" presStyleCnt="7"/>
      <dgm:spPr/>
    </dgm:pt>
    <dgm:pt modelId="{E43A749D-D75F-4D78-8BC1-AFE0A454BD62}" type="pres">
      <dgm:prSet presAssocID="{DA1862D8-798A-4E78-BF6D-33E978A1727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5087CF-4BFA-47E8-8B8A-0BBDE4E65DF6}" type="pres">
      <dgm:prSet presAssocID="{DA1862D8-798A-4E78-BF6D-33E978A17278}" presName="dummy" presStyleCnt="0"/>
      <dgm:spPr/>
    </dgm:pt>
    <dgm:pt modelId="{5AF92A9F-5F03-4BF2-AEF7-4E21C5DD1BAF}" type="pres">
      <dgm:prSet presAssocID="{9A19D974-6ED8-436E-AA8B-263FD1ACA077}" presName="sibTrans" presStyleLbl="sibTrans2D1" presStyleIdx="3" presStyleCnt="7"/>
      <dgm:spPr/>
    </dgm:pt>
    <dgm:pt modelId="{81F04693-6CEC-4A29-8F4C-2B2E131C66B2}" type="pres">
      <dgm:prSet presAssocID="{2D05A9CC-4BC8-4B7F-BDB2-83A74AEB88D6}" presName="node" presStyleLbl="node1" presStyleIdx="4" presStyleCnt="7">
        <dgm:presLayoutVars>
          <dgm:bulletEnabled val="1"/>
        </dgm:presLayoutVars>
      </dgm:prSet>
      <dgm:spPr/>
    </dgm:pt>
    <dgm:pt modelId="{28E128A2-7700-46CE-A02F-E111649A725A}" type="pres">
      <dgm:prSet presAssocID="{2D05A9CC-4BC8-4B7F-BDB2-83A74AEB88D6}" presName="dummy" presStyleCnt="0"/>
      <dgm:spPr/>
    </dgm:pt>
    <dgm:pt modelId="{2471AB33-43FE-4CB3-895D-06754502C7D0}" type="pres">
      <dgm:prSet presAssocID="{2AC8F8DB-04CB-42F7-A2F2-7E7FAECEB287}" presName="sibTrans" presStyleLbl="sibTrans2D1" presStyleIdx="4" presStyleCnt="7"/>
      <dgm:spPr/>
    </dgm:pt>
    <dgm:pt modelId="{BF4012EF-29C3-4DFD-B82A-D36D61B6EC75}" type="pres">
      <dgm:prSet presAssocID="{7928F1FA-070D-4A1C-9C72-1C3F835B15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769A1F-4BFE-41B4-824E-48DEE0488557}" type="pres">
      <dgm:prSet presAssocID="{7928F1FA-070D-4A1C-9C72-1C3F835B1505}" presName="dummy" presStyleCnt="0"/>
      <dgm:spPr/>
    </dgm:pt>
    <dgm:pt modelId="{94CD522F-47AA-4A2B-B486-FED0A05AB80C}" type="pres">
      <dgm:prSet presAssocID="{7C90CC9E-B466-41FC-B928-FCBBF475D2C2}" presName="sibTrans" presStyleLbl="sibTrans2D1" presStyleIdx="5" presStyleCnt="7"/>
      <dgm:spPr/>
    </dgm:pt>
    <dgm:pt modelId="{3DE3E531-2C12-45DA-94B8-816D0325FF63}" type="pres">
      <dgm:prSet presAssocID="{4FA8B1EE-DCC2-4F78-8C0D-21B446121D2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1D43BD-28ED-487A-9733-28523500DFBD}" type="pres">
      <dgm:prSet presAssocID="{4FA8B1EE-DCC2-4F78-8C0D-21B446121D2D}" presName="dummy" presStyleCnt="0"/>
      <dgm:spPr/>
    </dgm:pt>
    <dgm:pt modelId="{DE7BB2E8-5A0F-4504-8A14-80C938F3B7F1}" type="pres">
      <dgm:prSet presAssocID="{DB14185B-30D3-4A67-B165-B217717B826E}" presName="sibTrans" presStyleLbl="sibTrans2D1" presStyleIdx="6" presStyleCnt="7"/>
      <dgm:spPr/>
    </dgm:pt>
  </dgm:ptLst>
  <dgm:cxnLst>
    <dgm:cxn modelId="{A806E425-F5C3-48B5-9399-CED349DB8524}" type="presOf" srcId="{EDCF4B25-D51A-4AA9-A170-2504F1861E44}" destId="{09E6F9FB-D7F1-4186-85E2-ECD294631EF2}" srcOrd="0" destOrd="0" presId="urn:microsoft.com/office/officeart/2005/8/layout/radial6"/>
    <dgm:cxn modelId="{9AC8A359-0076-488F-AE2F-983A48B4C40B}" type="presOf" srcId="{CC1745E6-F8FD-4558-AEA9-C852C3E5BC0F}" destId="{C8082959-CF9E-45F8-AAF0-333A6D87E842}" srcOrd="0" destOrd="0" presId="urn:microsoft.com/office/officeart/2005/8/layout/radial6"/>
    <dgm:cxn modelId="{3B0397F5-088E-44A2-9E59-161D75B83757}" type="presOf" srcId="{91639E23-364C-4C87-861A-6DD5D9C0F209}" destId="{5C468C1B-8B50-4855-AF18-B380C364C65D}" srcOrd="0" destOrd="0" presId="urn:microsoft.com/office/officeart/2005/8/layout/radial6"/>
    <dgm:cxn modelId="{52DBE55C-BC79-4414-A885-544F133DE95D}" srcId="{0AED0579-3298-4F1F-ABA3-D46AD55AAA21}" destId="{CC1745E6-F8FD-4558-AEA9-C852C3E5BC0F}" srcOrd="1" destOrd="0" parTransId="{24EF813F-BDF1-409E-9A70-61EC38A773E5}" sibTransId="{BE8AFD61-428C-47EE-BA96-149125DB7522}"/>
    <dgm:cxn modelId="{108CDB2E-88B9-4A51-B0F6-A115AF818A46}" srcId="{0AED0579-3298-4F1F-ABA3-D46AD55AAA21}" destId="{7928F1FA-070D-4A1C-9C72-1C3F835B1505}" srcOrd="5" destOrd="0" parTransId="{A29FDE53-4852-418C-9B26-DB7F6CCFC135}" sibTransId="{7C90CC9E-B466-41FC-B928-FCBBF475D2C2}"/>
    <dgm:cxn modelId="{08CCA059-0458-40C1-8678-A53368E62162}" srcId="{0AED0579-3298-4F1F-ABA3-D46AD55AAA21}" destId="{2D05A9CC-4BC8-4B7F-BDB2-83A74AEB88D6}" srcOrd="4" destOrd="0" parTransId="{3999C0B0-D24C-471D-8272-D6A6294A29A7}" sibTransId="{2AC8F8DB-04CB-42F7-A2F2-7E7FAECEB287}"/>
    <dgm:cxn modelId="{EF1DD1A1-50B6-4CEB-B7E8-C43CB1CC2704}" type="presOf" srcId="{F783403C-C806-491E-83BF-9D26812D05C6}" destId="{17FF7998-B6C5-4CEB-9BE4-B9A92A84BEA9}" srcOrd="0" destOrd="0" presId="urn:microsoft.com/office/officeart/2005/8/layout/radial6"/>
    <dgm:cxn modelId="{1985697C-8EF7-4579-ABE5-AEF793FFAA64}" type="presOf" srcId="{2D1DACED-4017-4AB6-BB52-0BEDB27315AD}" destId="{F4DEA8BC-911E-4F6E-B33B-BD619B63C4DD}" srcOrd="0" destOrd="0" presId="urn:microsoft.com/office/officeart/2005/8/layout/radial6"/>
    <dgm:cxn modelId="{510C9B85-12EA-47C1-A163-E0EA3F016A6E}" type="presOf" srcId="{2AC8F8DB-04CB-42F7-A2F2-7E7FAECEB287}" destId="{2471AB33-43FE-4CB3-895D-06754502C7D0}" srcOrd="0" destOrd="0" presId="urn:microsoft.com/office/officeart/2005/8/layout/radial6"/>
    <dgm:cxn modelId="{2DFEDD97-C432-4192-8FC0-77ADE2074E4F}" srcId="{0AED0579-3298-4F1F-ABA3-D46AD55AAA21}" destId="{4FA8B1EE-DCC2-4F78-8C0D-21B446121D2D}" srcOrd="6" destOrd="0" parTransId="{77690FC2-4B6C-49EE-8C68-6551532A1384}" sibTransId="{DB14185B-30D3-4A67-B165-B217717B826E}"/>
    <dgm:cxn modelId="{2086805A-65FA-4C3E-8D5D-F934F4E1DB90}" type="presOf" srcId="{4FA8B1EE-DCC2-4F78-8C0D-21B446121D2D}" destId="{3DE3E531-2C12-45DA-94B8-816D0325FF63}" srcOrd="0" destOrd="0" presId="urn:microsoft.com/office/officeart/2005/8/layout/radial6"/>
    <dgm:cxn modelId="{062B4BF6-8A6D-478F-9628-F036A5E8D180}" type="presOf" srcId="{7C90CC9E-B466-41FC-B928-FCBBF475D2C2}" destId="{94CD522F-47AA-4A2B-B486-FED0A05AB80C}" srcOrd="0" destOrd="0" presId="urn:microsoft.com/office/officeart/2005/8/layout/radial6"/>
    <dgm:cxn modelId="{28573B6C-8844-4D0B-A099-8A3956BB7C94}" srcId="{0AED0579-3298-4F1F-ABA3-D46AD55AAA21}" destId="{2D1DACED-4017-4AB6-BB52-0BEDB27315AD}" srcOrd="0" destOrd="0" parTransId="{8280B61D-16FF-4D9B-BE88-E278A622753C}" sibTransId="{C50A6CAA-0102-42D0-823E-23B3EEFC29BA}"/>
    <dgm:cxn modelId="{2F37AA8E-D1C7-485E-BF02-093E65DCD328}" type="presOf" srcId="{2D05A9CC-4BC8-4B7F-BDB2-83A74AEB88D6}" destId="{81F04693-6CEC-4A29-8F4C-2B2E131C66B2}" srcOrd="0" destOrd="0" presId="urn:microsoft.com/office/officeart/2005/8/layout/radial6"/>
    <dgm:cxn modelId="{C6307F02-BAB8-434B-82D8-AF2EC33CD4C2}" type="presOf" srcId="{DB14185B-30D3-4A67-B165-B217717B826E}" destId="{DE7BB2E8-5A0F-4504-8A14-80C938F3B7F1}" srcOrd="0" destOrd="0" presId="urn:microsoft.com/office/officeart/2005/8/layout/radial6"/>
    <dgm:cxn modelId="{365D4777-5AA9-4E1E-830D-E8006C8E63E1}" type="presOf" srcId="{7928F1FA-070D-4A1C-9C72-1C3F835B1505}" destId="{BF4012EF-29C3-4DFD-B82A-D36D61B6EC75}" srcOrd="0" destOrd="0" presId="urn:microsoft.com/office/officeart/2005/8/layout/radial6"/>
    <dgm:cxn modelId="{57B4BED7-80F0-4228-8485-477B077098AE}" type="presOf" srcId="{9A19D974-6ED8-436E-AA8B-263FD1ACA077}" destId="{5AF92A9F-5F03-4BF2-AEF7-4E21C5DD1BAF}" srcOrd="0" destOrd="0" presId="urn:microsoft.com/office/officeart/2005/8/layout/radial6"/>
    <dgm:cxn modelId="{F9D2542D-49B4-44F1-A70F-F2EDD342C5F7}" type="presOf" srcId="{C50A6CAA-0102-42D0-823E-23B3EEFC29BA}" destId="{0DCF7C55-6A94-4158-8CEB-9491DA09EB4B}" srcOrd="0" destOrd="0" presId="urn:microsoft.com/office/officeart/2005/8/layout/radial6"/>
    <dgm:cxn modelId="{FBF7B4A3-4697-4F33-88EF-E5C5C5A70B45}" srcId="{0AED0579-3298-4F1F-ABA3-D46AD55AAA21}" destId="{DA1862D8-798A-4E78-BF6D-33E978A17278}" srcOrd="3" destOrd="0" parTransId="{7711F381-16EE-4475-BCF4-EE0420CE89A8}" sibTransId="{9A19D974-6ED8-436E-AA8B-263FD1ACA077}"/>
    <dgm:cxn modelId="{65A26FE6-67DC-46CA-8DC6-D061111866C7}" type="presOf" srcId="{0AED0579-3298-4F1F-ABA3-D46AD55AAA21}" destId="{59ABE288-5640-4D70-83B0-B8437299E270}" srcOrd="0" destOrd="0" presId="urn:microsoft.com/office/officeart/2005/8/layout/radial6"/>
    <dgm:cxn modelId="{5D34E35A-CFB0-49D6-90DA-24A7C9958107}" type="presOf" srcId="{BE8AFD61-428C-47EE-BA96-149125DB7522}" destId="{EC251B55-9213-4F8D-91E7-154A6EBAF551}" srcOrd="0" destOrd="0" presId="urn:microsoft.com/office/officeart/2005/8/layout/radial6"/>
    <dgm:cxn modelId="{6416E52B-3A74-4F07-8E35-C54E360FFC6D}" type="presOf" srcId="{DA1862D8-798A-4E78-BF6D-33E978A17278}" destId="{E43A749D-D75F-4D78-8BC1-AFE0A454BD62}" srcOrd="0" destOrd="0" presId="urn:microsoft.com/office/officeart/2005/8/layout/radial6"/>
    <dgm:cxn modelId="{EA340BD0-C6DD-494F-A4E3-DB0264478336}" srcId="{0AED0579-3298-4F1F-ABA3-D46AD55AAA21}" destId="{F783403C-C806-491E-83BF-9D26812D05C6}" srcOrd="2" destOrd="0" parTransId="{2D767744-77A2-47A9-BBD1-AC402E6BF470}" sibTransId="{91639E23-364C-4C87-861A-6DD5D9C0F209}"/>
    <dgm:cxn modelId="{8B97F222-C170-46B7-B35B-BFE45150A14C}" srcId="{EDCF4B25-D51A-4AA9-A170-2504F1861E44}" destId="{0AED0579-3298-4F1F-ABA3-D46AD55AAA21}" srcOrd="0" destOrd="0" parTransId="{3AAC85D2-A190-4DFA-AFF5-4A012330F5A9}" sibTransId="{210112B6-31D5-4BDF-A22F-F50EE7155B1F}"/>
    <dgm:cxn modelId="{E26E62C9-19C9-435B-A957-183A14D66896}" type="presParOf" srcId="{09E6F9FB-D7F1-4186-85E2-ECD294631EF2}" destId="{59ABE288-5640-4D70-83B0-B8437299E270}" srcOrd="0" destOrd="0" presId="urn:microsoft.com/office/officeart/2005/8/layout/radial6"/>
    <dgm:cxn modelId="{2A50E696-1FC0-4D52-8582-FF06CC206C8B}" type="presParOf" srcId="{09E6F9FB-D7F1-4186-85E2-ECD294631EF2}" destId="{F4DEA8BC-911E-4F6E-B33B-BD619B63C4DD}" srcOrd="1" destOrd="0" presId="urn:microsoft.com/office/officeart/2005/8/layout/radial6"/>
    <dgm:cxn modelId="{159D5D7F-C538-4FE4-A9D9-318AC67C0405}" type="presParOf" srcId="{09E6F9FB-D7F1-4186-85E2-ECD294631EF2}" destId="{1AA6266D-C9F3-4207-B160-93BF6181DC89}" srcOrd="2" destOrd="0" presId="urn:microsoft.com/office/officeart/2005/8/layout/radial6"/>
    <dgm:cxn modelId="{E3A749DC-9357-46AE-A583-2E455EECD0BD}" type="presParOf" srcId="{09E6F9FB-D7F1-4186-85E2-ECD294631EF2}" destId="{0DCF7C55-6A94-4158-8CEB-9491DA09EB4B}" srcOrd="3" destOrd="0" presId="urn:microsoft.com/office/officeart/2005/8/layout/radial6"/>
    <dgm:cxn modelId="{FD9F35A1-1528-4085-BFAA-5870FE08375B}" type="presParOf" srcId="{09E6F9FB-D7F1-4186-85E2-ECD294631EF2}" destId="{C8082959-CF9E-45F8-AAF0-333A6D87E842}" srcOrd="4" destOrd="0" presId="urn:microsoft.com/office/officeart/2005/8/layout/radial6"/>
    <dgm:cxn modelId="{558662AC-D650-4222-820B-9C20B0FE577E}" type="presParOf" srcId="{09E6F9FB-D7F1-4186-85E2-ECD294631EF2}" destId="{7F28036E-BC45-4A14-BDCA-E2A083EA10BE}" srcOrd="5" destOrd="0" presId="urn:microsoft.com/office/officeart/2005/8/layout/radial6"/>
    <dgm:cxn modelId="{C48FEC2F-032C-4C47-B556-802DDA04A56C}" type="presParOf" srcId="{09E6F9FB-D7F1-4186-85E2-ECD294631EF2}" destId="{EC251B55-9213-4F8D-91E7-154A6EBAF551}" srcOrd="6" destOrd="0" presId="urn:microsoft.com/office/officeart/2005/8/layout/radial6"/>
    <dgm:cxn modelId="{1ACC4A37-6193-41CB-9812-BD39E2B7F579}" type="presParOf" srcId="{09E6F9FB-D7F1-4186-85E2-ECD294631EF2}" destId="{17FF7998-B6C5-4CEB-9BE4-B9A92A84BEA9}" srcOrd="7" destOrd="0" presId="urn:microsoft.com/office/officeart/2005/8/layout/radial6"/>
    <dgm:cxn modelId="{A20E2EBD-98A8-472F-B2AE-5A8683FEDC9E}" type="presParOf" srcId="{09E6F9FB-D7F1-4186-85E2-ECD294631EF2}" destId="{808203A2-6014-4511-BB2F-CCE0964F5D65}" srcOrd="8" destOrd="0" presId="urn:microsoft.com/office/officeart/2005/8/layout/radial6"/>
    <dgm:cxn modelId="{0123EA14-C68E-491D-87DF-2D84E55AD58E}" type="presParOf" srcId="{09E6F9FB-D7F1-4186-85E2-ECD294631EF2}" destId="{5C468C1B-8B50-4855-AF18-B380C364C65D}" srcOrd="9" destOrd="0" presId="urn:microsoft.com/office/officeart/2005/8/layout/radial6"/>
    <dgm:cxn modelId="{98C35DE5-66BE-4B06-8948-DA001FF0644B}" type="presParOf" srcId="{09E6F9FB-D7F1-4186-85E2-ECD294631EF2}" destId="{E43A749D-D75F-4D78-8BC1-AFE0A454BD62}" srcOrd="10" destOrd="0" presId="urn:microsoft.com/office/officeart/2005/8/layout/radial6"/>
    <dgm:cxn modelId="{B1088C14-D710-4EB8-8CC1-D2A215D7BC0A}" type="presParOf" srcId="{09E6F9FB-D7F1-4186-85E2-ECD294631EF2}" destId="{1F5087CF-4BFA-47E8-8B8A-0BBDE4E65DF6}" srcOrd="11" destOrd="0" presId="urn:microsoft.com/office/officeart/2005/8/layout/radial6"/>
    <dgm:cxn modelId="{DC6488AB-28A2-4EF5-B2D4-A9B91009D4AD}" type="presParOf" srcId="{09E6F9FB-D7F1-4186-85E2-ECD294631EF2}" destId="{5AF92A9F-5F03-4BF2-AEF7-4E21C5DD1BAF}" srcOrd="12" destOrd="0" presId="urn:microsoft.com/office/officeart/2005/8/layout/radial6"/>
    <dgm:cxn modelId="{4890667D-6A48-4FB6-ADF3-32940A5893A8}" type="presParOf" srcId="{09E6F9FB-D7F1-4186-85E2-ECD294631EF2}" destId="{81F04693-6CEC-4A29-8F4C-2B2E131C66B2}" srcOrd="13" destOrd="0" presId="urn:microsoft.com/office/officeart/2005/8/layout/radial6"/>
    <dgm:cxn modelId="{5728F05E-6444-4DA3-9E3A-406390263E2B}" type="presParOf" srcId="{09E6F9FB-D7F1-4186-85E2-ECD294631EF2}" destId="{28E128A2-7700-46CE-A02F-E111649A725A}" srcOrd="14" destOrd="0" presId="urn:microsoft.com/office/officeart/2005/8/layout/radial6"/>
    <dgm:cxn modelId="{49F8DE37-816D-40FE-A596-5FBC9A3F9646}" type="presParOf" srcId="{09E6F9FB-D7F1-4186-85E2-ECD294631EF2}" destId="{2471AB33-43FE-4CB3-895D-06754502C7D0}" srcOrd="15" destOrd="0" presId="urn:microsoft.com/office/officeart/2005/8/layout/radial6"/>
    <dgm:cxn modelId="{D739E00D-B34B-4583-BB54-0A9A3E515F9A}" type="presParOf" srcId="{09E6F9FB-D7F1-4186-85E2-ECD294631EF2}" destId="{BF4012EF-29C3-4DFD-B82A-D36D61B6EC75}" srcOrd="16" destOrd="0" presId="urn:microsoft.com/office/officeart/2005/8/layout/radial6"/>
    <dgm:cxn modelId="{BD88832F-029A-44F0-A447-8FE36C68BBA5}" type="presParOf" srcId="{09E6F9FB-D7F1-4186-85E2-ECD294631EF2}" destId="{CE769A1F-4BFE-41B4-824E-48DEE0488557}" srcOrd="17" destOrd="0" presId="urn:microsoft.com/office/officeart/2005/8/layout/radial6"/>
    <dgm:cxn modelId="{14E03E3F-5065-4ED0-91AC-07D58D50CD9E}" type="presParOf" srcId="{09E6F9FB-D7F1-4186-85E2-ECD294631EF2}" destId="{94CD522F-47AA-4A2B-B486-FED0A05AB80C}" srcOrd="18" destOrd="0" presId="urn:microsoft.com/office/officeart/2005/8/layout/radial6"/>
    <dgm:cxn modelId="{3A21D038-10C7-424B-AD11-B41E9DBD129D}" type="presParOf" srcId="{09E6F9FB-D7F1-4186-85E2-ECD294631EF2}" destId="{3DE3E531-2C12-45DA-94B8-816D0325FF63}" srcOrd="19" destOrd="0" presId="urn:microsoft.com/office/officeart/2005/8/layout/radial6"/>
    <dgm:cxn modelId="{87A53DDA-10AD-41DC-A4CF-FBAB72BAC8BB}" type="presParOf" srcId="{09E6F9FB-D7F1-4186-85E2-ECD294631EF2}" destId="{6D1D43BD-28ED-487A-9733-28523500DFBD}" srcOrd="20" destOrd="0" presId="urn:microsoft.com/office/officeart/2005/8/layout/radial6"/>
    <dgm:cxn modelId="{F461C2D5-C746-4BB4-8E69-4661363B6EED}" type="presParOf" srcId="{09E6F9FB-D7F1-4186-85E2-ECD294631EF2}" destId="{DE7BB2E8-5A0F-4504-8A14-80C938F3B7F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B2E8-5A0F-4504-8A14-80C938F3B7F1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522F-47AA-4A2B-B486-FED0A05AB80C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10028571"/>
            <a:gd name="adj2" fmla="val 13114286"/>
            <a:gd name="adj3" fmla="val 3908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1AB33-43FE-4CB3-895D-06754502C7D0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6942857"/>
            <a:gd name="adj2" fmla="val 10028571"/>
            <a:gd name="adj3" fmla="val 3908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92A9F-5F03-4BF2-AEF7-4E21C5DD1BAF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68C1B-8B50-4855-AF18-B380C364C65D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1B55-9213-4F8D-91E7-154A6EBAF551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19285714"/>
            <a:gd name="adj2" fmla="val 771429"/>
            <a:gd name="adj3" fmla="val 3908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F7C55-6A94-4158-8CEB-9491DA09EB4B}">
      <dsp:nvSpPr>
        <dsp:cNvPr id="0" name=""/>
        <dsp:cNvSpPr/>
      </dsp:nvSpPr>
      <dsp:spPr>
        <a:xfrm>
          <a:off x="1688105" y="705488"/>
          <a:ext cx="5588276" cy="5588276"/>
        </a:xfrm>
        <a:prstGeom prst="blockArc">
          <a:avLst>
            <a:gd name="adj1" fmla="val 16200000"/>
            <a:gd name="adj2" fmla="val 19285714"/>
            <a:gd name="adj3" fmla="val 39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BE288-5640-4D70-83B0-B8437299E270}">
      <dsp:nvSpPr>
        <dsp:cNvPr id="0" name=""/>
        <dsp:cNvSpPr/>
      </dsp:nvSpPr>
      <dsp:spPr>
        <a:xfrm>
          <a:off x="3398889" y="2416272"/>
          <a:ext cx="2166709" cy="21667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Application</a:t>
          </a:r>
          <a:endParaRPr lang="de-DE" sz="2500" kern="1200" dirty="0"/>
        </a:p>
      </dsp:txBody>
      <dsp:txXfrm>
        <a:off x="3716196" y="2733579"/>
        <a:ext cx="1532095" cy="1532095"/>
      </dsp:txXfrm>
    </dsp:sp>
    <dsp:sp modelId="{F4DEA8BC-911E-4F6E-B33B-BD619B63C4DD}">
      <dsp:nvSpPr>
        <dsp:cNvPr id="0" name=""/>
        <dsp:cNvSpPr/>
      </dsp:nvSpPr>
      <dsp:spPr>
        <a:xfrm>
          <a:off x="3723895" y="1741"/>
          <a:ext cx="1516696" cy="1516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Satellites</a:t>
          </a:r>
          <a:endParaRPr lang="de-DE" sz="1600" kern="1200" dirty="0"/>
        </a:p>
      </dsp:txBody>
      <dsp:txXfrm>
        <a:off x="3946010" y="223856"/>
        <a:ext cx="1072466" cy="1072466"/>
      </dsp:txXfrm>
    </dsp:sp>
    <dsp:sp modelId="{C8082959-CF9E-45F8-AAF0-333A6D87E842}">
      <dsp:nvSpPr>
        <dsp:cNvPr id="0" name=""/>
        <dsp:cNvSpPr/>
      </dsp:nvSpPr>
      <dsp:spPr>
        <a:xfrm>
          <a:off x="5865752" y="1033205"/>
          <a:ext cx="1516696" cy="1516696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Coverage Extension</a:t>
          </a:r>
          <a:endParaRPr lang="de-DE" sz="1600" kern="1200" dirty="0"/>
        </a:p>
      </dsp:txBody>
      <dsp:txXfrm>
        <a:off x="6087867" y="1255320"/>
        <a:ext cx="1072466" cy="1072466"/>
      </dsp:txXfrm>
    </dsp:sp>
    <dsp:sp modelId="{17FF7998-B6C5-4CEB-9BE4-B9A92A84BEA9}">
      <dsp:nvSpPr>
        <dsp:cNvPr id="0" name=""/>
        <dsp:cNvSpPr/>
      </dsp:nvSpPr>
      <dsp:spPr>
        <a:xfrm>
          <a:off x="6394747" y="3350883"/>
          <a:ext cx="1516696" cy="151669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M2M</a:t>
          </a:r>
          <a:endParaRPr lang="de-DE" sz="1600" kern="1200" dirty="0"/>
        </a:p>
      </dsp:txBody>
      <dsp:txXfrm>
        <a:off x="6616862" y="3572998"/>
        <a:ext cx="1072466" cy="1072466"/>
      </dsp:txXfrm>
    </dsp:sp>
    <dsp:sp modelId="{E43A749D-D75F-4D78-8BC1-AFE0A454BD62}">
      <dsp:nvSpPr>
        <dsp:cNvPr id="0" name=""/>
        <dsp:cNvSpPr/>
      </dsp:nvSpPr>
      <dsp:spPr>
        <a:xfrm>
          <a:off x="4912536" y="5209516"/>
          <a:ext cx="1516696" cy="151669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Distributed Storage</a:t>
          </a:r>
          <a:endParaRPr lang="de-DE" sz="1600" kern="1200" dirty="0"/>
        </a:p>
      </dsp:txBody>
      <dsp:txXfrm>
        <a:off x="5134651" y="5431631"/>
        <a:ext cx="1072466" cy="1072466"/>
      </dsp:txXfrm>
    </dsp:sp>
    <dsp:sp modelId="{81F04693-6CEC-4A29-8F4C-2B2E131C66B2}">
      <dsp:nvSpPr>
        <dsp:cNvPr id="0" name=""/>
        <dsp:cNvSpPr/>
      </dsp:nvSpPr>
      <dsp:spPr>
        <a:xfrm>
          <a:off x="2535254" y="5209516"/>
          <a:ext cx="1516696" cy="151669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Car2Car</a:t>
          </a:r>
          <a:endParaRPr lang="de-DE" sz="1600" kern="1200" dirty="0"/>
        </a:p>
      </dsp:txBody>
      <dsp:txXfrm>
        <a:off x="2757369" y="5431631"/>
        <a:ext cx="1072466" cy="1072466"/>
      </dsp:txXfrm>
    </dsp:sp>
    <dsp:sp modelId="{BF4012EF-29C3-4DFD-B82A-D36D61B6EC75}">
      <dsp:nvSpPr>
        <dsp:cNvPr id="0" name=""/>
        <dsp:cNvSpPr/>
      </dsp:nvSpPr>
      <dsp:spPr>
        <a:xfrm>
          <a:off x="1053044" y="3350883"/>
          <a:ext cx="1516696" cy="1516696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Mobile Sharing</a:t>
          </a:r>
          <a:endParaRPr lang="de-DE" sz="1600" kern="1200" dirty="0"/>
        </a:p>
      </dsp:txBody>
      <dsp:txXfrm>
        <a:off x="1275159" y="3572998"/>
        <a:ext cx="1072466" cy="1072466"/>
      </dsp:txXfrm>
    </dsp:sp>
    <dsp:sp modelId="{3DE3E531-2C12-45DA-94B8-816D0325FF63}">
      <dsp:nvSpPr>
        <dsp:cNvPr id="0" name=""/>
        <dsp:cNvSpPr/>
      </dsp:nvSpPr>
      <dsp:spPr>
        <a:xfrm>
          <a:off x="1582039" y="1033205"/>
          <a:ext cx="1516696" cy="151669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Content Distribution</a:t>
          </a:r>
          <a:endParaRPr lang="de-DE" sz="1600" kern="1200" dirty="0"/>
        </a:p>
      </dsp:txBody>
      <dsp:txXfrm>
        <a:off x="1804154" y="1255320"/>
        <a:ext cx="1072466" cy="107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9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47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43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2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38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7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5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5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46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6A5F-907F-4864-B315-92F51372488B}" type="datetimeFigureOut">
              <a:rPr lang="de-DE" smtClean="0"/>
              <a:t>11.03.2013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6008-5348-49F5-AC56-8B1DE1A839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59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tzek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Overview of the Aalborg University Network Coding Research and Demonstrators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2400" b="1" noProof="0" dirty="0" smtClean="0"/>
              <a:t>Life without network coding is possible, but not desirable!</a:t>
            </a:r>
            <a:endParaRPr lang="en-US" sz="24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noProof="0" dirty="0" smtClean="0"/>
          </a:p>
          <a:p>
            <a:r>
              <a:rPr lang="en-US" noProof="0" dirty="0" smtClean="0"/>
              <a:t>Frank Fitzek</a:t>
            </a:r>
          </a:p>
          <a:p>
            <a:r>
              <a:rPr lang="en-US" noProof="0" dirty="0" smtClean="0"/>
              <a:t>Aalborg University</a:t>
            </a:r>
          </a:p>
          <a:p>
            <a:r>
              <a:rPr lang="en-US" noProof="0" dirty="0" smtClean="0"/>
              <a:t>(CodeOn/Steinwurf)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ttlemes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55" y="7937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k.buy.com/PI/0/1000/2322515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0" b="97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285159" cy="42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CATWOMAN (2011)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Multihop network based on B.A.T.M.A.N. routing (draft RFC)</a:t>
            </a:r>
          </a:p>
          <a:p>
            <a:r>
              <a:rPr lang="en-US" noProof="0" dirty="0" smtClean="0"/>
              <a:t>Implementation of network coding on real WiFi access points</a:t>
            </a:r>
          </a:p>
          <a:p>
            <a:r>
              <a:rPr lang="en-US" noProof="0" dirty="0" smtClean="0"/>
              <a:t>Multi hop</a:t>
            </a:r>
          </a:p>
          <a:p>
            <a:r>
              <a:rPr lang="en-US" noProof="0" dirty="0" smtClean="0"/>
              <a:t>Available via BATMAN distribution (just inter flow for the time being)</a:t>
            </a:r>
            <a:endParaRPr lang="en-US" noProof="0" dirty="0"/>
          </a:p>
        </p:txBody>
      </p:sp>
      <p:sp>
        <p:nvSpPr>
          <p:cNvPr id="1026" name="AutoShape 2" descr="imap://ff@imap.es.aau.dk:993/fetch%3EUID%3E.INBOX%3E146899?part=1.2&amp;type=image/jpeg&amp;filename=03052011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imap://ff@imap.es.aau.dk:993/fetch%3EUID%3E.INBOX%3E146899?part=1.2&amp;type=image/jpeg&amp;filename=030520111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Picture 13" descr="DSC_036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5"/>
          <a:stretch>
            <a:fillRect/>
          </a:stretch>
        </p:blipFill>
        <p:spPr bwMode="auto">
          <a:xfrm>
            <a:off x="5555973" y="4720109"/>
            <a:ext cx="3419605" cy="19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6195" y="6380318"/>
            <a:ext cx="24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Steve Song, VillageTelco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0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Alice and Bob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/>
          <a:lstStyle/>
          <a:p>
            <a:pPr algn="ctr"/>
            <a:r>
              <a:rPr lang="en-US" noProof="0" dirty="0" smtClean="0"/>
              <a:t>Model</a:t>
            </a:r>
            <a:endParaRPr lang="en-US" noProof="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50479"/>
            <a:ext cx="4040188" cy="31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pPr algn="ctr"/>
            <a:r>
              <a:rPr lang="en-US" noProof="0" dirty="0" smtClean="0"/>
              <a:t>Measurements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3857059"/>
            <a:ext cx="145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</a:rPr>
              <a:t>100%</a:t>
            </a:r>
            <a:endParaRPr lang="de-DE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70702"/>
            <a:ext cx="4041775" cy="30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08304" y="3857060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</a:rPr>
              <a:t>62%</a:t>
            </a:r>
            <a:endParaRPr lang="de-DE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336048"/>
            <a:ext cx="8291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M. Hundeboll and J. Leddet-Pedersen and J. Heide and M.V. Pedersen and S.A. Rein and F.H.P. Fitzek. </a:t>
            </a:r>
            <a:r>
              <a:rPr lang="de-DE" b="1" dirty="0"/>
              <a:t>CATWOMAN: Implementation and Performance Evaluation of IEEE 802.11 based Multi-Hop Networks using Network Coding.</a:t>
            </a:r>
            <a:r>
              <a:rPr lang="de-DE" dirty="0"/>
              <a:t> 2012. in </a:t>
            </a:r>
            <a:r>
              <a:rPr lang="de-DE" i="1" dirty="0"/>
              <a:t>I E E E V T S Vehicular Technology Conference. Proceedings</a:t>
            </a:r>
            <a:r>
              <a:rPr lang="de-DE" dirty="0"/>
              <a:t>. IEEE</a:t>
            </a:r>
            <a:endParaRPr lang="de-DE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23528" y="260648"/>
            <a:ext cx="1656184" cy="1008112"/>
          </a:xfrm>
          <a:prstGeom prst="wedgeRoundRectCallout">
            <a:avLst>
              <a:gd name="adj1" fmla="val 67899"/>
              <a:gd name="adj2" fmla="val 1467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Blame the IEEE 802.11 ...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Green Mobile Clouds</a:t>
            </a:r>
            <a:endParaRPr lang="en-US" noProof="0" dirty="0"/>
          </a:p>
        </p:txBody>
      </p:sp>
      <p:pic>
        <p:nvPicPr>
          <p:cNvPr id="7" name="Picture 6" descr="energy_per_bit_m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44" y="1754163"/>
            <a:ext cx="4114800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nergy_PrBit_plo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5" y="1754163"/>
            <a:ext cx="4350197" cy="343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5336048"/>
            <a:ext cx="82912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A. </a:t>
            </a:r>
            <a:r>
              <a:rPr lang="de-DE" dirty="0"/>
              <a:t>Paramanathan and </a:t>
            </a:r>
            <a:r>
              <a:rPr lang="de-DE" dirty="0" smtClean="0"/>
              <a:t>U. </a:t>
            </a:r>
            <a:r>
              <a:rPr lang="de-DE" dirty="0"/>
              <a:t>Wilken Rasmussen and </a:t>
            </a:r>
            <a:r>
              <a:rPr lang="de-DE" dirty="0" smtClean="0"/>
              <a:t>M. </a:t>
            </a:r>
            <a:r>
              <a:rPr lang="de-DE" dirty="0"/>
              <a:t>Hundeboll and </a:t>
            </a:r>
            <a:r>
              <a:rPr lang="de-DE" dirty="0" smtClean="0"/>
              <a:t>S.A. </a:t>
            </a:r>
            <a:r>
              <a:rPr lang="de-DE" dirty="0"/>
              <a:t>Rein and </a:t>
            </a:r>
            <a:r>
              <a:rPr lang="de-DE" dirty="0" smtClean="0"/>
              <a:t>F.H.P</a:t>
            </a:r>
            <a:r>
              <a:rPr lang="de-DE" dirty="0"/>
              <a:t>. Fitzek and </a:t>
            </a:r>
            <a:r>
              <a:rPr lang="de-DE" dirty="0" smtClean="0"/>
              <a:t>G. </a:t>
            </a:r>
            <a:r>
              <a:rPr lang="de-DE" dirty="0"/>
              <a:t>Ertli. </a:t>
            </a:r>
            <a:r>
              <a:rPr lang="de-DE" b="1" dirty="0"/>
              <a:t>Energy Consumption Model and Measurement Results for Network Coding-enabled IEEE 802.11 Meshed Wireless Networks.</a:t>
            </a:r>
            <a:r>
              <a:rPr lang="de-DE" dirty="0"/>
              <a:t>in </a:t>
            </a:r>
            <a:r>
              <a:rPr lang="de-DE" i="1" dirty="0"/>
              <a:t>IEEE International Workshop on Computer-Aided Modeling Analysis and Design of Communication Links and Networks (CAMAD)</a:t>
            </a:r>
            <a:r>
              <a:rPr lang="de-DE" dirty="0"/>
              <a:t>. Barcelona, Spain.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05062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 smtClean="0"/>
              <a:t>Model</a:t>
            </a:r>
            <a:endParaRPr lang="de-DE" sz="2400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645025" y="1205062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smtClean="0"/>
              <a:t>Measurements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244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 intra flow coding?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 smtClean="0"/>
              <a:t>Inter flow is powerful in some scenarios, easy to implement, no complexity, but needs control messages</a:t>
            </a:r>
          </a:p>
          <a:p>
            <a:r>
              <a:rPr lang="en-US" noProof="0" dirty="0" smtClean="0"/>
              <a:t>Intra flow is easier to handle</a:t>
            </a:r>
          </a:p>
          <a:p>
            <a:pPr lvl="1"/>
            <a:r>
              <a:rPr lang="en-US" noProof="0" dirty="0" smtClean="0"/>
              <a:t>Regeneration of distributed clouds</a:t>
            </a:r>
          </a:p>
          <a:p>
            <a:pPr lvl="1"/>
            <a:r>
              <a:rPr lang="en-US" noProof="0" dirty="0" smtClean="0"/>
              <a:t>Meshed networks with large degree and mobility</a:t>
            </a:r>
          </a:p>
          <a:p>
            <a:pPr lvl="1"/>
            <a:r>
              <a:rPr lang="en-US" noProof="0" dirty="0" smtClean="0"/>
              <a:t>Reduced signaling needs</a:t>
            </a:r>
          </a:p>
          <a:p>
            <a:r>
              <a:rPr lang="en-US" noProof="0" dirty="0" smtClean="0"/>
              <a:t>Complexity? Morten says no</a:t>
            </a:r>
          </a:p>
          <a:p>
            <a:r>
              <a:rPr lang="en-US" noProof="0" dirty="0" smtClean="0"/>
              <a:t>Some researchers had problems to implement ...</a:t>
            </a:r>
          </a:p>
          <a:p>
            <a:pPr lvl="1"/>
            <a:r>
              <a:rPr lang="en-US" noProof="0" dirty="0" smtClean="0"/>
              <a:t>It is not E2E anymore</a:t>
            </a:r>
          </a:p>
          <a:p>
            <a:pPr lvl="1"/>
            <a:r>
              <a:rPr lang="en-US" noProof="0" dirty="0" smtClean="0"/>
              <a:t>Timing is important ...</a:t>
            </a:r>
          </a:p>
          <a:p>
            <a:pPr lvl="1"/>
            <a:r>
              <a:rPr lang="en-US" dirty="0" smtClean="0"/>
              <a:t>Randomness</a:t>
            </a:r>
            <a:endParaRPr lang="en-US" noProof="0" dirty="0"/>
          </a:p>
        </p:txBody>
      </p:sp>
      <p:pic>
        <p:nvPicPr>
          <p:cNvPr id="5" name="Content Placeholder 4" descr="DSC_0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88" y="1412776"/>
            <a:ext cx="4038600" cy="27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08" y="4149079"/>
            <a:ext cx="4019479" cy="26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0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CORE = COPE + MORE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069160"/>
          </a:xfrm>
        </p:spPr>
        <p:txBody>
          <a:bodyPr/>
          <a:lstStyle/>
          <a:p>
            <a:r>
              <a:rPr lang="en-US" noProof="0" dirty="0" smtClean="0"/>
              <a:t>Wireless links are error prone</a:t>
            </a:r>
          </a:p>
          <a:p>
            <a:pPr lvl="1"/>
            <a:r>
              <a:rPr lang="en-US" noProof="0" dirty="0" smtClean="0"/>
              <a:t>Traffic </a:t>
            </a:r>
          </a:p>
          <a:p>
            <a:pPr lvl="1"/>
            <a:r>
              <a:rPr lang="en-US" noProof="0" dirty="0" smtClean="0"/>
              <a:t>Overhearing</a:t>
            </a:r>
          </a:p>
          <a:p>
            <a:r>
              <a:rPr lang="en-US" noProof="0" dirty="0" smtClean="0"/>
              <a:t>RLNC ensures reliability</a:t>
            </a:r>
          </a:p>
          <a:p>
            <a:r>
              <a:rPr lang="en-US" noProof="0" dirty="0" smtClean="0"/>
              <a:t>XOR is handling the MAC</a:t>
            </a:r>
            <a:endParaRPr lang="en-US" noProof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204864"/>
            <a:ext cx="39909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1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C:\Users\ff\Dropbox\Publications\CORE\throughputs\throughput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More information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0" dirty="0" smtClean="0"/>
              <a:t>Frank Fitzek</a:t>
            </a:r>
          </a:p>
          <a:p>
            <a:r>
              <a:rPr lang="en-US" noProof="0" dirty="0" smtClean="0">
                <a:hlinkClick r:id="rId2"/>
              </a:rPr>
              <a:t>www.fitzek.net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9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Our motivation back in 2004</a:t>
            </a:r>
            <a:endParaRPr lang="en-US" noProof="0" dirty="0"/>
          </a:p>
        </p:txBody>
      </p:sp>
      <p:sp>
        <p:nvSpPr>
          <p:cNvPr id="3" name="AutoShape 4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8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620"/>
            <a:ext cx="9144000" cy="5715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43808" y="134668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892480" y="178069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80312" y="314884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16832" y="17259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99592" y="1428901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83768" y="161253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36096" y="438778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99792" y="327893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2978" y="30196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7864" y="1134987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2360" y="2056825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35896" y="339891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16016" y="352122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66121" y="446571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08104" y="111980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88224" y="96740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316416" y="145811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0375" y="27148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44408" y="330729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83968" y="113387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20272" y="18783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92080" y="27148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6136" y="33244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04248" y="348028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8697" y="184083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676456" y="193914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15616" y="421047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62195" y="101700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23928" y="1134987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92961" y="393748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02497" y="3551615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92080" y="92846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67543" y="282626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979712" y="24879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23728" y="157531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404720" y="17259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39542" y="152028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668344" y="148333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236296" y="259485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39752" y="393748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34608" y="393748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619672" y="35547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009730" y="369140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084168" y="239773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72200" y="330729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18650" y="33244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403648" y="432078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60232" y="200874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830618" y="111980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318450" y="3330485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648607" y="1205201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572000" y="294169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31840" y="421047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164288" y="264036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123728" y="362576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532440" y="2154193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028384" y="145811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599478" y="2016527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403648" y="1146611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131840" y="57099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244408" y="111980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668344" y="317203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92480" y="489454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15616" y="1597350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076056" y="108326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353823" y="122280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009730" y="1562053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339752" y="1669843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9036496" y="213026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60432" y="1767344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028384" y="312806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3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Our solution ... Mobile Clouds</a:t>
            </a:r>
            <a:endParaRPr lang="en-US" noProof="0" dirty="0"/>
          </a:p>
        </p:txBody>
      </p:sp>
      <p:sp>
        <p:nvSpPr>
          <p:cNvPr id="3" name="AutoShape 4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8" descr="http://www.wallpapers1440.com/sport/football-stadium-wallpap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888"/>
            <a:ext cx="9144000" cy="5715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27784" y="134076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95736" y="2708920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48136" y="2735762"/>
            <a:ext cx="279648" cy="269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7784" y="2735762"/>
            <a:ext cx="360040" cy="45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27784" y="2564904"/>
            <a:ext cx="432048" cy="1708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59832" y="2429238"/>
            <a:ext cx="757875" cy="135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28384" y="2194958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64288" y="3563110"/>
            <a:ext cx="864097" cy="513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596336" y="3284984"/>
            <a:ext cx="432049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028385" y="3365377"/>
            <a:ext cx="576063" cy="2076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028385" y="3563111"/>
            <a:ext cx="288031" cy="729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35896" y="3278459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627784" y="4624045"/>
            <a:ext cx="1008113" cy="22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131840" y="4624045"/>
            <a:ext cx="504057" cy="5331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35897" y="4624045"/>
            <a:ext cx="936103" cy="342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788297" y="4293096"/>
            <a:ext cx="936103" cy="330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64288" y="4077072"/>
            <a:ext cx="0" cy="5469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804248" y="3962907"/>
            <a:ext cx="360040" cy="114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64288" y="4077072"/>
            <a:ext cx="432048" cy="349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17707" y="2462789"/>
            <a:ext cx="152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817707" y="2276872"/>
            <a:ext cx="152400" cy="152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93430" y="82680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804248" y="2194958"/>
            <a:ext cx="576064" cy="9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372200" y="2024845"/>
            <a:ext cx="421230" cy="180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793430" y="2204864"/>
            <a:ext cx="370858" cy="148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258749" y="5157192"/>
            <a:ext cx="181730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043608" y="4646612"/>
            <a:ext cx="2088232" cy="438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5940152" y="4624045"/>
            <a:ext cx="1224136" cy="13252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65175" y="2353055"/>
            <a:ext cx="278433" cy="228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1979712" y="2996344"/>
            <a:ext cx="394762" cy="8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7730" y="1196752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093706" y="2353055"/>
            <a:ext cx="597974" cy="31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12775" y="2581638"/>
            <a:ext cx="152400" cy="297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07976" y="2581638"/>
            <a:ext cx="439754" cy="686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003696" y="1880828"/>
            <a:ext cx="543968" cy="472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565441" y="1061086"/>
            <a:ext cx="0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4167402" y="2276872"/>
            <a:ext cx="398039" cy="1523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256348" y="2441959"/>
            <a:ext cx="309093" cy="1751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3954787" y="2279828"/>
            <a:ext cx="231813" cy="2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6372200" y="3975682"/>
            <a:ext cx="421230" cy="17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5652120" y="3987172"/>
            <a:ext cx="720080" cy="328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724400" y="4019989"/>
            <a:ext cx="855712" cy="273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70140" y="5157192"/>
            <a:ext cx="12199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4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8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9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1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8100"/>
            <a:ext cx="9067800" cy="6781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3600" dirty="0" smtClean="0"/>
              <a:t>Network Coding</a:t>
            </a:r>
            <a:endParaRPr lang="de-DE" sz="3600" dirty="0"/>
          </a:p>
        </p:txBody>
      </p:sp>
      <p:sp>
        <p:nvSpPr>
          <p:cNvPr id="4" name="Rectangle 3"/>
          <p:cNvSpPr/>
          <p:nvPr/>
        </p:nvSpPr>
        <p:spPr>
          <a:xfrm>
            <a:off x="114300" y="647700"/>
            <a:ext cx="8877300" cy="3848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3200" dirty="0" smtClean="0">
                <a:solidFill>
                  <a:srgbClr val="0070C0"/>
                </a:solidFill>
              </a:rPr>
              <a:t>Digital Network Coding (bits and packets)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4616301"/>
            <a:ext cx="88773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3200" dirty="0" smtClean="0">
                <a:solidFill>
                  <a:srgbClr val="0070C0"/>
                </a:solidFill>
              </a:rPr>
              <a:t>Analog Network Coding (signals)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1"/>
            <a:ext cx="4191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800" u="sng" dirty="0" smtClean="0">
                <a:solidFill>
                  <a:srgbClr val="0070C0"/>
                </a:solidFill>
              </a:rPr>
              <a:t>Inter-flow</a:t>
            </a:r>
            <a:r>
              <a:rPr lang="de-DE" sz="2800" dirty="0" smtClean="0">
                <a:solidFill>
                  <a:srgbClr val="0070C0"/>
                </a:solidFill>
              </a:rPr>
              <a:t> network coding</a:t>
            </a:r>
          </a:p>
          <a:p>
            <a:endParaRPr lang="de-DE" sz="2400" dirty="0" smtClean="0">
              <a:solidFill>
                <a:srgbClr val="0070C0"/>
              </a:solidFill>
            </a:endParaRPr>
          </a:p>
          <a:p>
            <a:pPr algn="ctr"/>
            <a:r>
              <a:rPr lang="de-DE" sz="2400" i="1" dirty="0" smtClean="0">
                <a:solidFill>
                  <a:srgbClr val="0070C0"/>
                </a:solidFill>
              </a:rPr>
              <a:t>XOR type of coding</a:t>
            </a:r>
          </a:p>
          <a:p>
            <a:endParaRPr lang="de-DE" sz="24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COPE, CATWOMAN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219201"/>
            <a:ext cx="4232644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800" u="sng" dirty="0" smtClean="0">
                <a:solidFill>
                  <a:srgbClr val="0070C0"/>
                </a:solidFill>
              </a:rPr>
              <a:t>Intra-flow</a:t>
            </a:r>
            <a:r>
              <a:rPr lang="de-DE" sz="2800" dirty="0" smtClean="0">
                <a:solidFill>
                  <a:srgbClr val="0070C0"/>
                </a:solidFill>
              </a:rPr>
              <a:t> network coding</a:t>
            </a:r>
          </a:p>
          <a:p>
            <a:endParaRPr lang="de-DE" sz="2400" dirty="0" smtClean="0">
              <a:solidFill>
                <a:srgbClr val="0070C0"/>
              </a:solidFill>
            </a:endParaRPr>
          </a:p>
          <a:p>
            <a:pPr algn="ctr"/>
            <a:r>
              <a:rPr lang="de-DE" sz="2400" i="1" dirty="0" smtClean="0">
                <a:solidFill>
                  <a:srgbClr val="0070C0"/>
                </a:solidFill>
              </a:rPr>
              <a:t>RLNC type of coding</a:t>
            </a:r>
          </a:p>
          <a:p>
            <a:endParaRPr lang="de-DE" sz="24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MORE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8652244" cy="1104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2800" u="sng" dirty="0" smtClean="0">
                <a:solidFill>
                  <a:srgbClr val="0070C0"/>
                </a:solidFill>
              </a:rPr>
              <a:t>Combination of Inter-flow and Intra-flow</a:t>
            </a:r>
            <a:r>
              <a:rPr lang="de-DE" sz="2800" dirty="0" smtClean="0">
                <a:solidFill>
                  <a:srgbClr val="0070C0"/>
                </a:solidFill>
              </a:rPr>
              <a:t> network coding</a:t>
            </a:r>
          </a:p>
          <a:p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CORE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</a:t>
            </a:r>
            <a:endParaRPr lang="en-US" noProof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8583684"/>
              </p:ext>
            </p:extLst>
          </p:nvPr>
        </p:nvGraphicFramePr>
        <p:xfrm>
          <a:off x="14748" y="116632"/>
          <a:ext cx="8964488" cy="672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1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 are we here?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Exchange of ideas with colleagues with the interest</a:t>
            </a:r>
          </a:p>
          <a:p>
            <a:r>
              <a:rPr lang="en-US" noProof="0" dirty="0" smtClean="0"/>
              <a:t>Show some mature demonstration results in different areas</a:t>
            </a:r>
          </a:p>
          <a:p>
            <a:r>
              <a:rPr lang="en-US" noProof="0" dirty="0" smtClean="0"/>
              <a:t>Convey the pitfalls of network coding (we did a lot of mistakes, but we learned from them)</a:t>
            </a:r>
          </a:p>
          <a:p>
            <a:r>
              <a:rPr lang="en-US" noProof="0" dirty="0" smtClean="0"/>
              <a:t>Cross over from research to industry, we the first steps, but need more impact</a:t>
            </a:r>
          </a:p>
        </p:txBody>
      </p:sp>
    </p:spTree>
    <p:extLst>
      <p:ext uri="{BB962C8B-B14F-4D97-AF65-F5344CB8AC3E}">
        <p14:creationId xmlns:p14="http://schemas.microsoft.com/office/powerpoint/2010/main" val="53411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Where is network coding located?</a:t>
            </a:r>
            <a:endParaRPr lang="en-US" noProof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3548" y="1484784"/>
            <a:ext cx="3672408" cy="779534"/>
            <a:chOff x="539552" y="1484784"/>
            <a:chExt cx="3672408" cy="779534"/>
          </a:xfrm>
        </p:grpSpPr>
        <p:sp>
          <p:nvSpPr>
            <p:cNvPr id="3" name="Rounded Rectangle 2"/>
            <p:cNvSpPr/>
            <p:nvPr/>
          </p:nvSpPr>
          <p:spPr>
            <a:xfrm>
              <a:off x="539552" y="14847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7651" y="15367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Application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3548" y="2478032"/>
            <a:ext cx="3672408" cy="779534"/>
            <a:chOff x="509108" y="2577458"/>
            <a:chExt cx="3672408" cy="779534"/>
          </a:xfrm>
        </p:grpSpPr>
        <p:sp>
          <p:nvSpPr>
            <p:cNvPr id="5" name="Rounded Rectangle 4"/>
            <p:cNvSpPr/>
            <p:nvPr/>
          </p:nvSpPr>
          <p:spPr>
            <a:xfrm>
              <a:off x="509108" y="2577458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7207" y="2629413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Transport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548" y="3471280"/>
            <a:ext cx="3672408" cy="1283590"/>
            <a:chOff x="467544" y="3513562"/>
            <a:chExt cx="3672408" cy="1283590"/>
          </a:xfrm>
        </p:grpSpPr>
        <p:sp>
          <p:nvSpPr>
            <p:cNvPr id="7" name="Rounded Rectangle 6"/>
            <p:cNvSpPr/>
            <p:nvPr/>
          </p:nvSpPr>
          <p:spPr>
            <a:xfrm>
              <a:off x="467544" y="3513562"/>
              <a:ext cx="3672408" cy="128359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643" y="3544735"/>
              <a:ext cx="3604252" cy="1231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Network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548" y="4968584"/>
            <a:ext cx="3672408" cy="779534"/>
            <a:chOff x="539552" y="5085184"/>
            <a:chExt cx="3672408" cy="779534"/>
          </a:xfrm>
        </p:grpSpPr>
        <p:sp>
          <p:nvSpPr>
            <p:cNvPr id="9" name="Rounded Rectangle 8"/>
            <p:cNvSpPr/>
            <p:nvPr/>
          </p:nvSpPr>
          <p:spPr>
            <a:xfrm>
              <a:off x="539552" y="50851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7651" y="51371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Data Link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548" y="5961834"/>
            <a:ext cx="3672408" cy="779534"/>
            <a:chOff x="503548" y="5961834"/>
            <a:chExt cx="3672408" cy="779534"/>
          </a:xfrm>
        </p:grpSpPr>
        <p:sp>
          <p:nvSpPr>
            <p:cNvPr id="11" name="Rounded Rectangle 10"/>
            <p:cNvSpPr/>
            <p:nvPr/>
          </p:nvSpPr>
          <p:spPr>
            <a:xfrm>
              <a:off x="503548" y="596183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7626" y="601378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Physical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ounded Rectangular Callout 31"/>
          <p:cNvSpPr/>
          <p:nvPr/>
        </p:nvSpPr>
        <p:spPr>
          <a:xfrm>
            <a:off x="4572000" y="1812166"/>
            <a:ext cx="4536504" cy="3096344"/>
          </a:xfrm>
          <a:prstGeom prst="wedgeRoundRectCallout">
            <a:avLst>
              <a:gd name="adj1" fmla="val -60080"/>
              <a:gd name="adj2" fmla="val -47144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0" y="1933137"/>
            <a:ext cx="4306448" cy="288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5976" y="148478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http://www.youtube.com/watch?v=OnqGO7AWwxc</a:t>
            </a:r>
            <a:endParaRPr lang="de-DE" sz="1600" b="1" dirty="0"/>
          </a:p>
        </p:txBody>
      </p:sp>
      <p:sp>
        <p:nvSpPr>
          <p:cNvPr id="19" name="AutoShape 5" descr="https://www.realmdigital.co.za/images/uploaded_images/android-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1" name="Picture 7" descr="https://www.realmdigital.co.za/images/uploaded_images/androi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3" y="5019045"/>
            <a:ext cx="1609987" cy="16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affordableusability.com/images/thumbs/io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42" y="4918963"/>
            <a:ext cx="1104553" cy="16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Where is network coding located?</a:t>
            </a:r>
            <a:endParaRPr lang="en-US" noProof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3548" y="1484784"/>
            <a:ext cx="3672408" cy="779534"/>
            <a:chOff x="539552" y="1484784"/>
            <a:chExt cx="3672408" cy="779534"/>
          </a:xfrm>
        </p:grpSpPr>
        <p:sp>
          <p:nvSpPr>
            <p:cNvPr id="3" name="Rounded Rectangle 2"/>
            <p:cNvSpPr/>
            <p:nvPr/>
          </p:nvSpPr>
          <p:spPr>
            <a:xfrm>
              <a:off x="539552" y="14847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7651" y="15367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Application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3548" y="2478032"/>
            <a:ext cx="3672408" cy="779534"/>
            <a:chOff x="509108" y="2577458"/>
            <a:chExt cx="3672408" cy="779534"/>
          </a:xfrm>
        </p:grpSpPr>
        <p:sp>
          <p:nvSpPr>
            <p:cNvPr id="5" name="Rounded Rectangle 4"/>
            <p:cNvSpPr/>
            <p:nvPr/>
          </p:nvSpPr>
          <p:spPr>
            <a:xfrm>
              <a:off x="509108" y="2577458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7207" y="2629413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Transport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548" y="3471280"/>
            <a:ext cx="3672408" cy="1283590"/>
            <a:chOff x="467544" y="3513562"/>
            <a:chExt cx="3672408" cy="1283590"/>
          </a:xfrm>
        </p:grpSpPr>
        <p:sp>
          <p:nvSpPr>
            <p:cNvPr id="7" name="Rounded Rectangle 6"/>
            <p:cNvSpPr/>
            <p:nvPr/>
          </p:nvSpPr>
          <p:spPr>
            <a:xfrm>
              <a:off x="467544" y="3513562"/>
              <a:ext cx="3672408" cy="128359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643" y="3544735"/>
              <a:ext cx="3604252" cy="1231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Network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548" y="4968584"/>
            <a:ext cx="3672408" cy="779534"/>
            <a:chOff x="539552" y="5085184"/>
            <a:chExt cx="3672408" cy="779534"/>
          </a:xfrm>
        </p:grpSpPr>
        <p:sp>
          <p:nvSpPr>
            <p:cNvPr id="9" name="Rounded Rectangle 8"/>
            <p:cNvSpPr/>
            <p:nvPr/>
          </p:nvSpPr>
          <p:spPr>
            <a:xfrm>
              <a:off x="539552" y="50851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7651" y="51371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Data Link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548" y="5961834"/>
            <a:ext cx="3672408" cy="779534"/>
            <a:chOff x="503548" y="5961834"/>
            <a:chExt cx="3672408" cy="779534"/>
          </a:xfrm>
        </p:grpSpPr>
        <p:sp>
          <p:nvSpPr>
            <p:cNvPr id="11" name="Rounded Rectangle 10"/>
            <p:cNvSpPr/>
            <p:nvPr/>
          </p:nvSpPr>
          <p:spPr>
            <a:xfrm>
              <a:off x="503548" y="596183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7626" y="601378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Physical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4644008" y="2423601"/>
            <a:ext cx="4536504" cy="3394239"/>
          </a:xfrm>
          <a:prstGeom prst="wedgeRoundRectCallout">
            <a:avLst>
              <a:gd name="adj1" fmla="val -60800"/>
              <a:gd name="adj2" fmla="val 102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ff\Desktop\20130213_164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29986"/>
            <a:ext cx="4381125" cy="3172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Where is network coding located?</a:t>
            </a:r>
            <a:endParaRPr lang="en-US" noProof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3548" y="1484784"/>
            <a:ext cx="3672408" cy="779534"/>
            <a:chOff x="539552" y="1484784"/>
            <a:chExt cx="3672408" cy="779534"/>
          </a:xfrm>
        </p:grpSpPr>
        <p:sp>
          <p:nvSpPr>
            <p:cNvPr id="3" name="Rounded Rectangle 2"/>
            <p:cNvSpPr/>
            <p:nvPr/>
          </p:nvSpPr>
          <p:spPr>
            <a:xfrm>
              <a:off x="539552" y="14847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7651" y="15367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Application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3548" y="2478032"/>
            <a:ext cx="3672408" cy="779534"/>
            <a:chOff x="509108" y="2577458"/>
            <a:chExt cx="3672408" cy="779534"/>
          </a:xfrm>
        </p:grpSpPr>
        <p:sp>
          <p:nvSpPr>
            <p:cNvPr id="5" name="Rounded Rectangle 4"/>
            <p:cNvSpPr/>
            <p:nvPr/>
          </p:nvSpPr>
          <p:spPr>
            <a:xfrm>
              <a:off x="509108" y="2577458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7207" y="2629413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Transport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548" y="3471280"/>
            <a:ext cx="3672408" cy="1283590"/>
            <a:chOff x="467544" y="3513562"/>
            <a:chExt cx="3672408" cy="1283590"/>
          </a:xfrm>
        </p:grpSpPr>
        <p:sp>
          <p:nvSpPr>
            <p:cNvPr id="7" name="Rounded Rectangle 6"/>
            <p:cNvSpPr/>
            <p:nvPr/>
          </p:nvSpPr>
          <p:spPr>
            <a:xfrm>
              <a:off x="467544" y="3513562"/>
              <a:ext cx="3672408" cy="128359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643" y="3544735"/>
              <a:ext cx="3604252" cy="1231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Network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548" y="4968584"/>
            <a:ext cx="3672408" cy="779534"/>
            <a:chOff x="539552" y="5085184"/>
            <a:chExt cx="3672408" cy="779534"/>
          </a:xfrm>
        </p:grpSpPr>
        <p:sp>
          <p:nvSpPr>
            <p:cNvPr id="9" name="Rounded Rectangle 8"/>
            <p:cNvSpPr/>
            <p:nvPr/>
          </p:nvSpPr>
          <p:spPr>
            <a:xfrm>
              <a:off x="539552" y="508518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7651" y="513713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Data Link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548" y="5961834"/>
            <a:ext cx="3672408" cy="779534"/>
            <a:chOff x="503548" y="5961834"/>
            <a:chExt cx="3672408" cy="779534"/>
          </a:xfrm>
        </p:grpSpPr>
        <p:sp>
          <p:nvSpPr>
            <p:cNvPr id="11" name="Rounded Rectangle 10"/>
            <p:cNvSpPr/>
            <p:nvPr/>
          </p:nvSpPr>
          <p:spPr>
            <a:xfrm>
              <a:off x="503548" y="5961834"/>
              <a:ext cx="3672408" cy="779534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7626" y="6013789"/>
              <a:ext cx="3604252" cy="6822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Physical Layer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4993162" y="1799346"/>
            <a:ext cx="3528392" cy="4588674"/>
          </a:xfrm>
          <a:prstGeom prst="wedgeRoundRectCallout">
            <a:avLst>
              <a:gd name="adj1" fmla="val -74238"/>
              <a:gd name="adj2" fmla="val 3790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4" descr="C:\Users\ffitzek\Dropbox\Camera Uploads\2012-10-02 10.40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94" y="1864662"/>
            <a:ext cx="3336430" cy="4448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Overview of the Aalborg University Network Coding Research and Demonstrators  Life without network coding is possible, but not desirable!</vt:lpstr>
      <vt:lpstr>Our motivation back in 2004</vt:lpstr>
      <vt:lpstr>Our solution ... Mobile Clouds</vt:lpstr>
      <vt:lpstr>PowerPoint Presentation</vt:lpstr>
      <vt:lpstr>Application</vt:lpstr>
      <vt:lpstr>Why are we here?</vt:lpstr>
      <vt:lpstr>Where is network coding located?</vt:lpstr>
      <vt:lpstr>Where is network coding located?</vt:lpstr>
      <vt:lpstr>Where is network coding located?</vt:lpstr>
      <vt:lpstr>CATWOMAN (2011)</vt:lpstr>
      <vt:lpstr>Alice and Bob</vt:lpstr>
      <vt:lpstr>Green Mobile Clouds</vt:lpstr>
      <vt:lpstr>Why intra flow coding?</vt:lpstr>
      <vt:lpstr>CORE = COPE + MORE</vt:lpstr>
      <vt:lpstr>PowerPoint Presentation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</dc:creator>
  <cp:lastModifiedBy>ff</cp:lastModifiedBy>
  <cp:revision>16</cp:revision>
  <dcterms:created xsi:type="dcterms:W3CDTF">2013-03-11T02:32:00Z</dcterms:created>
  <dcterms:modified xsi:type="dcterms:W3CDTF">2013-03-11T14:05:28Z</dcterms:modified>
</cp:coreProperties>
</file>