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4" r:id="rId2"/>
    <p:sldId id="312" r:id="rId3"/>
    <p:sldId id="313" r:id="rId4"/>
    <p:sldId id="325" r:id="rId5"/>
    <p:sldId id="326" r:id="rId6"/>
    <p:sldId id="333" r:id="rId7"/>
    <p:sldId id="334" r:id="rId8"/>
    <p:sldId id="336" r:id="rId9"/>
    <p:sldId id="335" r:id="rId10"/>
    <p:sldId id="339" r:id="rId11"/>
    <p:sldId id="340" r:id="rId12"/>
    <p:sldId id="341" r:id="rId13"/>
    <p:sldId id="342" r:id="rId14"/>
    <p:sldId id="343" r:id="rId15"/>
    <p:sldId id="344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30" r:id="rId24"/>
    <p:sldId id="331" r:id="rId25"/>
    <p:sldId id="332" r:id="rId26"/>
    <p:sldId id="329" r:id="rId27"/>
    <p:sldId id="337" r:id="rId28"/>
    <p:sldId id="338" r:id="rId2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6699"/>
    <a:srgbClr val="FFC000"/>
    <a:srgbClr val="FFFF99"/>
    <a:srgbClr val="FFCC00"/>
    <a:srgbClr val="FFFF00"/>
    <a:srgbClr val="00599C"/>
    <a:srgbClr val="000000"/>
    <a:srgbClr val="FF99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94600"/>
  </p:normalViewPr>
  <p:slideViewPr>
    <p:cSldViewPr snapToGrid="0" snapToObjects="1">
      <p:cViewPr>
        <p:scale>
          <a:sx n="60" d="100"/>
          <a:sy n="60" d="100"/>
        </p:scale>
        <p:origin x="-188" y="-140"/>
      </p:cViewPr>
      <p:guideLst>
        <p:guide orient="horz" pos="1008"/>
        <p:guide orient="horz" pos="804"/>
        <p:guide orient="horz" pos="156"/>
        <p:guide orient="horz" pos="1098"/>
        <p:guide orient="horz" pos="1392"/>
        <p:guide orient="horz" pos="2736"/>
        <p:guide orient="horz" pos="3318"/>
        <p:guide orient="horz" pos="3378"/>
        <p:guide orient="horz" pos="528"/>
        <p:guide pos="162"/>
        <p:guide pos="5610"/>
        <p:guide pos="1938"/>
        <p:guide pos="1998"/>
        <p:guide pos="3768"/>
        <p:guide pos="3828"/>
        <p:guide pos="2838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BABDA36-1C8F-4DB7-A278-FACA4D45E6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1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7353"/>
          </a:xfrm>
          <a:noFill/>
          <a:ln w="9525"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4021294" y="9719329"/>
            <a:ext cx="3076363" cy="5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43" tIns="47420" rIns="94843" bIns="47420" anchor="b"/>
          <a:lstStyle/>
          <a:p>
            <a:pPr algn="r" defTabSz="948153"/>
            <a:fld id="{1038FF56-AA11-4C9D-ACA3-ECE168E0C1DC}" type="slidenum">
              <a:rPr lang="en-US" sz="1200"/>
              <a:pPr algn="r" defTabSz="948153"/>
              <a:t>7</a:t>
            </a:fld>
            <a:endParaRPr lang="en-US" sz="1200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59665"/>
            <a:ext cx="5679440" cy="4607352"/>
          </a:xfrm>
          <a:noFill/>
          <a:ln w="9525"/>
        </p:spPr>
        <p:txBody>
          <a:bodyPr lIns="94843" tIns="47420" rIns="94843" bIns="47420"/>
          <a:lstStyle/>
          <a:p>
            <a:pPr>
              <a:tabLst/>
            </a:pPr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56CCB-F711-457D-9F6E-3DB091641F4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7353"/>
          </a:xfrm>
          <a:noFill/>
          <a:ln w="9525"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1441"/>
            <a:ext cx="5204510" cy="4603800"/>
          </a:xfrm>
          <a:noFill/>
          <a:ln w="9525"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85B41-21D9-438A-9275-BC55824021D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7353"/>
          </a:xfrm>
          <a:noFill/>
          <a:ln w="9525"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371600"/>
            <a:ext cx="863917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1741488"/>
            <a:ext cx="863917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B4903-B55F-42DC-9DDB-B95866FF20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Line 15"/>
          <p:cNvSpPr>
            <a:spLocks noChangeShapeType="1"/>
          </p:cNvSpPr>
          <p:nvPr/>
        </p:nvSpPr>
        <p:spPr bwMode="auto">
          <a:xfrm>
            <a:off x="0" y="1263650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12" descr="BAE_S_TITLE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8925"/>
            <a:ext cx="183515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6391275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175000" y="4340225"/>
            <a:ext cx="279400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76950" y="4340225"/>
            <a:ext cx="306705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5360322"/>
            <a:ext cx="306705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76950" y="5360322"/>
            <a:ext cx="306705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175000" y="5360322"/>
            <a:ext cx="279400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4340225"/>
            <a:ext cx="306705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2413" y="2212848"/>
            <a:ext cx="8639174" cy="220133"/>
          </a:xfrm>
        </p:spPr>
        <p:txBody>
          <a:bodyPr/>
          <a:lstStyle>
            <a:lvl1pPr marL="0" indent="0">
              <a:buNone/>
              <a:defRPr kumimoji="0" lang="en-US" sz="1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838200"/>
            <a:ext cx="8639175" cy="388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600200"/>
            <a:ext cx="4243387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613525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413" y="6613525"/>
            <a:ext cx="5691187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613525"/>
            <a:ext cx="280988" cy="228600"/>
          </a:xfrm>
        </p:spPr>
        <p:txBody>
          <a:bodyPr/>
          <a:lstStyle>
            <a:lvl1pPr>
              <a:defRPr/>
            </a:lvl1pPr>
          </a:lstStyle>
          <a:p>
            <a:fld id="{28123B9F-47B6-4201-AFB3-A325107816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4633913" y="1365250"/>
            <a:ext cx="4257675" cy="49302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2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12A5B-5F75-440B-A852-642870E018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252413" y="1365250"/>
            <a:ext cx="8639175" cy="49302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52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12A5B-5F75-440B-A852-642870E018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Media Placeholder 7"/>
          <p:cNvSpPr>
            <a:spLocks noGrp="1"/>
          </p:cNvSpPr>
          <p:nvPr>
            <p:ph type="media" sz="quarter" idx="20"/>
          </p:nvPr>
        </p:nvSpPr>
        <p:spPr>
          <a:xfrm>
            <a:off x="1981200" y="1905000"/>
            <a:ext cx="5181600" cy="381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28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838200"/>
            <a:ext cx="8639175" cy="388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2413" y="1600200"/>
            <a:ext cx="8639175" cy="4648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613525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3" y="6613525"/>
            <a:ext cx="5691187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613525"/>
            <a:ext cx="280988" cy="228600"/>
          </a:xfrm>
        </p:spPr>
        <p:txBody>
          <a:bodyPr/>
          <a:lstStyle>
            <a:lvl1pPr>
              <a:defRPr/>
            </a:lvl1pPr>
          </a:lstStyle>
          <a:p>
            <a:fld id="{45F8004C-C91C-48F2-B23B-5129555328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3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3069D-A7C4-43E6-9B1D-DA5259F557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16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41A6B-7A30-487E-BA19-B36F708F3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371600"/>
            <a:ext cx="863917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B4903-B55F-42DC-9DDB-B95866FF20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Line 15"/>
          <p:cNvSpPr>
            <a:spLocks noChangeShapeType="1"/>
          </p:cNvSpPr>
          <p:nvPr/>
        </p:nvSpPr>
        <p:spPr bwMode="auto">
          <a:xfrm>
            <a:off x="0" y="1263650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12" descr="BAE_S_TITLE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8925"/>
            <a:ext cx="183515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6391275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175000" y="4340225"/>
            <a:ext cx="279400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76950" y="4340225"/>
            <a:ext cx="306705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5360322"/>
            <a:ext cx="306705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76950" y="5360322"/>
            <a:ext cx="306705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175000" y="5360322"/>
            <a:ext cx="279400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4340225"/>
            <a:ext cx="3067050" cy="92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75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6389688"/>
            <a:ext cx="6800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/>
          <a:lstStyle/>
          <a:p>
            <a:pPr algn="l">
              <a:defRPr/>
            </a:pPr>
            <a:r>
              <a:rPr lang="en-US" sz="800" dirty="0">
                <a:solidFill>
                  <a:srgbClr val="777777"/>
                </a:solidFill>
              </a:rPr>
              <a:t>©2010 BAE Systems</a:t>
            </a:r>
            <a:br>
              <a:rPr lang="en-US" sz="800" dirty="0">
                <a:solidFill>
                  <a:srgbClr val="777777"/>
                </a:solidFill>
              </a:rPr>
            </a:br>
            <a:r>
              <a:rPr lang="en-US" sz="800" dirty="0">
                <a:solidFill>
                  <a:srgbClr val="777777"/>
                </a:solidFill>
              </a:rPr>
              <a:t>Approved for Public Release; Distribution Unlimited. Cleared for Open Publication on 10 May 2010..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BFA4-8B50-481D-A260-2FB0250F5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28600" y="6389688"/>
            <a:ext cx="6800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/>
          <a:lstStyle/>
          <a:p>
            <a:pPr algn="l">
              <a:defRPr/>
            </a:pPr>
            <a:r>
              <a:rPr lang="en-US" sz="800" dirty="0">
                <a:solidFill>
                  <a:srgbClr val="777777"/>
                </a:solidFill>
              </a:rPr>
              <a:t>©2010 BAE Systems</a:t>
            </a:r>
            <a:br>
              <a:rPr lang="en-US" sz="800" dirty="0">
                <a:solidFill>
                  <a:srgbClr val="777777"/>
                </a:solidFill>
              </a:rPr>
            </a:br>
            <a:r>
              <a:rPr lang="en-US" sz="800" dirty="0">
                <a:solidFill>
                  <a:srgbClr val="777777"/>
                </a:solidFill>
              </a:rPr>
              <a:t>Approved for Public Release; Distribution Unlimited. Cleared for Open Publication on 10 May 2010..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8" y="596900"/>
            <a:ext cx="8621712" cy="546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338" y="1295400"/>
            <a:ext cx="4240212" cy="500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295400"/>
            <a:ext cx="4241800" cy="500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3070-DDB0-4BF6-9790-D51EA3E6E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371600"/>
            <a:ext cx="863917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1741488"/>
            <a:ext cx="863917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B4903-B55F-42DC-9DDB-B95866FF20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Line 15"/>
          <p:cNvSpPr>
            <a:spLocks noChangeShapeType="1"/>
          </p:cNvSpPr>
          <p:nvPr/>
        </p:nvSpPr>
        <p:spPr bwMode="auto">
          <a:xfrm>
            <a:off x="0" y="1263650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12" descr="BAE_S_TITLE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8925"/>
            <a:ext cx="183515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6391275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175000" y="4340225"/>
            <a:ext cx="2794000" cy="194243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76950" y="4340225"/>
            <a:ext cx="3067050" cy="194243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4340224"/>
            <a:ext cx="3067050" cy="194243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2413" y="2212848"/>
            <a:ext cx="8639174" cy="220133"/>
          </a:xfrm>
        </p:spPr>
        <p:txBody>
          <a:bodyPr/>
          <a:lstStyle>
            <a:lvl1pPr marL="0" indent="0">
              <a:buNone/>
              <a:defRPr kumimoji="0" lang="en-US" sz="1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30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371600"/>
            <a:ext cx="863917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1741488"/>
            <a:ext cx="863917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B4903-B55F-42DC-9DDB-B95866FF20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Line 15"/>
          <p:cNvSpPr>
            <a:spLocks noChangeShapeType="1"/>
          </p:cNvSpPr>
          <p:nvPr/>
        </p:nvSpPr>
        <p:spPr bwMode="auto">
          <a:xfrm>
            <a:off x="0" y="1263650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12" descr="BAE_S_TITLE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8925"/>
            <a:ext cx="183515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6391275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4340224"/>
            <a:ext cx="9144000" cy="194243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2413" y="2212848"/>
            <a:ext cx="8639174" cy="220133"/>
          </a:xfrm>
        </p:spPr>
        <p:txBody>
          <a:bodyPr/>
          <a:lstStyle>
            <a:lvl1pPr marL="0" indent="0">
              <a:buNone/>
              <a:defRPr kumimoji="0" lang="en-US" sz="1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59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371600"/>
            <a:ext cx="863917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1741488"/>
            <a:ext cx="863917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B4903-B55F-42DC-9DDB-B95866FF20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Line 15"/>
          <p:cNvSpPr>
            <a:spLocks noChangeShapeType="1"/>
          </p:cNvSpPr>
          <p:nvPr/>
        </p:nvSpPr>
        <p:spPr bwMode="auto">
          <a:xfrm>
            <a:off x="0" y="1263650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12" descr="BAE_S_TITLE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8925"/>
            <a:ext cx="183515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6391275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2413" y="2212848"/>
            <a:ext cx="8639174" cy="220133"/>
          </a:xfrm>
        </p:spPr>
        <p:txBody>
          <a:bodyPr/>
          <a:lstStyle>
            <a:lvl1pPr marL="0" indent="0">
              <a:buNone/>
              <a:defRPr kumimoji="0" lang="en-US" sz="1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87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ured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371600"/>
            <a:ext cx="8639175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1741488"/>
            <a:ext cx="863917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Date/reference/classification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1B4903-B55F-42DC-9DDB-B95866FF2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80" name="Line 15"/>
          <p:cNvSpPr>
            <a:spLocks noChangeShapeType="1"/>
          </p:cNvSpPr>
          <p:nvPr/>
        </p:nvSpPr>
        <p:spPr bwMode="auto">
          <a:xfrm>
            <a:off x="0" y="126365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12" descr="BAE_S_TITLE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8925"/>
            <a:ext cx="183515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6391275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2413" y="2212848"/>
            <a:ext cx="8639174" cy="220133"/>
          </a:xfrm>
        </p:spPr>
        <p:txBody>
          <a:bodyPr/>
          <a:lstStyle>
            <a:lvl1pPr marL="0" indent="0">
              <a:buNone/>
              <a:defRPr kumimoji="0" lang="en-US" sz="1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22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821D9-44D1-4F93-9B08-50325F568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1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371600"/>
            <a:ext cx="863917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1741488"/>
            <a:ext cx="863917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B4903-B55F-42DC-9DDB-B95866FF20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Line 15"/>
          <p:cNvSpPr>
            <a:spLocks noChangeShapeType="1"/>
          </p:cNvSpPr>
          <p:nvPr/>
        </p:nvSpPr>
        <p:spPr bwMode="auto">
          <a:xfrm>
            <a:off x="0" y="1263650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12" descr="BAE_S_TITLE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8925"/>
            <a:ext cx="183515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6391275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11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838200"/>
            <a:ext cx="8639175" cy="388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600200"/>
            <a:ext cx="4243387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3388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613525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413" y="6613525"/>
            <a:ext cx="5691187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613525"/>
            <a:ext cx="280988" cy="228600"/>
          </a:xfrm>
        </p:spPr>
        <p:txBody>
          <a:bodyPr/>
          <a:lstStyle>
            <a:lvl1pPr>
              <a:defRPr/>
            </a:lvl1pPr>
          </a:lstStyle>
          <a:p>
            <a:fld id="{28123B9F-47B6-4201-AFB3-A325107816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9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838200"/>
            <a:ext cx="8639175" cy="388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600200"/>
            <a:ext cx="4243387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613525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413" y="6613525"/>
            <a:ext cx="5691187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z="1400" dirty="0" smtClean="0"/>
              <a:t>© BAE Systems. Proprietary and Confidential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613525"/>
            <a:ext cx="280988" cy="228600"/>
          </a:xfrm>
        </p:spPr>
        <p:txBody>
          <a:bodyPr/>
          <a:lstStyle>
            <a:lvl1pPr>
              <a:defRPr/>
            </a:lvl1pPr>
          </a:lstStyle>
          <a:p>
            <a:fld id="{28123B9F-47B6-4201-AFB3-A325107816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38988" y="1371600"/>
            <a:ext cx="1752600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138988" y="3892186"/>
            <a:ext cx="1752600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138988" y="2631893"/>
            <a:ext cx="1752600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7138988" y="5152478"/>
            <a:ext cx="1752600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252414" y="244385"/>
            <a:ext cx="6767512" cy="228600"/>
          </a:xfrm>
        </p:spPr>
        <p:txBody>
          <a:bodyPr/>
          <a:lstStyle>
            <a:lvl1pPr marL="0" indent="0">
              <a:buFontTx/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26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604274"/>
            <a:ext cx="86391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366274"/>
            <a:ext cx="86391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613525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Date/reference/classification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613525"/>
            <a:ext cx="56911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BAE Systems. Proprietary and Confidential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3525"/>
            <a:ext cx="280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10DC0974-8874-4D66-B8E6-6AA641F7D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6" name="Line 15"/>
          <p:cNvSpPr>
            <a:spLocks noChangeShapeType="1"/>
          </p:cNvSpPr>
          <p:nvPr/>
        </p:nvSpPr>
        <p:spPr bwMode="auto">
          <a:xfrm>
            <a:off x="0" y="1029724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6391275"/>
            <a:ext cx="91440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" name="Picture 16" descr="BAE_S_TITLE_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8925"/>
            <a:ext cx="183515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71" r:id="rId4"/>
    <p:sldLayoutId id="2147483672" r:id="rId5"/>
    <p:sldLayoutId id="2147483650" r:id="rId6"/>
    <p:sldLayoutId id="2147483668" r:id="rId7"/>
    <p:sldLayoutId id="2147483660" r:id="rId8"/>
    <p:sldLayoutId id="2147483669" r:id="rId9"/>
    <p:sldLayoutId id="2147483670" r:id="rId10"/>
    <p:sldLayoutId id="2147483666" r:id="rId11"/>
    <p:sldLayoutId id="2147483667" r:id="rId12"/>
    <p:sldLayoutId id="2147483661" r:id="rId13"/>
    <p:sldLayoutId id="2147483654" r:id="rId14"/>
    <p:sldLayoutId id="2147483655" r:id="rId15"/>
    <p:sldLayoutId id="2147483674" r:id="rId16"/>
    <p:sldLayoutId id="2147483675" r:id="rId17"/>
    <p:sldLayoutId id="2147483676" r:id="rId1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3429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2pPr>
      <a:lvl3pPr marL="1025525" indent="-3413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376363" indent="-35083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4pPr>
      <a:lvl5pPr marL="1717675" indent="-3413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CONCERTO and BRAVO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Experiences </a:t>
            </a:r>
            <a:r>
              <a:rPr lang="en-US" dirty="0"/>
              <a:t>with practical, full </a:t>
            </a:r>
            <a:r>
              <a:rPr lang="en-US" smtClean="0"/>
              <a:t>implementations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of </a:t>
            </a:r>
            <a:r>
              <a:rPr lang="en-US"/>
              <a:t>N</a:t>
            </a:r>
            <a:r>
              <a:rPr lang="en-US" smtClean="0"/>
              <a:t>etwork </a:t>
            </a:r>
            <a:r>
              <a:rPr lang="en-US" dirty="0"/>
              <a:t>C</a:t>
            </a:r>
            <a:r>
              <a:rPr lang="en-US" smtClean="0"/>
              <a:t>oding </a:t>
            </a:r>
            <a:r>
              <a:rPr lang="en-US" dirty="0" smtClean="0"/>
              <a:t>systems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6532048"/>
            <a:ext cx="5691187" cy="228600"/>
          </a:xfrm>
        </p:spPr>
        <p:txBody>
          <a:bodyPr/>
          <a:lstStyle/>
          <a:p>
            <a:r>
              <a:rPr lang="en-US" sz="1400" dirty="0" smtClean="0"/>
              <a:t>© 2013 BAE Systems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1821D9-44D1-4F93-9B08-50325F568E2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52414" y="3606939"/>
            <a:ext cx="8639174" cy="22013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ictor Firoiu					11 March 2013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</a:t>
            </a:r>
            <a:r>
              <a:rPr lang="en-US" dirty="0" err="1" smtClean="0"/>
              <a:t>Subgraph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Requires Link State from all network</a:t>
            </a:r>
          </a:p>
          <a:p>
            <a:r>
              <a:rPr lang="en-US" sz="2400" dirty="0" smtClean="0"/>
              <a:t>Inaccurate LS info results in inefficient or defective </a:t>
            </a:r>
            <a:r>
              <a:rPr lang="en-US" sz="2400" dirty="0" err="1" smtClean="0"/>
              <a:t>subgraph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Solution: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construction based on local info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Gradient-based Routing</a:t>
            </a:r>
          </a:p>
          <a:p>
            <a:pPr>
              <a:lnSpc>
                <a:spcPct val="90000"/>
              </a:lnSpc>
              <a:buFont typeface="Times New Roman" pitchFamily="18" charset="0"/>
              <a:buChar char="•"/>
            </a:pPr>
            <a:r>
              <a:rPr lang="en-US" sz="2400" dirty="0"/>
              <a:t>Constructs field and currents for information flow </a:t>
            </a:r>
          </a:p>
          <a:p>
            <a:pPr>
              <a:lnSpc>
                <a:spcPct val="90000"/>
              </a:lnSpc>
              <a:buFont typeface="Times New Roman" pitchFamily="18" charset="0"/>
              <a:buChar char="•"/>
            </a:pPr>
            <a:r>
              <a:rPr lang="en-US" sz="2400" dirty="0"/>
              <a:t>Made possible by network coding fluid flow</a:t>
            </a:r>
          </a:p>
          <a:p>
            <a:pPr>
              <a:lnSpc>
                <a:spcPct val="90000"/>
              </a:lnSpc>
              <a:buFont typeface="Times New Roman" pitchFamily="18" charset="0"/>
              <a:buChar char="•"/>
            </a:pPr>
            <a:r>
              <a:rPr lang="en-US" sz="2400" dirty="0"/>
              <a:t>Provides natural properties of (Electric) Potential Fields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sz="2000" dirty="0"/>
              <a:t>Efficient flow allocation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sz="2000" dirty="0"/>
              <a:t>Locality of perturbation, Stability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sz="2000" dirty="0"/>
              <a:t>No local minima: data never stalls in the </a:t>
            </a:r>
            <a:r>
              <a:rPr lang="en-US" sz="2000" dirty="0" smtClean="0"/>
              <a:t>middle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Date/reference/classification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© BAE Systems. Proprietary and Confidential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1D9-44D1-4F93-9B08-50325F568E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76200"/>
            <a:ext cx="8616950" cy="1062038"/>
          </a:xfrm>
        </p:spPr>
        <p:txBody>
          <a:bodyPr/>
          <a:lstStyle/>
          <a:p>
            <a:r>
              <a:rPr lang="en-US"/>
              <a:t>Gradient-based Routing</a:t>
            </a:r>
            <a:br>
              <a:rPr lang="en-US"/>
            </a:br>
            <a:r>
              <a:rPr lang="en-US" sz="2200"/>
              <a:t>Information Flow Modeled on Electric Network</a:t>
            </a:r>
          </a:p>
        </p:txBody>
      </p:sp>
      <p:pic>
        <p:nvPicPr>
          <p:cNvPr id="3174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9838"/>
            <a:ext cx="3167063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356100"/>
            <a:ext cx="27289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013325"/>
            <a:ext cx="15652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4497388"/>
            <a:ext cx="1238250" cy="223837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Network Level  </a:t>
            </a:r>
          </a:p>
        </p:txBody>
      </p:sp>
      <p:sp>
        <p:nvSpPr>
          <p:cNvPr id="317451" name="Rectangle 11"/>
          <p:cNvSpPr>
            <a:spLocks noChangeArrowheads="1"/>
          </p:cNvSpPr>
          <p:nvPr/>
        </p:nvSpPr>
        <p:spPr bwMode="auto">
          <a:xfrm>
            <a:off x="342900" y="5195888"/>
            <a:ext cx="106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Flow Level  </a:t>
            </a:r>
          </a:p>
        </p:txBody>
      </p:sp>
      <p:sp>
        <p:nvSpPr>
          <p:cNvPr id="317453" name="Rectangle 13"/>
          <p:cNvSpPr>
            <a:spLocks noChangeArrowheads="1"/>
          </p:cNvSpPr>
          <p:nvPr/>
        </p:nvSpPr>
        <p:spPr bwMode="auto">
          <a:xfrm>
            <a:off x="228600" y="1257300"/>
            <a:ext cx="8634413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ts val="500"/>
              </a:spcBef>
            </a:pPr>
            <a:r>
              <a:rPr lang="en-US" sz="2000">
                <a:cs typeface="Arial" charset="0"/>
                <a:sym typeface="Wingdings" pitchFamily="2" charset="2"/>
              </a:rPr>
              <a:t>Objective: Minimize total transmissions: </a:t>
            </a:r>
            <a:r>
              <a:rPr lang="en-US" sz="20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G=</a:t>
            </a:r>
            <a:r>
              <a:rPr lang="el-GR" sz="20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Σ</a:t>
            </a:r>
            <a:r>
              <a:rPr lang="en-US" sz="20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{all links ab}  |Iab|/Qab</a:t>
            </a:r>
          </a:p>
          <a:p>
            <a:pPr marL="342900" indent="-34290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Iab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 = Information rate from a to b; </a:t>
            </a:r>
            <a:r>
              <a:rPr lang="en-US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Qab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sz="1800">
                <a:cs typeface="Arial" charset="0"/>
                <a:sym typeface="Wingdings" pitchFamily="2" charset="2"/>
              </a:rPr>
              <a:t>P[success Tx from a to b]</a:t>
            </a:r>
            <a:endParaRPr lang="en-US" sz="1800" i="1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ts val="500"/>
              </a:spcBef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Solution: Data network – equivalent to electric network:</a:t>
            </a:r>
          </a:p>
          <a:p>
            <a:pPr marL="342900" indent="-34290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Approximation: minimize </a:t>
            </a:r>
            <a:r>
              <a:rPr lang="en-US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G= </a:t>
            </a:r>
            <a:r>
              <a:rPr lang="el-GR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Σ</a:t>
            </a:r>
            <a:r>
              <a:rPr lang="en-US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(Iab)</a:t>
            </a:r>
            <a:r>
              <a:rPr lang="en-US" sz="1800" b="1" i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/Qab </a:t>
            </a:r>
            <a:r>
              <a:rPr lang="en-US" sz="1800">
                <a:cs typeface="Arial" charset="0"/>
                <a:sym typeface="Wingdings" pitchFamily="2" charset="2"/>
              </a:rPr>
              <a:t> minimize </a:t>
            </a:r>
            <a:r>
              <a:rPr lang="en-US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E= </a:t>
            </a:r>
            <a:r>
              <a:rPr lang="el-GR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Σ</a:t>
            </a:r>
            <a:r>
              <a:rPr lang="en-US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(Iab)</a:t>
            </a:r>
            <a:r>
              <a:rPr lang="en-US" sz="1800" b="1" i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1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Rab</a:t>
            </a:r>
          </a:p>
          <a:p>
            <a:pPr marL="342900" indent="-34290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Information rate from a to b </a:t>
            </a:r>
            <a:r>
              <a:rPr lang="en-US" sz="1800">
                <a:cs typeface="Arial" charset="0"/>
                <a:sym typeface="Wingdings" pitchFamily="2" charset="2"/>
              </a:rPr>
              <a:t> intensity of current </a:t>
            </a:r>
            <a:r>
              <a:rPr lang="en-US" sz="1800" b="1" i="1">
                <a:latin typeface="Times New Roman" pitchFamily="18" charset="0"/>
                <a:cs typeface="Arial" charset="0"/>
                <a:sym typeface="Wingdings" pitchFamily="2" charset="2"/>
              </a:rPr>
              <a:t>Iab</a:t>
            </a:r>
          </a:p>
          <a:p>
            <a:pPr marL="342900" indent="-34290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sz="1800">
                <a:cs typeface="Arial" charset="0"/>
                <a:sym typeface="Wingdings" pitchFamily="2" charset="2"/>
              </a:rPr>
              <a:t>Link quality from a to b = </a:t>
            </a:r>
            <a:r>
              <a:rPr lang="en-US" sz="1800" b="1" i="1">
                <a:latin typeface="Times New Roman" pitchFamily="18" charset="0"/>
                <a:cs typeface="Arial" charset="0"/>
                <a:sym typeface="Wingdings" pitchFamily="2" charset="2"/>
              </a:rPr>
              <a:t>Qab</a:t>
            </a:r>
            <a:r>
              <a:rPr lang="en-US" sz="1800" b="1"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1800">
                <a:cs typeface="Arial" charset="0"/>
                <a:sym typeface="Wingdings" pitchFamily="2" charset="2"/>
              </a:rPr>
              <a:t> 1/Resistance = </a:t>
            </a:r>
            <a:r>
              <a:rPr lang="en-US" sz="1800" b="1" i="1">
                <a:latin typeface="Times New Roman" pitchFamily="18" charset="0"/>
                <a:cs typeface="Arial" charset="0"/>
                <a:sym typeface="Wingdings" pitchFamily="2" charset="2"/>
              </a:rPr>
              <a:t>1/Rab</a:t>
            </a:r>
          </a:p>
          <a:p>
            <a:pPr marL="342900" indent="-342900"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Minimize Data Transmission: reduced to minimizing total electric energy</a:t>
            </a:r>
          </a:p>
          <a:p>
            <a:pPr lvl="1">
              <a:spcBef>
                <a:spcPts val="450"/>
              </a:spcBef>
              <a:buFont typeface="Times New Roman" pitchFamily="18" charset="0"/>
              <a:buChar char="–"/>
            </a:pPr>
            <a:r>
              <a:rPr lang="en-US">
                <a:solidFill>
                  <a:srgbClr val="000000"/>
                </a:solidFill>
                <a:cs typeface="Arial" charset="0"/>
              </a:rPr>
              <a:t>Classic problem of solving electric circuits</a:t>
            </a:r>
          </a:p>
        </p:txBody>
      </p:sp>
    </p:spTree>
    <p:extLst>
      <p:ext uri="{BB962C8B-B14F-4D97-AF65-F5344CB8AC3E}">
        <p14:creationId xmlns:p14="http://schemas.microsoft.com/office/powerpoint/2010/main" val="220463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BRAVO: Network Coding over Gradient-based </a:t>
            </a:r>
            <a:r>
              <a:rPr lang="en-US" dirty="0" err="1"/>
              <a:t>S</a:t>
            </a:r>
            <a:r>
              <a:rPr lang="en-US" dirty="0" err="1" smtClean="0"/>
              <a:t>ubgraphs</a:t>
            </a:r>
            <a:endParaRPr lang="en-US" dirty="0"/>
          </a:p>
        </p:txBody>
      </p:sp>
      <p:grpSp>
        <p:nvGrpSpPr>
          <p:cNvPr id="224259" name="Group 3"/>
          <p:cNvGrpSpPr>
            <a:grpSpLocks/>
          </p:cNvGrpSpPr>
          <p:nvPr/>
        </p:nvGrpSpPr>
        <p:grpSpPr bwMode="auto">
          <a:xfrm>
            <a:off x="4876800" y="1295400"/>
            <a:ext cx="3124200" cy="2219325"/>
            <a:chOff x="3504" y="816"/>
            <a:chExt cx="1968" cy="1398"/>
          </a:xfrm>
        </p:grpSpPr>
        <p:pic>
          <p:nvPicPr>
            <p:cNvPr id="2242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816"/>
              <a:ext cx="1968" cy="1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4261" name="Freeform 5"/>
            <p:cNvSpPr>
              <a:spLocks/>
            </p:cNvSpPr>
            <p:nvPr/>
          </p:nvSpPr>
          <p:spPr bwMode="auto">
            <a:xfrm>
              <a:off x="3984" y="960"/>
              <a:ext cx="576" cy="816"/>
            </a:xfrm>
            <a:custGeom>
              <a:avLst/>
              <a:gdLst>
                <a:gd name="T0" fmla="*/ 576 w 576"/>
                <a:gd name="T1" fmla="*/ 0 h 816"/>
                <a:gd name="T2" fmla="*/ 384 w 576"/>
                <a:gd name="T3" fmla="*/ 240 h 816"/>
                <a:gd name="T4" fmla="*/ 144 w 576"/>
                <a:gd name="T5" fmla="*/ 528 h 816"/>
                <a:gd name="T6" fmla="*/ 0 w 576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816">
                  <a:moveTo>
                    <a:pt x="576" y="0"/>
                  </a:moveTo>
                  <a:cubicBezTo>
                    <a:pt x="516" y="76"/>
                    <a:pt x="456" y="152"/>
                    <a:pt x="384" y="240"/>
                  </a:cubicBezTo>
                  <a:cubicBezTo>
                    <a:pt x="312" y="328"/>
                    <a:pt x="208" y="432"/>
                    <a:pt x="144" y="528"/>
                  </a:cubicBezTo>
                  <a:cubicBezTo>
                    <a:pt x="80" y="624"/>
                    <a:pt x="40" y="720"/>
                    <a:pt x="0" y="81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4262" name="Freeform 6"/>
            <p:cNvSpPr>
              <a:spLocks/>
            </p:cNvSpPr>
            <p:nvPr/>
          </p:nvSpPr>
          <p:spPr bwMode="auto">
            <a:xfrm>
              <a:off x="4448" y="960"/>
              <a:ext cx="112" cy="960"/>
            </a:xfrm>
            <a:custGeom>
              <a:avLst/>
              <a:gdLst>
                <a:gd name="T0" fmla="*/ 112 w 112"/>
                <a:gd name="T1" fmla="*/ 0 h 960"/>
                <a:gd name="T2" fmla="*/ 16 w 112"/>
                <a:gd name="T3" fmla="*/ 528 h 960"/>
                <a:gd name="T4" fmla="*/ 16 w 112"/>
                <a:gd name="T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60">
                  <a:moveTo>
                    <a:pt x="112" y="0"/>
                  </a:moveTo>
                  <a:cubicBezTo>
                    <a:pt x="72" y="184"/>
                    <a:pt x="32" y="368"/>
                    <a:pt x="16" y="528"/>
                  </a:cubicBezTo>
                  <a:cubicBezTo>
                    <a:pt x="0" y="688"/>
                    <a:pt x="8" y="824"/>
                    <a:pt x="16" y="96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4263" name="Freeform 7"/>
            <p:cNvSpPr>
              <a:spLocks/>
            </p:cNvSpPr>
            <p:nvPr/>
          </p:nvSpPr>
          <p:spPr bwMode="auto">
            <a:xfrm>
              <a:off x="4608" y="960"/>
              <a:ext cx="480" cy="816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336 h 816"/>
                <a:gd name="T4" fmla="*/ 384 w 480"/>
                <a:gd name="T5" fmla="*/ 624 h 816"/>
                <a:gd name="T6" fmla="*/ 480 w 480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cubicBezTo>
                    <a:pt x="64" y="116"/>
                    <a:pt x="128" y="232"/>
                    <a:pt x="192" y="336"/>
                  </a:cubicBezTo>
                  <a:cubicBezTo>
                    <a:pt x="256" y="440"/>
                    <a:pt x="336" y="544"/>
                    <a:pt x="384" y="624"/>
                  </a:cubicBezTo>
                  <a:cubicBezTo>
                    <a:pt x="432" y="704"/>
                    <a:pt x="456" y="760"/>
                    <a:pt x="480" y="81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4264" name="Freeform 8"/>
            <p:cNvSpPr>
              <a:spLocks/>
            </p:cNvSpPr>
            <p:nvPr/>
          </p:nvSpPr>
          <p:spPr bwMode="auto">
            <a:xfrm>
              <a:off x="4312" y="1008"/>
              <a:ext cx="200" cy="912"/>
            </a:xfrm>
            <a:custGeom>
              <a:avLst/>
              <a:gdLst>
                <a:gd name="T0" fmla="*/ 200 w 200"/>
                <a:gd name="T1" fmla="*/ 0 h 912"/>
                <a:gd name="T2" fmla="*/ 56 w 200"/>
                <a:gd name="T3" fmla="*/ 336 h 912"/>
                <a:gd name="T4" fmla="*/ 8 w 200"/>
                <a:gd name="T5" fmla="*/ 672 h 912"/>
                <a:gd name="T6" fmla="*/ 104 w 200"/>
                <a:gd name="T7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912">
                  <a:moveTo>
                    <a:pt x="200" y="0"/>
                  </a:moveTo>
                  <a:cubicBezTo>
                    <a:pt x="144" y="112"/>
                    <a:pt x="88" y="224"/>
                    <a:pt x="56" y="336"/>
                  </a:cubicBezTo>
                  <a:cubicBezTo>
                    <a:pt x="24" y="448"/>
                    <a:pt x="0" y="576"/>
                    <a:pt x="8" y="672"/>
                  </a:cubicBezTo>
                  <a:cubicBezTo>
                    <a:pt x="16" y="768"/>
                    <a:pt x="60" y="840"/>
                    <a:pt x="104" y="91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4265" name="Freeform 9"/>
            <p:cNvSpPr>
              <a:spLocks/>
            </p:cNvSpPr>
            <p:nvPr/>
          </p:nvSpPr>
          <p:spPr bwMode="auto">
            <a:xfrm>
              <a:off x="4032" y="1056"/>
              <a:ext cx="480" cy="672"/>
            </a:xfrm>
            <a:custGeom>
              <a:avLst/>
              <a:gdLst>
                <a:gd name="T0" fmla="*/ 480 w 480"/>
                <a:gd name="T1" fmla="*/ 0 h 672"/>
                <a:gd name="T2" fmla="*/ 288 w 480"/>
                <a:gd name="T3" fmla="*/ 336 h 672"/>
                <a:gd name="T4" fmla="*/ 96 w 480"/>
                <a:gd name="T5" fmla="*/ 576 h 672"/>
                <a:gd name="T6" fmla="*/ 0 w 480"/>
                <a:gd name="T7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672">
                  <a:moveTo>
                    <a:pt x="480" y="0"/>
                  </a:moveTo>
                  <a:cubicBezTo>
                    <a:pt x="416" y="120"/>
                    <a:pt x="352" y="240"/>
                    <a:pt x="288" y="336"/>
                  </a:cubicBezTo>
                  <a:cubicBezTo>
                    <a:pt x="224" y="432"/>
                    <a:pt x="144" y="520"/>
                    <a:pt x="96" y="576"/>
                  </a:cubicBezTo>
                  <a:cubicBezTo>
                    <a:pt x="48" y="632"/>
                    <a:pt x="24" y="652"/>
                    <a:pt x="0" y="67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4266" name="Freeform 10"/>
            <p:cNvSpPr>
              <a:spLocks/>
            </p:cNvSpPr>
            <p:nvPr/>
          </p:nvSpPr>
          <p:spPr bwMode="auto">
            <a:xfrm>
              <a:off x="4512" y="1008"/>
              <a:ext cx="144" cy="912"/>
            </a:xfrm>
            <a:custGeom>
              <a:avLst/>
              <a:gdLst>
                <a:gd name="T0" fmla="*/ 96 w 144"/>
                <a:gd name="T1" fmla="*/ 0 h 912"/>
                <a:gd name="T2" fmla="*/ 144 w 144"/>
                <a:gd name="T3" fmla="*/ 384 h 912"/>
                <a:gd name="T4" fmla="*/ 96 w 144"/>
                <a:gd name="T5" fmla="*/ 720 h 912"/>
                <a:gd name="T6" fmla="*/ 0 w 144"/>
                <a:gd name="T7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912">
                  <a:moveTo>
                    <a:pt x="96" y="0"/>
                  </a:moveTo>
                  <a:cubicBezTo>
                    <a:pt x="120" y="132"/>
                    <a:pt x="144" y="264"/>
                    <a:pt x="144" y="384"/>
                  </a:cubicBezTo>
                  <a:cubicBezTo>
                    <a:pt x="144" y="504"/>
                    <a:pt x="120" y="632"/>
                    <a:pt x="96" y="720"/>
                  </a:cubicBezTo>
                  <a:cubicBezTo>
                    <a:pt x="72" y="808"/>
                    <a:pt x="36" y="860"/>
                    <a:pt x="0" y="91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4267" name="Freeform 11"/>
            <p:cNvSpPr>
              <a:spLocks/>
            </p:cNvSpPr>
            <p:nvPr/>
          </p:nvSpPr>
          <p:spPr bwMode="auto">
            <a:xfrm>
              <a:off x="4600" y="1008"/>
              <a:ext cx="392" cy="768"/>
            </a:xfrm>
            <a:custGeom>
              <a:avLst/>
              <a:gdLst>
                <a:gd name="T0" fmla="*/ 8 w 392"/>
                <a:gd name="T1" fmla="*/ 0 h 768"/>
                <a:gd name="T2" fmla="*/ 8 w 392"/>
                <a:gd name="T3" fmla="*/ 48 h 768"/>
                <a:gd name="T4" fmla="*/ 56 w 392"/>
                <a:gd name="T5" fmla="*/ 288 h 768"/>
                <a:gd name="T6" fmla="*/ 104 w 392"/>
                <a:gd name="T7" fmla="*/ 528 h 768"/>
                <a:gd name="T8" fmla="*/ 392 w 392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768">
                  <a:moveTo>
                    <a:pt x="8" y="0"/>
                  </a:moveTo>
                  <a:cubicBezTo>
                    <a:pt x="4" y="0"/>
                    <a:pt x="0" y="0"/>
                    <a:pt x="8" y="48"/>
                  </a:cubicBezTo>
                  <a:cubicBezTo>
                    <a:pt x="16" y="96"/>
                    <a:pt x="40" y="208"/>
                    <a:pt x="56" y="288"/>
                  </a:cubicBezTo>
                  <a:cubicBezTo>
                    <a:pt x="72" y="368"/>
                    <a:pt x="48" y="448"/>
                    <a:pt x="104" y="528"/>
                  </a:cubicBezTo>
                  <a:cubicBezTo>
                    <a:pt x="160" y="608"/>
                    <a:pt x="276" y="688"/>
                    <a:pt x="392" y="76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152400" y="5988050"/>
            <a:ext cx="8867775" cy="3762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cs typeface="Arial" charset="0"/>
              </a:rPr>
              <a:t>Netcoded data over gradient routes gains from multipath, opportunistic network usage</a:t>
            </a:r>
          </a:p>
        </p:txBody>
      </p:sp>
      <p:sp>
        <p:nvSpPr>
          <p:cNvPr id="224269" name="Line 13"/>
          <p:cNvSpPr>
            <a:spLocks noChangeShapeType="1"/>
          </p:cNvSpPr>
          <p:nvPr/>
        </p:nvSpPr>
        <p:spPr bwMode="auto">
          <a:xfrm flipV="1">
            <a:off x="6399213" y="3276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70" name="Line 14"/>
          <p:cNvSpPr>
            <a:spLocks noChangeShapeType="1"/>
          </p:cNvSpPr>
          <p:nvPr/>
        </p:nvSpPr>
        <p:spPr bwMode="auto">
          <a:xfrm flipV="1">
            <a:off x="5561013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71" name="Line 15"/>
          <p:cNvSpPr>
            <a:spLocks noChangeShapeType="1"/>
          </p:cNvSpPr>
          <p:nvPr/>
        </p:nvSpPr>
        <p:spPr bwMode="auto">
          <a:xfrm flipV="1">
            <a:off x="7313613" y="3048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72" name="Line 16"/>
          <p:cNvSpPr>
            <a:spLocks noChangeShapeType="1"/>
          </p:cNvSpPr>
          <p:nvPr/>
        </p:nvSpPr>
        <p:spPr bwMode="auto">
          <a:xfrm flipV="1">
            <a:off x="6475413" y="1600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73" name="Oval 17"/>
          <p:cNvSpPr>
            <a:spLocks noChangeArrowheads="1"/>
          </p:cNvSpPr>
          <p:nvPr/>
        </p:nvSpPr>
        <p:spPr bwMode="auto">
          <a:xfrm rot="3178176">
            <a:off x="5636419" y="5095082"/>
            <a:ext cx="266700" cy="138112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4274" name="Oval 18"/>
          <p:cNvSpPr>
            <a:spLocks noChangeArrowheads="1"/>
          </p:cNvSpPr>
          <p:nvPr/>
        </p:nvSpPr>
        <p:spPr bwMode="auto">
          <a:xfrm>
            <a:off x="6019800" y="5029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75" name="Oval 19"/>
          <p:cNvSpPr>
            <a:spLocks noChangeArrowheads="1"/>
          </p:cNvSpPr>
          <p:nvPr/>
        </p:nvSpPr>
        <p:spPr bwMode="auto">
          <a:xfrm>
            <a:off x="6400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76" name="Oval 20"/>
          <p:cNvSpPr>
            <a:spLocks noChangeArrowheads="1"/>
          </p:cNvSpPr>
          <p:nvPr/>
        </p:nvSpPr>
        <p:spPr bwMode="auto">
          <a:xfrm>
            <a:off x="5486400" y="5257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77" name="Oval 21"/>
          <p:cNvSpPr>
            <a:spLocks noChangeArrowheads="1"/>
          </p:cNvSpPr>
          <p:nvPr/>
        </p:nvSpPr>
        <p:spPr bwMode="auto">
          <a:xfrm>
            <a:off x="6324600" y="5638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78" name="Oval 22"/>
          <p:cNvSpPr>
            <a:spLocks noChangeArrowheads="1"/>
          </p:cNvSpPr>
          <p:nvPr/>
        </p:nvSpPr>
        <p:spPr bwMode="auto">
          <a:xfrm>
            <a:off x="7239000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79" name="Oval 23"/>
          <p:cNvSpPr>
            <a:spLocks noChangeArrowheads="1"/>
          </p:cNvSpPr>
          <p:nvPr/>
        </p:nvSpPr>
        <p:spPr bwMode="auto">
          <a:xfrm>
            <a:off x="7162800" y="4800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80" name="Oval 24"/>
          <p:cNvSpPr>
            <a:spLocks noChangeArrowheads="1"/>
          </p:cNvSpPr>
          <p:nvPr/>
        </p:nvSpPr>
        <p:spPr bwMode="auto">
          <a:xfrm>
            <a:off x="5638800" y="4572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81" name="Oval 25"/>
          <p:cNvSpPr>
            <a:spLocks noChangeArrowheads="1"/>
          </p:cNvSpPr>
          <p:nvPr/>
        </p:nvSpPr>
        <p:spPr bwMode="auto">
          <a:xfrm>
            <a:off x="6629400" y="5105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82" name="Oval 26"/>
          <p:cNvSpPr>
            <a:spLocks noChangeArrowheads="1"/>
          </p:cNvSpPr>
          <p:nvPr/>
        </p:nvSpPr>
        <p:spPr bwMode="auto">
          <a:xfrm>
            <a:off x="7162800" y="4191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83" name="Oval 27"/>
          <p:cNvSpPr>
            <a:spLocks noChangeArrowheads="1"/>
          </p:cNvSpPr>
          <p:nvPr/>
        </p:nvSpPr>
        <p:spPr bwMode="auto">
          <a:xfrm>
            <a:off x="5943600" y="4114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84" name="Line 28"/>
          <p:cNvSpPr>
            <a:spLocks noChangeShapeType="1"/>
          </p:cNvSpPr>
          <p:nvPr/>
        </p:nvSpPr>
        <p:spPr bwMode="auto">
          <a:xfrm flipH="1">
            <a:off x="5562600" y="45720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85" name="Line 29"/>
          <p:cNvSpPr>
            <a:spLocks noChangeShapeType="1"/>
          </p:cNvSpPr>
          <p:nvPr/>
        </p:nvSpPr>
        <p:spPr bwMode="auto">
          <a:xfrm flipH="1">
            <a:off x="6096000" y="4648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86" name="Line 30"/>
          <p:cNvSpPr>
            <a:spLocks noChangeShapeType="1"/>
          </p:cNvSpPr>
          <p:nvPr/>
        </p:nvSpPr>
        <p:spPr bwMode="auto">
          <a:xfrm flipH="1">
            <a:off x="5619750" y="5130800"/>
            <a:ext cx="358775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87" name="Line 31"/>
          <p:cNvSpPr>
            <a:spLocks noChangeShapeType="1"/>
          </p:cNvSpPr>
          <p:nvPr/>
        </p:nvSpPr>
        <p:spPr bwMode="auto">
          <a:xfrm>
            <a:off x="6096000" y="5181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88" name="Line 32"/>
          <p:cNvSpPr>
            <a:spLocks noChangeShapeType="1"/>
          </p:cNvSpPr>
          <p:nvPr/>
        </p:nvSpPr>
        <p:spPr bwMode="auto">
          <a:xfrm flipH="1">
            <a:off x="6450013" y="5257800"/>
            <a:ext cx="179387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89" name="Line 33"/>
          <p:cNvSpPr>
            <a:spLocks noChangeShapeType="1"/>
          </p:cNvSpPr>
          <p:nvPr/>
        </p:nvSpPr>
        <p:spPr bwMode="auto">
          <a:xfrm>
            <a:off x="6477000" y="4648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90" name="Line 34"/>
          <p:cNvSpPr>
            <a:spLocks noChangeShapeType="1"/>
          </p:cNvSpPr>
          <p:nvPr/>
        </p:nvSpPr>
        <p:spPr bwMode="auto">
          <a:xfrm>
            <a:off x="6705600" y="52578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91" name="Line 35"/>
          <p:cNvSpPr>
            <a:spLocks noChangeShapeType="1"/>
          </p:cNvSpPr>
          <p:nvPr/>
        </p:nvSpPr>
        <p:spPr bwMode="auto">
          <a:xfrm>
            <a:off x="6553200" y="4648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92" name="Line 36"/>
          <p:cNvSpPr>
            <a:spLocks noChangeShapeType="1"/>
          </p:cNvSpPr>
          <p:nvPr/>
        </p:nvSpPr>
        <p:spPr bwMode="auto">
          <a:xfrm flipH="1">
            <a:off x="6367463" y="4679950"/>
            <a:ext cx="74612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93" name="Text Box 37"/>
          <p:cNvSpPr txBox="1">
            <a:spLocks noChangeArrowheads="1"/>
          </p:cNvSpPr>
          <p:nvPr/>
        </p:nvSpPr>
        <p:spPr bwMode="auto">
          <a:xfrm>
            <a:off x="7467600" y="3886200"/>
            <a:ext cx="1196975" cy="546100"/>
          </a:xfrm>
          <a:prstGeom prst="rect">
            <a:avLst/>
          </a:prstGeom>
          <a:noFill/>
          <a:ln w="28575" algn="ctr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Selective Tx</a:t>
            </a:r>
          </a:p>
          <a:p>
            <a:r>
              <a:rPr lang="en-US" sz="1400">
                <a:cs typeface="Arial" charset="0"/>
              </a:rPr>
              <a:t>(no flooding)</a:t>
            </a:r>
          </a:p>
        </p:txBody>
      </p:sp>
      <p:sp>
        <p:nvSpPr>
          <p:cNvPr id="224294" name="Text Box 38"/>
          <p:cNvSpPr txBox="1">
            <a:spLocks noChangeArrowheads="1"/>
          </p:cNvSpPr>
          <p:nvPr/>
        </p:nvSpPr>
        <p:spPr bwMode="auto">
          <a:xfrm>
            <a:off x="7391400" y="4800600"/>
            <a:ext cx="1524000" cy="333375"/>
          </a:xfrm>
          <a:prstGeom prst="rect">
            <a:avLst/>
          </a:prstGeom>
          <a:noFill/>
          <a:ln w="2857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Opportunistic Rx</a:t>
            </a:r>
          </a:p>
        </p:txBody>
      </p:sp>
      <p:sp>
        <p:nvSpPr>
          <p:cNvPr id="224295" name="Oval 39"/>
          <p:cNvSpPr>
            <a:spLocks noChangeArrowheads="1"/>
          </p:cNvSpPr>
          <p:nvPr/>
        </p:nvSpPr>
        <p:spPr bwMode="auto">
          <a:xfrm>
            <a:off x="7010400" y="5105400"/>
            <a:ext cx="228600" cy="152400"/>
          </a:xfrm>
          <a:prstGeom prst="ellipse">
            <a:avLst/>
          </a:prstGeom>
          <a:noFill/>
          <a:ln w="28575" algn="ctr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96" name="Oval 40"/>
          <p:cNvSpPr>
            <a:spLocks noChangeArrowheads="1"/>
          </p:cNvSpPr>
          <p:nvPr/>
        </p:nvSpPr>
        <p:spPr bwMode="auto">
          <a:xfrm>
            <a:off x="5715000" y="3962400"/>
            <a:ext cx="1600200" cy="533400"/>
          </a:xfrm>
          <a:prstGeom prst="ellipse">
            <a:avLst/>
          </a:prstGeom>
          <a:noFill/>
          <a:ln w="28575" algn="ctr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4297" name="Text Box 41"/>
          <p:cNvSpPr txBox="1">
            <a:spLocks noChangeArrowheads="1"/>
          </p:cNvSpPr>
          <p:nvPr/>
        </p:nvSpPr>
        <p:spPr bwMode="auto">
          <a:xfrm>
            <a:off x="4648200" y="4572000"/>
            <a:ext cx="931863" cy="5461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Multipath</a:t>
            </a:r>
          </a:p>
          <a:p>
            <a:r>
              <a:rPr lang="en-US" sz="1400">
                <a:cs typeface="Arial" charset="0"/>
              </a:rPr>
              <a:t>reliability</a:t>
            </a:r>
          </a:p>
        </p:txBody>
      </p:sp>
      <p:sp>
        <p:nvSpPr>
          <p:cNvPr id="224298" name="Freeform 42"/>
          <p:cNvSpPr>
            <a:spLocks/>
          </p:cNvSpPr>
          <p:nvPr/>
        </p:nvSpPr>
        <p:spPr bwMode="auto">
          <a:xfrm rot="-4846864">
            <a:off x="6076951" y="5205412"/>
            <a:ext cx="279400" cy="180975"/>
          </a:xfrm>
          <a:custGeom>
            <a:avLst/>
            <a:gdLst>
              <a:gd name="T0" fmla="*/ 0 w 288"/>
              <a:gd name="T1" fmla="*/ 144 h 144"/>
              <a:gd name="T2" fmla="*/ 192 w 288"/>
              <a:gd name="T3" fmla="*/ 96 h 144"/>
              <a:gd name="T4" fmla="*/ 288 w 288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144">
                <a:moveTo>
                  <a:pt x="0" y="144"/>
                </a:moveTo>
                <a:cubicBezTo>
                  <a:pt x="72" y="132"/>
                  <a:pt x="144" y="120"/>
                  <a:pt x="192" y="96"/>
                </a:cubicBezTo>
                <a:cubicBezTo>
                  <a:pt x="240" y="72"/>
                  <a:pt x="264" y="36"/>
                  <a:pt x="28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99" name="Freeform 43"/>
          <p:cNvSpPr>
            <a:spLocks/>
          </p:cNvSpPr>
          <p:nvPr/>
        </p:nvSpPr>
        <p:spPr bwMode="auto">
          <a:xfrm rot="-1754930">
            <a:off x="6096000" y="4800600"/>
            <a:ext cx="355600" cy="180975"/>
          </a:xfrm>
          <a:custGeom>
            <a:avLst/>
            <a:gdLst>
              <a:gd name="T0" fmla="*/ 0 w 288"/>
              <a:gd name="T1" fmla="*/ 144 h 144"/>
              <a:gd name="T2" fmla="*/ 192 w 288"/>
              <a:gd name="T3" fmla="*/ 96 h 144"/>
              <a:gd name="T4" fmla="*/ 288 w 288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144">
                <a:moveTo>
                  <a:pt x="0" y="144"/>
                </a:moveTo>
                <a:cubicBezTo>
                  <a:pt x="72" y="132"/>
                  <a:pt x="144" y="120"/>
                  <a:pt x="192" y="96"/>
                </a:cubicBezTo>
                <a:cubicBezTo>
                  <a:pt x="240" y="72"/>
                  <a:pt x="264" y="36"/>
                  <a:pt x="288" y="0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300" name="Text Box 44"/>
          <p:cNvSpPr txBox="1">
            <a:spLocks noChangeArrowheads="1"/>
          </p:cNvSpPr>
          <p:nvPr/>
        </p:nvSpPr>
        <p:spPr bwMode="auto">
          <a:xfrm>
            <a:off x="4800600" y="5486400"/>
            <a:ext cx="1376363" cy="333375"/>
          </a:xfrm>
          <a:prstGeom prst="rect">
            <a:avLst/>
          </a:prstGeom>
          <a:noFill/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Local reliability</a:t>
            </a:r>
          </a:p>
        </p:txBody>
      </p:sp>
      <p:sp>
        <p:nvSpPr>
          <p:cNvPr id="224301" name="Freeform 45"/>
          <p:cNvSpPr>
            <a:spLocks/>
          </p:cNvSpPr>
          <p:nvPr/>
        </p:nvSpPr>
        <p:spPr bwMode="auto">
          <a:xfrm>
            <a:off x="6519863" y="5494338"/>
            <a:ext cx="717550" cy="206375"/>
          </a:xfrm>
          <a:custGeom>
            <a:avLst/>
            <a:gdLst>
              <a:gd name="T0" fmla="*/ 0 w 452"/>
              <a:gd name="T1" fmla="*/ 130 h 130"/>
              <a:gd name="T2" fmla="*/ 42 w 452"/>
              <a:gd name="T3" fmla="*/ 109 h 130"/>
              <a:gd name="T4" fmla="*/ 73 w 452"/>
              <a:gd name="T5" fmla="*/ 99 h 130"/>
              <a:gd name="T6" fmla="*/ 177 w 452"/>
              <a:gd name="T7" fmla="*/ 120 h 130"/>
              <a:gd name="T8" fmla="*/ 265 w 452"/>
              <a:gd name="T9" fmla="*/ 52 h 130"/>
              <a:gd name="T10" fmla="*/ 322 w 452"/>
              <a:gd name="T11" fmla="*/ 73 h 130"/>
              <a:gd name="T12" fmla="*/ 358 w 452"/>
              <a:gd name="T13" fmla="*/ 68 h 130"/>
              <a:gd name="T14" fmla="*/ 395 w 452"/>
              <a:gd name="T15" fmla="*/ 37 h 130"/>
              <a:gd name="T16" fmla="*/ 441 w 452"/>
              <a:gd name="T17" fmla="*/ 11 h 130"/>
              <a:gd name="T18" fmla="*/ 452 w 452"/>
              <a:gd name="T1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2" h="130">
                <a:moveTo>
                  <a:pt x="0" y="130"/>
                </a:moveTo>
                <a:cubicBezTo>
                  <a:pt x="14" y="123"/>
                  <a:pt x="27" y="114"/>
                  <a:pt x="42" y="109"/>
                </a:cubicBezTo>
                <a:cubicBezTo>
                  <a:pt x="52" y="106"/>
                  <a:pt x="73" y="99"/>
                  <a:pt x="73" y="99"/>
                </a:cubicBezTo>
                <a:cubicBezTo>
                  <a:pt x="148" y="104"/>
                  <a:pt x="130" y="102"/>
                  <a:pt x="177" y="120"/>
                </a:cubicBezTo>
                <a:cubicBezTo>
                  <a:pt x="217" y="104"/>
                  <a:pt x="232" y="62"/>
                  <a:pt x="265" y="52"/>
                </a:cubicBezTo>
                <a:cubicBezTo>
                  <a:pt x="289" y="57"/>
                  <a:pt x="300" y="66"/>
                  <a:pt x="322" y="73"/>
                </a:cubicBezTo>
                <a:cubicBezTo>
                  <a:pt x="334" y="71"/>
                  <a:pt x="347" y="72"/>
                  <a:pt x="358" y="68"/>
                </a:cubicBezTo>
                <a:cubicBezTo>
                  <a:pt x="374" y="62"/>
                  <a:pt x="371" y="45"/>
                  <a:pt x="395" y="37"/>
                </a:cubicBezTo>
                <a:cubicBezTo>
                  <a:pt x="410" y="26"/>
                  <a:pt x="426" y="23"/>
                  <a:pt x="441" y="11"/>
                </a:cubicBezTo>
                <a:cubicBezTo>
                  <a:pt x="445" y="8"/>
                  <a:pt x="452" y="0"/>
                  <a:pt x="452" y="0"/>
                </a:cubicBezTo>
              </a:path>
            </a:pathLst>
          </a:custGeom>
          <a:noFill/>
          <a:ln w="28575" cap="flat" cmpd="sng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302" name="Text Box 46"/>
          <p:cNvSpPr txBox="1">
            <a:spLocks noChangeArrowheads="1"/>
          </p:cNvSpPr>
          <p:nvPr/>
        </p:nvSpPr>
        <p:spPr bwMode="auto">
          <a:xfrm>
            <a:off x="7466013" y="5334000"/>
            <a:ext cx="1601787" cy="546100"/>
          </a:xfrm>
          <a:prstGeom prst="rect">
            <a:avLst/>
          </a:prstGeom>
          <a:noFill/>
          <a:ln w="2857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Multipath enables</a:t>
            </a:r>
          </a:p>
          <a:p>
            <a:r>
              <a:rPr lang="en-US" sz="1400">
                <a:cs typeface="Arial" charset="0"/>
              </a:rPr>
              <a:t>robust mobility </a:t>
            </a:r>
          </a:p>
        </p:txBody>
      </p:sp>
      <p:sp>
        <p:nvSpPr>
          <p:cNvPr id="224303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160338" y="1295400"/>
            <a:ext cx="4411662" cy="4267200"/>
          </a:xfrm>
          <a:ln/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Routing Challenges</a:t>
            </a:r>
          </a:p>
          <a:p>
            <a:pPr>
              <a:buFont typeface="Times New Roman" pitchFamily="18" charset="0"/>
              <a:buChar char="•"/>
            </a:pPr>
            <a:r>
              <a:rPr lang="en-US" sz="1800" dirty="0"/>
              <a:t>Reduced overhead through local info</a:t>
            </a:r>
          </a:p>
          <a:p>
            <a:pPr>
              <a:buFont typeface="Times New Roman" pitchFamily="18" charset="0"/>
              <a:buChar char="•"/>
            </a:pPr>
            <a:r>
              <a:rPr lang="en-US" sz="1800" dirty="0"/>
              <a:t>Multipath increases stability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Data Transport Challenges</a:t>
            </a:r>
          </a:p>
          <a:p>
            <a:pPr>
              <a:buFont typeface="Times New Roman" pitchFamily="18" charset="0"/>
              <a:buChar char="•"/>
            </a:pPr>
            <a:r>
              <a:rPr lang="en-US" sz="1800" dirty="0"/>
              <a:t>Selective </a:t>
            </a:r>
            <a:r>
              <a:rPr lang="en-US" sz="1800" dirty="0" err="1"/>
              <a:t>Tx</a:t>
            </a:r>
            <a:r>
              <a:rPr lang="en-US" sz="1800" dirty="0"/>
              <a:t> is efficient</a:t>
            </a:r>
          </a:p>
          <a:p>
            <a:pPr>
              <a:buFont typeface="Times New Roman" pitchFamily="18" charset="0"/>
              <a:buChar char="•"/>
            </a:pPr>
            <a:r>
              <a:rPr lang="en-US" sz="1800" dirty="0"/>
              <a:t>Opportunistic Rx increases </a:t>
            </a:r>
            <a:r>
              <a:rPr lang="en-US" sz="1800" dirty="0" err="1"/>
              <a:t>Tx</a:t>
            </a:r>
            <a:r>
              <a:rPr lang="en-US" sz="1800" dirty="0"/>
              <a:t> efficiency</a:t>
            </a:r>
          </a:p>
          <a:p>
            <a:pPr>
              <a:buFont typeface="Times New Roman" pitchFamily="18" charset="0"/>
              <a:buChar char="•"/>
            </a:pPr>
            <a:r>
              <a:rPr lang="en-US" sz="1800" dirty="0"/>
              <a:t>Local &amp; multi-path reliability increases end-end </a:t>
            </a:r>
            <a:r>
              <a:rPr lang="en-US" sz="1800" dirty="0" err="1"/>
              <a:t>goodput</a:t>
            </a:r>
            <a:r>
              <a:rPr lang="en-US" sz="1800" dirty="0"/>
              <a:t> effectiveness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059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BRAVO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3" y="3742660"/>
            <a:ext cx="8639175" cy="8825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Gauntlet Scenario</a:t>
            </a:r>
          </a:p>
          <a:p>
            <a:r>
              <a:rPr lang="en-US" dirty="0" smtClean="0"/>
              <a:t>20 nodes, 2 stationary, 18 moving in random in regions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Date/reference/classification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© BAE Systems. Proprietary and Confidential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1D9-44D1-4F93-9B08-50325F568E2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15" y="1275906"/>
            <a:ext cx="7162052" cy="239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17974"/>
              </p:ext>
            </p:extLst>
          </p:nvPr>
        </p:nvGraphicFramePr>
        <p:xfrm>
          <a:off x="2345380" y="4625163"/>
          <a:ext cx="3917196" cy="1658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935"/>
                <a:gridCol w="1240863"/>
                <a:gridCol w="1358398"/>
              </a:tblGrid>
              <a:tr h="71086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Scenario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 duration [s]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Std dev [s]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369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Full speed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42.275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54.530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369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Half speed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80.338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88.238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739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Quarter speed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138.518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143.131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39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BRAVO </a:t>
            </a:r>
            <a:r>
              <a:rPr lang="en-US" dirty="0" err="1"/>
              <a:t>O</a:t>
            </a:r>
            <a:r>
              <a:rPr lang="en-US" dirty="0" err="1" smtClean="0"/>
              <a:t>utperfroms</a:t>
            </a:r>
            <a:r>
              <a:rPr lang="en-US" dirty="0" smtClean="0"/>
              <a:t> SMF +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3" y="1828800"/>
            <a:ext cx="4277057" cy="4185674"/>
          </a:xfrm>
        </p:spPr>
        <p:txBody>
          <a:bodyPr/>
          <a:lstStyle/>
          <a:p>
            <a:r>
              <a:rPr lang="en-US" dirty="0" smtClean="0"/>
              <a:t>BRAVO robust at high speeds</a:t>
            </a:r>
          </a:p>
          <a:p>
            <a:pPr marL="0" indent="0">
              <a:buNone/>
            </a:pPr>
            <a:r>
              <a:rPr lang="en-US" dirty="0" smtClean="0"/>
              <a:t>Why:</a:t>
            </a:r>
            <a:endParaRPr lang="en-US" dirty="0"/>
          </a:p>
          <a:p>
            <a:r>
              <a:rPr lang="en-US" dirty="0" smtClean="0"/>
              <a:t>Gradient-based </a:t>
            </a:r>
            <a:r>
              <a:rPr lang="en-US" dirty="0" err="1" smtClean="0"/>
              <a:t>subgraph</a:t>
            </a:r>
            <a:r>
              <a:rPr lang="en-US" dirty="0" smtClean="0"/>
              <a:t> </a:t>
            </a:r>
            <a:r>
              <a:rPr lang="en-US" dirty="0" err="1" smtClean="0"/>
              <a:t>ajdusts</a:t>
            </a:r>
            <a:r>
              <a:rPr lang="en-US" dirty="0" smtClean="0"/>
              <a:t> locally to </a:t>
            </a:r>
            <a:r>
              <a:rPr lang="en-US" dirty="0" err="1" smtClean="0"/>
              <a:t>topo</a:t>
            </a:r>
            <a:r>
              <a:rPr lang="en-US" dirty="0" smtClean="0"/>
              <a:t> changes</a:t>
            </a:r>
          </a:p>
          <a:p>
            <a:r>
              <a:rPr lang="en-US" dirty="0"/>
              <a:t>M</a:t>
            </a:r>
            <a:r>
              <a:rPr lang="en-US" dirty="0" smtClean="0"/>
              <a:t>ulti-path routing compensates </a:t>
            </a:r>
            <a:r>
              <a:rPr lang="en-US" dirty="0"/>
              <a:t>the temporary lack of a </a:t>
            </a:r>
            <a:r>
              <a:rPr lang="en-US" dirty="0" smtClean="0"/>
              <a:t>link</a:t>
            </a:r>
          </a:p>
          <a:p>
            <a:r>
              <a:rPr lang="en-US" dirty="0" smtClean="0"/>
              <a:t>Network Coding adds redundancy: help deliver data, no matter where they come from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Date/reference/classification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© BAE Systems. Proprietary and Confidential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1D9-44D1-4F93-9B08-50325F568E2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21" y="3942611"/>
            <a:ext cx="3828903" cy="23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20" y="1203710"/>
            <a:ext cx="3828903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5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Gains achieved besides </a:t>
            </a:r>
            <a:r>
              <a:rPr lang="en-US" sz="2800" dirty="0"/>
              <a:t>information </a:t>
            </a:r>
            <a:r>
              <a:rPr lang="en-US" sz="2800" dirty="0" smtClean="0"/>
              <a:t>theoretical</a:t>
            </a:r>
            <a:endParaRPr lang="en-US" sz="2800" dirty="0"/>
          </a:p>
          <a:p>
            <a:r>
              <a:rPr lang="en-US" sz="2800" dirty="0"/>
              <a:t>Network Coding enables </a:t>
            </a:r>
            <a:r>
              <a:rPr lang="en-US" sz="2800" dirty="0" smtClean="0"/>
              <a:t>multi-path reliability</a:t>
            </a:r>
          </a:p>
          <a:p>
            <a:r>
              <a:rPr lang="en-US" sz="2800" dirty="0"/>
              <a:t>Network Coding enables hop-by-hop reliability</a:t>
            </a:r>
          </a:p>
          <a:p>
            <a:r>
              <a:rPr lang="en-US" sz="2800" dirty="0" smtClean="0"/>
              <a:t>Gradient-based </a:t>
            </a:r>
            <a:r>
              <a:rPr lang="en-US" sz="2800" dirty="0" err="1" smtClean="0"/>
              <a:t>subgraph</a:t>
            </a:r>
            <a:r>
              <a:rPr lang="en-US" sz="2800" dirty="0" smtClean="0"/>
              <a:t> routing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ore </a:t>
            </a:r>
            <a:r>
              <a:rPr lang="en-US" sz="2400" dirty="0"/>
              <a:t>efficient and scalable </a:t>
            </a:r>
            <a:r>
              <a:rPr lang="en-US" sz="2400" dirty="0" smtClean="0"/>
              <a:t>multipath </a:t>
            </a:r>
            <a:r>
              <a:rPr lang="en-US" sz="2400" dirty="0"/>
              <a:t>routing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Date/reference/classification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© BAE Systems. Proprietary and Confidential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1D9-44D1-4F93-9B08-50325F568E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2645725"/>
            <a:ext cx="8639175" cy="388938"/>
          </a:xfrm>
        </p:spPr>
        <p:txBody>
          <a:bodyPr/>
          <a:lstStyle/>
          <a:p>
            <a:pPr algn="ctr"/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Date/reference/classification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© BAE Systems. Proprietary and Confidential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069D-A7C4-43E6-9B1D-DA5259F557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Intra-Session Coding: </a:t>
            </a:r>
            <a:r>
              <a:rPr lang="en-US" dirty="0" err="1" smtClean="0"/>
              <a:t>Wireline</a:t>
            </a:r>
            <a:r>
              <a:rPr lang="en-US" dirty="0" smtClean="0"/>
              <a:t> Butterfly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0BFA4-8B50-481D-A260-2FB0250F59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212725" y="1255713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Unit link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capacities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03275" y="1479550"/>
            <a:ext cx="5943600" cy="2330450"/>
            <a:chOff x="1344" y="1200"/>
            <a:chExt cx="2448" cy="96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344" y="1584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15888" indent="-115888" eaLnBrk="0" hangingPunct="0"/>
              <a:r>
                <a:rPr lang="en-US" sz="16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824" y="1200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1968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400" y="1584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600" y="1200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15888" indent="-115888" eaLnBrk="0" hangingPunct="0"/>
              <a:r>
                <a:rPr lang="en-US" sz="1600">
                  <a:solidFill>
                    <a:srgbClr val="000000"/>
                  </a:solidFill>
                </a:rPr>
                <a:t>D</a:t>
              </a:r>
              <a:r>
                <a:rPr lang="en-US" sz="160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24" y="1584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00" y="1968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15888" indent="-115888" eaLnBrk="0" hangingPunct="0"/>
              <a:r>
                <a:rPr lang="en-US" sz="1600">
                  <a:solidFill>
                    <a:srgbClr val="000000"/>
                  </a:solidFill>
                </a:rPr>
                <a:t>D</a:t>
              </a:r>
              <a:r>
                <a:rPr lang="en-US" sz="1600" baseline="-2500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13" name="AutoShape 12"/>
            <p:cNvCxnSpPr>
              <a:cxnSpLocks noChangeShapeType="1"/>
              <a:stCxn id="6" idx="7"/>
              <a:endCxn id="7" idx="3"/>
            </p:cNvCxnSpPr>
            <p:nvPr/>
          </p:nvCxnSpPr>
          <p:spPr bwMode="auto">
            <a:xfrm flipV="1">
              <a:off x="1508" y="1364"/>
              <a:ext cx="344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3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1508" y="1748"/>
              <a:ext cx="344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4"/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>
              <a:off x="2016" y="1296"/>
              <a:ext cx="1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5"/>
            <p:cNvCxnSpPr>
              <a:cxnSpLocks noChangeShapeType="1"/>
              <a:stCxn id="8" idx="6"/>
              <a:endCxn id="12" idx="2"/>
            </p:cNvCxnSpPr>
            <p:nvPr/>
          </p:nvCxnSpPr>
          <p:spPr bwMode="auto">
            <a:xfrm>
              <a:off x="2016" y="2064"/>
              <a:ext cx="1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6"/>
            <p:cNvCxnSpPr>
              <a:cxnSpLocks noChangeShapeType="1"/>
              <a:stCxn id="8" idx="7"/>
              <a:endCxn id="9" idx="3"/>
            </p:cNvCxnSpPr>
            <p:nvPr/>
          </p:nvCxnSpPr>
          <p:spPr bwMode="auto">
            <a:xfrm flipV="1">
              <a:off x="1988" y="1748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7"/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>
              <a:off x="1988" y="1364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8"/>
            <p:cNvCxnSpPr>
              <a:cxnSpLocks noChangeShapeType="1"/>
              <a:stCxn id="9" idx="6"/>
              <a:endCxn id="11" idx="2"/>
            </p:cNvCxnSpPr>
            <p:nvPr/>
          </p:nvCxnSpPr>
          <p:spPr bwMode="auto">
            <a:xfrm>
              <a:off x="2592" y="1680"/>
              <a:ext cx="43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19"/>
            <p:cNvCxnSpPr>
              <a:cxnSpLocks noChangeShapeType="1"/>
              <a:stCxn id="11" idx="5"/>
              <a:endCxn id="12" idx="1"/>
            </p:cNvCxnSpPr>
            <p:nvPr/>
          </p:nvCxnSpPr>
          <p:spPr bwMode="auto">
            <a:xfrm>
              <a:off x="3188" y="1748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0"/>
            <p:cNvCxnSpPr>
              <a:cxnSpLocks noChangeShapeType="1"/>
              <a:stCxn id="11" idx="7"/>
              <a:endCxn id="10" idx="3"/>
            </p:cNvCxnSpPr>
            <p:nvPr/>
          </p:nvCxnSpPr>
          <p:spPr bwMode="auto">
            <a:xfrm flipV="1">
              <a:off x="3188" y="1364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601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Wireline</a:t>
            </a:r>
            <a:r>
              <a:rPr lang="en-US" dirty="0" smtClean="0"/>
              <a:t> Butterfly with Multicast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0BFA4-8B50-481D-A260-2FB0250F592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212725" y="1255713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Unit link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capacities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03275" y="1479550"/>
            <a:ext cx="5943600" cy="2330450"/>
            <a:chOff x="1344" y="1200"/>
            <a:chExt cx="2448" cy="96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344" y="1584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15888" indent="-115888" eaLnBrk="0" hangingPunct="0"/>
              <a:r>
                <a:rPr lang="en-US" sz="16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824" y="1200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1968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400" y="1584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600" y="1200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15888" indent="-115888" eaLnBrk="0" hangingPunct="0"/>
              <a:r>
                <a:rPr lang="en-US" sz="1600">
                  <a:solidFill>
                    <a:srgbClr val="000000"/>
                  </a:solidFill>
                </a:rPr>
                <a:t>D</a:t>
              </a:r>
              <a:r>
                <a:rPr lang="en-US" sz="160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24" y="1584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00" y="1968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15888" indent="-115888" eaLnBrk="0" hangingPunct="0"/>
              <a:r>
                <a:rPr lang="en-US" sz="1600">
                  <a:solidFill>
                    <a:srgbClr val="000000"/>
                  </a:solidFill>
                </a:rPr>
                <a:t>D</a:t>
              </a:r>
              <a:r>
                <a:rPr lang="en-US" sz="1600" baseline="-2500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13" name="AutoShape 12"/>
            <p:cNvCxnSpPr>
              <a:cxnSpLocks noChangeShapeType="1"/>
              <a:stCxn id="6" idx="7"/>
              <a:endCxn id="7" idx="3"/>
            </p:cNvCxnSpPr>
            <p:nvPr/>
          </p:nvCxnSpPr>
          <p:spPr bwMode="auto">
            <a:xfrm flipV="1">
              <a:off x="1508" y="1364"/>
              <a:ext cx="344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3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1508" y="1748"/>
              <a:ext cx="344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4"/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>
              <a:off x="2016" y="1296"/>
              <a:ext cx="1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5"/>
            <p:cNvCxnSpPr>
              <a:cxnSpLocks noChangeShapeType="1"/>
              <a:stCxn id="8" idx="6"/>
              <a:endCxn id="12" idx="2"/>
            </p:cNvCxnSpPr>
            <p:nvPr/>
          </p:nvCxnSpPr>
          <p:spPr bwMode="auto">
            <a:xfrm>
              <a:off x="2016" y="2064"/>
              <a:ext cx="1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6"/>
            <p:cNvCxnSpPr>
              <a:cxnSpLocks noChangeShapeType="1"/>
              <a:stCxn id="8" idx="7"/>
              <a:endCxn id="9" idx="3"/>
            </p:cNvCxnSpPr>
            <p:nvPr/>
          </p:nvCxnSpPr>
          <p:spPr bwMode="auto">
            <a:xfrm flipV="1">
              <a:off x="1988" y="1748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7"/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>
              <a:off x="1988" y="1364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8"/>
            <p:cNvCxnSpPr>
              <a:cxnSpLocks noChangeShapeType="1"/>
              <a:stCxn id="9" idx="6"/>
              <a:endCxn id="11" idx="2"/>
            </p:cNvCxnSpPr>
            <p:nvPr/>
          </p:nvCxnSpPr>
          <p:spPr bwMode="auto">
            <a:xfrm>
              <a:off x="2592" y="1680"/>
              <a:ext cx="43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19"/>
            <p:cNvCxnSpPr>
              <a:cxnSpLocks noChangeShapeType="1"/>
              <a:stCxn id="11" idx="5"/>
              <a:endCxn id="12" idx="1"/>
            </p:cNvCxnSpPr>
            <p:nvPr/>
          </p:nvCxnSpPr>
          <p:spPr bwMode="auto">
            <a:xfrm>
              <a:off x="3188" y="1748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0"/>
            <p:cNvCxnSpPr>
              <a:cxnSpLocks noChangeShapeType="1"/>
              <a:stCxn id="11" idx="7"/>
              <a:endCxn id="10" idx="3"/>
            </p:cNvCxnSpPr>
            <p:nvPr/>
          </p:nvCxnSpPr>
          <p:spPr bwMode="auto">
            <a:xfrm flipV="1">
              <a:off x="3188" y="1364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6613525" y="194151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Flow of rate 2</a:t>
            </a: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1116013" y="1547813"/>
            <a:ext cx="5368925" cy="2054225"/>
            <a:chOff x="1485" y="1216"/>
            <a:chExt cx="2211" cy="846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488" y="1216"/>
              <a:ext cx="2112" cy="416"/>
            </a:xfrm>
            <a:custGeom>
              <a:avLst/>
              <a:gdLst>
                <a:gd name="T0" fmla="*/ 0 w 2112"/>
                <a:gd name="T1" fmla="*/ 416 h 416"/>
                <a:gd name="T2" fmla="*/ 228 w 2112"/>
                <a:gd name="T3" fmla="*/ 185 h 416"/>
                <a:gd name="T4" fmla="*/ 822 w 2112"/>
                <a:gd name="T5" fmla="*/ 25 h 416"/>
                <a:gd name="T6" fmla="*/ 2112 w 2112"/>
                <a:gd name="T7" fmla="*/ 32 h 4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416"/>
                <a:gd name="T14" fmla="*/ 2112 w 2112"/>
                <a:gd name="T15" fmla="*/ 416 h 4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416">
                  <a:moveTo>
                    <a:pt x="0" y="416"/>
                  </a:moveTo>
                  <a:cubicBezTo>
                    <a:pt x="38" y="377"/>
                    <a:pt x="91" y="250"/>
                    <a:pt x="228" y="185"/>
                  </a:cubicBezTo>
                  <a:cubicBezTo>
                    <a:pt x="365" y="120"/>
                    <a:pt x="508" y="50"/>
                    <a:pt x="822" y="25"/>
                  </a:cubicBezTo>
                  <a:cubicBezTo>
                    <a:pt x="1136" y="0"/>
                    <a:pt x="1843" y="31"/>
                    <a:pt x="2112" y="3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485" y="1344"/>
              <a:ext cx="2211" cy="718"/>
            </a:xfrm>
            <a:custGeom>
              <a:avLst/>
              <a:gdLst>
                <a:gd name="T0" fmla="*/ 0 w 2211"/>
                <a:gd name="T1" fmla="*/ 372 h 718"/>
                <a:gd name="T2" fmla="*/ 433 w 2211"/>
                <a:gd name="T3" fmla="*/ 705 h 718"/>
                <a:gd name="T4" fmla="*/ 985 w 2211"/>
                <a:gd name="T5" fmla="*/ 295 h 718"/>
                <a:gd name="T6" fmla="*/ 1704 w 2211"/>
                <a:gd name="T7" fmla="*/ 295 h 718"/>
                <a:gd name="T8" fmla="*/ 2211 w 2211"/>
                <a:gd name="T9" fmla="*/ 0 h 7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1"/>
                <a:gd name="T16" fmla="*/ 0 h 718"/>
                <a:gd name="T17" fmla="*/ 2211 w 2211"/>
                <a:gd name="T18" fmla="*/ 718 h 7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1" h="718">
                  <a:moveTo>
                    <a:pt x="0" y="372"/>
                  </a:moveTo>
                  <a:cubicBezTo>
                    <a:pt x="72" y="428"/>
                    <a:pt x="269" y="718"/>
                    <a:pt x="433" y="705"/>
                  </a:cubicBezTo>
                  <a:cubicBezTo>
                    <a:pt x="597" y="692"/>
                    <a:pt x="773" y="363"/>
                    <a:pt x="985" y="295"/>
                  </a:cubicBezTo>
                  <a:cubicBezTo>
                    <a:pt x="1197" y="227"/>
                    <a:pt x="1500" y="344"/>
                    <a:pt x="1704" y="295"/>
                  </a:cubicBezTo>
                  <a:cubicBezTo>
                    <a:pt x="1908" y="246"/>
                    <a:pt x="2106" y="61"/>
                    <a:pt x="2211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6629400" y="29860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Flow of rate 2</a:t>
            </a:r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1139825" y="1695450"/>
            <a:ext cx="5241925" cy="2000250"/>
            <a:chOff x="1488" y="1304"/>
            <a:chExt cx="2160" cy="824"/>
          </a:xfrm>
        </p:grpSpPr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488" y="1728"/>
              <a:ext cx="2160" cy="400"/>
            </a:xfrm>
            <a:custGeom>
              <a:avLst/>
              <a:gdLst>
                <a:gd name="T0" fmla="*/ 0 w 2160"/>
                <a:gd name="T1" fmla="*/ 0 h 400"/>
                <a:gd name="T2" fmla="*/ 288 w 2160"/>
                <a:gd name="T3" fmla="*/ 336 h 400"/>
                <a:gd name="T4" fmla="*/ 768 w 2160"/>
                <a:gd name="T5" fmla="*/ 384 h 400"/>
                <a:gd name="T6" fmla="*/ 2160 w 2160"/>
                <a:gd name="T7" fmla="*/ 384 h 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"/>
                <a:gd name="T13" fmla="*/ 0 h 400"/>
                <a:gd name="T14" fmla="*/ 2160 w 2160"/>
                <a:gd name="T15" fmla="*/ 400 h 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" h="400">
                  <a:moveTo>
                    <a:pt x="0" y="0"/>
                  </a:moveTo>
                  <a:cubicBezTo>
                    <a:pt x="80" y="136"/>
                    <a:pt x="160" y="272"/>
                    <a:pt x="288" y="336"/>
                  </a:cubicBezTo>
                  <a:cubicBezTo>
                    <a:pt x="416" y="400"/>
                    <a:pt x="456" y="376"/>
                    <a:pt x="768" y="384"/>
                  </a:cubicBezTo>
                  <a:cubicBezTo>
                    <a:pt x="1080" y="392"/>
                    <a:pt x="1620" y="388"/>
                    <a:pt x="2160" y="384"/>
                  </a:cubicBez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488" y="1304"/>
              <a:ext cx="2064" cy="712"/>
            </a:xfrm>
            <a:custGeom>
              <a:avLst/>
              <a:gdLst>
                <a:gd name="T0" fmla="*/ 0 w 2064"/>
                <a:gd name="T1" fmla="*/ 328 h 712"/>
                <a:gd name="T2" fmla="*/ 288 w 2064"/>
                <a:gd name="T3" fmla="*/ 40 h 712"/>
                <a:gd name="T4" fmla="*/ 624 w 2064"/>
                <a:gd name="T5" fmla="*/ 88 h 712"/>
                <a:gd name="T6" fmla="*/ 960 w 2064"/>
                <a:gd name="T7" fmla="*/ 376 h 712"/>
                <a:gd name="T8" fmla="*/ 1584 w 2064"/>
                <a:gd name="T9" fmla="*/ 424 h 712"/>
                <a:gd name="T10" fmla="*/ 2064 w 2064"/>
                <a:gd name="T11" fmla="*/ 712 h 7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4"/>
                <a:gd name="T19" fmla="*/ 0 h 712"/>
                <a:gd name="T20" fmla="*/ 2064 w 2064"/>
                <a:gd name="T21" fmla="*/ 712 h 7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4" h="712">
                  <a:moveTo>
                    <a:pt x="0" y="328"/>
                  </a:moveTo>
                  <a:cubicBezTo>
                    <a:pt x="92" y="204"/>
                    <a:pt x="184" y="80"/>
                    <a:pt x="288" y="40"/>
                  </a:cubicBezTo>
                  <a:cubicBezTo>
                    <a:pt x="392" y="0"/>
                    <a:pt x="512" y="32"/>
                    <a:pt x="624" y="88"/>
                  </a:cubicBezTo>
                  <a:cubicBezTo>
                    <a:pt x="736" y="144"/>
                    <a:pt x="800" y="320"/>
                    <a:pt x="960" y="376"/>
                  </a:cubicBezTo>
                  <a:cubicBezTo>
                    <a:pt x="1120" y="432"/>
                    <a:pt x="1400" y="368"/>
                    <a:pt x="1584" y="424"/>
                  </a:cubicBezTo>
                  <a:cubicBezTo>
                    <a:pt x="1768" y="480"/>
                    <a:pt x="1916" y="596"/>
                    <a:pt x="2064" y="712"/>
                  </a:cubicBez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4343400" y="2362200"/>
            <a:ext cx="4435475" cy="2751138"/>
            <a:chOff x="2640" y="1392"/>
            <a:chExt cx="2794" cy="1733"/>
          </a:xfrm>
        </p:grpSpPr>
        <p:sp>
          <p:nvSpPr>
            <p:cNvPr id="31" name="Oval 40"/>
            <p:cNvSpPr>
              <a:spLocks noChangeArrowheads="1"/>
            </p:cNvSpPr>
            <p:nvPr/>
          </p:nvSpPr>
          <p:spPr bwMode="auto">
            <a:xfrm>
              <a:off x="2640" y="1392"/>
              <a:ext cx="96" cy="38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2688" y="1776"/>
              <a:ext cx="1104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42"/>
            <p:cNvSpPr txBox="1">
              <a:spLocks noChangeArrowheads="1"/>
            </p:cNvSpPr>
            <p:nvPr/>
          </p:nvSpPr>
          <p:spPr bwMode="auto">
            <a:xfrm>
              <a:off x="3780" y="2375"/>
              <a:ext cx="165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Multicast to D</a:t>
              </a:r>
              <a:r>
                <a:rPr lang="en-US" b="1" baseline="-25000">
                  <a:solidFill>
                    <a:srgbClr val="000000"/>
                  </a:solidFill>
                </a:rPr>
                <a:t>1</a:t>
              </a:r>
              <a:r>
                <a:rPr lang="en-US" b="1">
                  <a:solidFill>
                    <a:srgbClr val="000000"/>
                  </a:solidFill>
                </a:rPr>
                <a:t> and D</a:t>
              </a:r>
              <a:r>
                <a:rPr lang="en-US" b="1" baseline="-25000">
                  <a:solidFill>
                    <a:srgbClr val="000000"/>
                  </a:solidFill>
                </a:rPr>
                <a:t>2</a:t>
              </a:r>
              <a:r>
                <a:rPr lang="en-US" b="1">
                  <a:solidFill>
                    <a:srgbClr val="000000"/>
                  </a:solidFill>
                </a:rPr>
                <a:t>:</a:t>
              </a:r>
            </a:p>
            <a:p>
              <a:pPr algn="l"/>
              <a:r>
                <a:rPr lang="en-US" b="1">
                  <a:solidFill>
                    <a:srgbClr val="000000"/>
                  </a:solidFill>
                </a:rPr>
                <a:t>Can we support two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flows of rate 2 with</a:t>
              </a:r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unit link constraint?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9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2" grpId="1"/>
      <p:bldP spid="26" grpId="0"/>
      <p:bldP spid="26" grpId="1"/>
      <p:bldP spid="26" grpId="2"/>
      <p:bldP spid="26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Wireline</a:t>
            </a:r>
            <a:r>
              <a:rPr lang="en-US" dirty="0" smtClean="0"/>
              <a:t> Butterfly with Intra-Session Network Coding: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0BFA4-8B50-481D-A260-2FB0250F59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212725" y="1255713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Unit link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capacities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03275" y="1479550"/>
            <a:ext cx="5943600" cy="2330450"/>
            <a:chOff x="1344" y="1200"/>
            <a:chExt cx="2448" cy="96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344" y="1584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15888" indent="-115888" eaLnBrk="0" hangingPunct="0"/>
              <a:r>
                <a:rPr lang="en-US" sz="16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824" y="1200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1968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400" y="1584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600" y="1200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15888" indent="-115888" eaLnBrk="0" hangingPunct="0"/>
              <a:r>
                <a:rPr lang="en-US" sz="1600">
                  <a:solidFill>
                    <a:srgbClr val="000000"/>
                  </a:solidFill>
                </a:rPr>
                <a:t>D</a:t>
              </a:r>
              <a:r>
                <a:rPr lang="en-US" sz="160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024" y="1584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00" y="1968"/>
              <a:ext cx="192" cy="192"/>
            </a:xfrm>
            <a:prstGeom prst="ellipse">
              <a:avLst/>
            </a:prstGeom>
            <a:solidFill>
              <a:srgbClr val="00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115888" indent="-115888" eaLnBrk="0" hangingPunct="0"/>
              <a:r>
                <a:rPr lang="en-US" sz="1600">
                  <a:solidFill>
                    <a:srgbClr val="000000"/>
                  </a:solidFill>
                </a:rPr>
                <a:t>D</a:t>
              </a:r>
              <a:r>
                <a:rPr lang="en-US" sz="1600" baseline="-2500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13" name="AutoShape 12"/>
            <p:cNvCxnSpPr>
              <a:cxnSpLocks noChangeShapeType="1"/>
              <a:stCxn id="6" idx="7"/>
              <a:endCxn id="7" idx="3"/>
            </p:cNvCxnSpPr>
            <p:nvPr/>
          </p:nvCxnSpPr>
          <p:spPr bwMode="auto">
            <a:xfrm flipV="1">
              <a:off x="1508" y="1364"/>
              <a:ext cx="344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3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1508" y="1748"/>
              <a:ext cx="344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4"/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>
              <a:off x="2016" y="1296"/>
              <a:ext cx="1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5"/>
            <p:cNvCxnSpPr>
              <a:cxnSpLocks noChangeShapeType="1"/>
              <a:stCxn id="8" idx="6"/>
              <a:endCxn id="12" idx="2"/>
            </p:cNvCxnSpPr>
            <p:nvPr/>
          </p:nvCxnSpPr>
          <p:spPr bwMode="auto">
            <a:xfrm>
              <a:off x="2016" y="2064"/>
              <a:ext cx="1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6"/>
            <p:cNvCxnSpPr>
              <a:cxnSpLocks noChangeShapeType="1"/>
              <a:stCxn id="8" idx="7"/>
              <a:endCxn id="9" idx="3"/>
            </p:cNvCxnSpPr>
            <p:nvPr/>
          </p:nvCxnSpPr>
          <p:spPr bwMode="auto">
            <a:xfrm flipV="1">
              <a:off x="1988" y="1748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7"/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>
              <a:off x="1988" y="1364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8"/>
            <p:cNvCxnSpPr>
              <a:cxnSpLocks noChangeShapeType="1"/>
              <a:stCxn id="9" idx="6"/>
              <a:endCxn id="11" idx="2"/>
            </p:cNvCxnSpPr>
            <p:nvPr/>
          </p:nvCxnSpPr>
          <p:spPr bwMode="auto">
            <a:xfrm>
              <a:off x="2592" y="1680"/>
              <a:ext cx="43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19"/>
            <p:cNvCxnSpPr>
              <a:cxnSpLocks noChangeShapeType="1"/>
              <a:stCxn id="11" idx="5"/>
              <a:endCxn id="12" idx="1"/>
            </p:cNvCxnSpPr>
            <p:nvPr/>
          </p:nvCxnSpPr>
          <p:spPr bwMode="auto">
            <a:xfrm>
              <a:off x="3188" y="1748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0"/>
            <p:cNvCxnSpPr>
              <a:cxnSpLocks noChangeShapeType="1"/>
              <a:stCxn id="11" idx="7"/>
              <a:endCxn id="10" idx="3"/>
            </p:cNvCxnSpPr>
            <p:nvPr/>
          </p:nvCxnSpPr>
          <p:spPr bwMode="auto">
            <a:xfrm flipV="1">
              <a:off x="3188" y="1364"/>
              <a:ext cx="44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6734175" y="1519238"/>
            <a:ext cx="2227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&lt;A, A</a:t>
            </a:r>
            <a:r>
              <a:rPr lang="en-US" b="1">
                <a:solidFill>
                  <a:srgbClr val="000000"/>
                </a:solidFill>
                <a:sym typeface="Euclid Symbol" pitchFamily="18" charset="2"/>
              </a:rPr>
              <a:t></a:t>
            </a:r>
            <a:r>
              <a:rPr lang="en-US" b="1">
                <a:solidFill>
                  <a:srgbClr val="000000"/>
                </a:solidFill>
              </a:rPr>
              <a:t>B</a:t>
            </a:r>
            <a:r>
              <a:rPr lang="en-US"/>
              <a:t> </a:t>
            </a:r>
            <a:r>
              <a:rPr lang="en-US" b="1">
                <a:solidFill>
                  <a:srgbClr val="000000"/>
                </a:solidFill>
              </a:rPr>
              <a:t>&gt;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&lt;A,B&gt;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6734175" y="3405188"/>
            <a:ext cx="2227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&lt;B, A</a:t>
            </a:r>
            <a:r>
              <a:rPr lang="en-US" b="1">
                <a:solidFill>
                  <a:srgbClr val="000000"/>
                </a:solidFill>
                <a:sym typeface="Euclid Symbol" pitchFamily="18" charset="2"/>
              </a:rPr>
              <a:t></a:t>
            </a:r>
            <a:r>
              <a:rPr lang="en-US" b="1">
                <a:solidFill>
                  <a:srgbClr val="000000"/>
                </a:solidFill>
              </a:rPr>
              <a:t>B</a:t>
            </a:r>
            <a:r>
              <a:rPr lang="en-US"/>
              <a:t> </a:t>
            </a:r>
            <a:r>
              <a:rPr lang="en-US" b="1">
                <a:solidFill>
                  <a:srgbClr val="000000"/>
                </a:solidFill>
              </a:rPr>
              <a:t>&gt;</a:t>
            </a:r>
            <a:r>
              <a:rPr lang="en-US" b="1">
                <a:solidFill>
                  <a:srgbClr val="000000"/>
                </a:solidFill>
                <a:sym typeface="Symbol" pitchFamily="18" charset="2"/>
              </a:rPr>
              <a:t>&lt;A,B&gt;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84579" y="2151319"/>
            <a:ext cx="330157" cy="33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 eaLnBrk="0" hangingPunct="0"/>
            <a:r>
              <a:rPr lang="en-US" sz="16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855904" y="1243013"/>
            <a:ext cx="330157" cy="3375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 eaLnBrk="0" hangingPunct="0"/>
            <a:r>
              <a:rPr lang="en-US" sz="16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370013" y="2758475"/>
            <a:ext cx="330157" cy="3375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 eaLnBrk="0" hangingPunct="0"/>
            <a:r>
              <a:rPr lang="en-US" sz="16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855904" y="3224771"/>
            <a:ext cx="330157" cy="3375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 eaLnBrk="0" hangingPunct="0"/>
            <a:r>
              <a:rPr lang="en-US" sz="16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690643" y="3059625"/>
            <a:ext cx="330157" cy="3375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 eaLnBrk="0" hangingPunct="0"/>
            <a:r>
              <a:rPr lang="en-US" sz="16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74116" y="1825883"/>
            <a:ext cx="330157" cy="3375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 eaLnBrk="0" hangingPunct="0"/>
            <a:r>
              <a:rPr lang="en-US" sz="16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739378" y="2323751"/>
            <a:ext cx="657887" cy="3375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 eaLnBrk="0" hangingPunct="0"/>
            <a:r>
              <a:rPr lang="en-US" sz="1600" b="1">
                <a:solidFill>
                  <a:srgbClr val="000000"/>
                </a:solidFill>
              </a:rPr>
              <a:t>A</a:t>
            </a:r>
            <a:r>
              <a:rPr lang="en-US" sz="1600" b="1">
                <a:solidFill>
                  <a:srgbClr val="000000"/>
                </a:solidFill>
                <a:sym typeface="Euclid Symbol" pitchFamily="18" charset="2"/>
              </a:rPr>
              <a:t></a:t>
            </a:r>
            <a:r>
              <a:rPr lang="en-US" sz="16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720322" y="2185320"/>
            <a:ext cx="679736" cy="366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 eaLnBrk="0" hangingPunct="0"/>
            <a:r>
              <a:rPr lang="en-US" sz="1600" b="1">
                <a:solidFill>
                  <a:srgbClr val="000000"/>
                </a:solidFill>
              </a:rPr>
              <a:t>A</a:t>
            </a:r>
            <a:r>
              <a:rPr lang="en-US" b="1">
                <a:solidFill>
                  <a:srgbClr val="000000"/>
                </a:solidFill>
                <a:sym typeface="Euclid Symbol" pitchFamily="18" charset="2"/>
              </a:rPr>
              <a:t></a:t>
            </a:r>
            <a:r>
              <a:rPr lang="en-US" sz="16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720322" y="2836191"/>
            <a:ext cx="718578" cy="366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 eaLnBrk="0" hangingPunct="0"/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>
                <a:solidFill>
                  <a:srgbClr val="000000"/>
                </a:solidFill>
                <a:sym typeface="Euclid Symbol" pitchFamily="18" charset="2"/>
              </a:rPr>
              <a:t></a:t>
            </a:r>
            <a:r>
              <a:rPr lang="en-US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457200" y="4724400"/>
            <a:ext cx="8153400" cy="110799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dirty="0"/>
              <a:t>Routing: Sum of “per destination” flows on a link must be less than link capacity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Network </a:t>
            </a:r>
            <a:r>
              <a:rPr lang="en-US" dirty="0"/>
              <a:t>Coding: Maximum over “per destination” flows on a link must be less than link capacity </a:t>
            </a:r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457200" y="4038600"/>
            <a:ext cx="8153400" cy="2746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We can support “full rate” multicast to both destinations by </a:t>
            </a:r>
            <a:r>
              <a:rPr lang="en-US" dirty="0" err="1"/>
              <a:t>XORing</a:t>
            </a:r>
            <a:r>
              <a:rPr lang="en-US" dirty="0"/>
              <a:t> packets</a:t>
            </a:r>
          </a:p>
        </p:txBody>
      </p:sp>
    </p:spTree>
    <p:extLst>
      <p:ext uri="{BB962C8B-B14F-4D97-AF65-F5344CB8AC3E}">
        <p14:creationId xmlns:p14="http://schemas.microsoft.com/office/powerpoint/2010/main" val="425912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55" grpId="0"/>
      <p:bldP spid="56" grpId="0"/>
      <p:bldP spid="5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Projects in Networking and Communications</a:t>
            </a:r>
          </a:p>
        </p:txBody>
      </p:sp>
      <p:sp>
        <p:nvSpPr>
          <p:cNvPr id="5" name="Striped Right Arrow 4"/>
          <p:cNvSpPr/>
          <p:nvPr/>
        </p:nvSpPr>
        <p:spPr bwMode="auto">
          <a:xfrm>
            <a:off x="457200" y="5420852"/>
            <a:ext cx="8229600" cy="27463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28600" y="580185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2006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1371600" y="580185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2007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667000" y="580185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2008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3886200" y="580185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2009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029200" y="580185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2010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6248400" y="580185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381000" y="1876639"/>
            <a:ext cx="3733800" cy="2286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 wrap="square" lIns="0" tIns="0" rIns="0" bIns="0">
            <a:spAutoFit/>
          </a:bodyPr>
          <a:lstStyle/>
          <a:p>
            <a:endParaRPr lang="en-US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3124200" y="3010794"/>
            <a:ext cx="2895600" cy="2286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2819400" y="4354052"/>
            <a:ext cx="3210624" cy="228600"/>
          </a:xfrm>
          <a:prstGeom prst="rect">
            <a:avLst/>
          </a:prstGeom>
          <a:solidFill>
            <a:srgbClr val="FF5050"/>
          </a:solidFill>
          <a:ln w="9525" algn="ctr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 wrap="square" lIns="0" tIns="0" rIns="0" bIns="0">
            <a:spAutoFit/>
          </a:bodyPr>
          <a:lstStyle/>
          <a:p>
            <a:endParaRPr lang="en-US"/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6318250" y="4354052"/>
            <a:ext cx="2738170" cy="228600"/>
          </a:xfrm>
          <a:prstGeom prst="rect">
            <a:avLst/>
          </a:prstGeom>
          <a:solidFill>
            <a:srgbClr val="FF5050"/>
          </a:solidFill>
          <a:ln w="9525" algn="ctr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 wrap="square" lIns="0" tIns="0" rIns="0" bIns="0">
            <a:spAutoFit/>
          </a:bodyPr>
          <a:lstStyle/>
          <a:p>
            <a:endParaRPr lang="en-US"/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6111727" y="3000253"/>
            <a:ext cx="1035345" cy="2286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 wrap="square" lIns="0" tIns="0" rIns="0" bIns="0">
            <a:spAutoFit/>
          </a:bodyPr>
          <a:lstStyle/>
          <a:p>
            <a:endParaRPr lang="en-US"/>
          </a:p>
        </p:txBody>
      </p:sp>
      <p:sp>
        <p:nvSpPr>
          <p:cNvPr id="10258" name="TextBox 20"/>
          <p:cNvSpPr txBox="1">
            <a:spLocks noChangeArrowheads="1"/>
          </p:cNvSpPr>
          <p:nvPr/>
        </p:nvSpPr>
        <p:spPr bwMode="auto">
          <a:xfrm>
            <a:off x="381000" y="1495639"/>
            <a:ext cx="358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DARPA CBMANET/ CONCERTO</a:t>
            </a:r>
          </a:p>
        </p:txBody>
      </p:sp>
      <p:sp>
        <p:nvSpPr>
          <p:cNvPr id="10259" name="TextBox 21"/>
          <p:cNvSpPr txBox="1">
            <a:spLocks noChangeArrowheads="1"/>
          </p:cNvSpPr>
          <p:nvPr/>
        </p:nvSpPr>
        <p:spPr bwMode="auto">
          <a:xfrm>
            <a:off x="2438400" y="2640907"/>
            <a:ext cx="3591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ONR Adaptive </a:t>
            </a:r>
            <a:r>
              <a:rPr lang="en-US" dirty="0" smtClean="0"/>
              <a:t>Networks/ BRAVO</a:t>
            </a:r>
            <a:endParaRPr lang="en-US" dirty="0"/>
          </a:p>
        </p:txBody>
      </p:sp>
      <p:sp>
        <p:nvSpPr>
          <p:cNvPr id="10262" name="TextBox 24"/>
          <p:cNvSpPr txBox="1">
            <a:spLocks noChangeArrowheads="1"/>
          </p:cNvSpPr>
          <p:nvPr/>
        </p:nvSpPr>
        <p:spPr bwMode="auto">
          <a:xfrm>
            <a:off x="3048000" y="3984165"/>
            <a:ext cx="288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DARPA IAMANET/ PIANO</a:t>
            </a:r>
          </a:p>
        </p:txBody>
      </p:sp>
      <p:sp>
        <p:nvSpPr>
          <p:cNvPr id="10263" name="TextBox 25"/>
          <p:cNvSpPr txBox="1">
            <a:spLocks noChangeArrowheads="1"/>
          </p:cNvSpPr>
          <p:nvPr/>
        </p:nvSpPr>
        <p:spPr bwMode="auto">
          <a:xfrm>
            <a:off x="6318250" y="3973052"/>
            <a:ext cx="282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DARPA SAFER/ SONATA</a:t>
            </a:r>
          </a:p>
        </p:txBody>
      </p:sp>
      <p:sp>
        <p:nvSpPr>
          <p:cNvPr id="10266" name="TextBox 28"/>
          <p:cNvSpPr txBox="1">
            <a:spLocks noChangeArrowheads="1"/>
          </p:cNvSpPr>
          <p:nvPr/>
        </p:nvSpPr>
        <p:spPr bwMode="auto">
          <a:xfrm>
            <a:off x="382769" y="2105239"/>
            <a:ext cx="4181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Network Coding system for MANETs</a:t>
            </a:r>
            <a:endParaRPr lang="en-US" b="1" dirty="0"/>
          </a:p>
        </p:txBody>
      </p:sp>
      <p:sp>
        <p:nvSpPr>
          <p:cNvPr id="10267" name="TextBox 29"/>
          <p:cNvSpPr txBox="1">
            <a:spLocks noChangeArrowheads="1"/>
          </p:cNvSpPr>
          <p:nvPr/>
        </p:nvSpPr>
        <p:spPr bwMode="auto">
          <a:xfrm>
            <a:off x="3075402" y="4582652"/>
            <a:ext cx="278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Secure Network Coding</a:t>
            </a:r>
          </a:p>
        </p:txBody>
      </p:sp>
      <p:sp>
        <p:nvSpPr>
          <p:cNvPr id="10268" name="Slide Number Placeholder 2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A48E09-2381-4BAA-8DB4-ACCF8072169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7239000" y="580185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8229600" y="580185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6005571" y="2630921"/>
            <a:ext cx="1385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BRAVO NG</a:t>
            </a:r>
            <a:endParaRPr lang="en-US" dirty="0"/>
          </a:p>
        </p:txBody>
      </p: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6268770" y="4618121"/>
            <a:ext cx="2492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Anonymous </a:t>
            </a:r>
            <a:r>
              <a:rPr lang="en-US" b="1" dirty="0" err="1"/>
              <a:t>C</a:t>
            </a:r>
            <a:r>
              <a:rPr lang="en-US" b="1" dirty="0" err="1" smtClean="0"/>
              <a:t>omms</a:t>
            </a:r>
            <a:r>
              <a:rPr lang="en-US" b="1" dirty="0" smtClean="0"/>
              <a:t> </a:t>
            </a:r>
          </a:p>
          <a:p>
            <a:pPr algn="l"/>
            <a:r>
              <a:rPr lang="en-US" b="1" dirty="0" smtClean="0"/>
              <a:t>through Net Coding</a:t>
            </a:r>
            <a:endParaRPr lang="en-US" b="1" dirty="0"/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3075402" y="3239394"/>
            <a:ext cx="5275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Network Coding using local info, high mobility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03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Butterfly with Multicast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0BFA4-8B50-481D-A260-2FB0250F59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338" y="1295400"/>
            <a:ext cx="8634412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  <a:ea typeface="+mn-ea"/>
              </a:rPr>
              <a:t>Loss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links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95400" y="2376488"/>
            <a:ext cx="3200400" cy="1905000"/>
            <a:chOff x="816" y="2544"/>
            <a:chExt cx="2016" cy="120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816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S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392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A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392" y="34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96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544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544" y="34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D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" name="AutoShape 12"/>
            <p:cNvCxnSpPr>
              <a:cxnSpLocks noChangeShapeType="1"/>
              <a:stCxn id="6" idx="6"/>
              <a:endCxn id="7" idx="4"/>
            </p:cNvCxnSpPr>
            <p:nvPr/>
          </p:nvCxnSpPr>
          <p:spPr bwMode="auto">
            <a:xfrm flipV="1">
              <a:off x="1110" y="2838"/>
              <a:ext cx="426" cy="2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3"/>
            <p:cNvCxnSpPr>
              <a:cxnSpLocks noChangeShapeType="1"/>
              <a:stCxn id="6" idx="6"/>
              <a:endCxn id="8" idx="0"/>
            </p:cNvCxnSpPr>
            <p:nvPr/>
          </p:nvCxnSpPr>
          <p:spPr bwMode="auto">
            <a:xfrm>
              <a:off x="1110" y="3120"/>
              <a:ext cx="426" cy="3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4"/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>
              <a:off x="1686" y="2688"/>
              <a:ext cx="85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7" idx="6"/>
              <a:endCxn id="9" idx="0"/>
            </p:cNvCxnSpPr>
            <p:nvPr/>
          </p:nvCxnSpPr>
          <p:spPr bwMode="auto">
            <a:xfrm>
              <a:off x="1686" y="2688"/>
              <a:ext cx="426" cy="2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8" idx="6"/>
              <a:endCxn id="9" idx="4"/>
            </p:cNvCxnSpPr>
            <p:nvPr/>
          </p:nvCxnSpPr>
          <p:spPr bwMode="auto">
            <a:xfrm flipV="1">
              <a:off x="1686" y="3270"/>
              <a:ext cx="426" cy="3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7"/>
            <p:cNvCxnSpPr>
              <a:cxnSpLocks noChangeShapeType="1"/>
              <a:stCxn id="8" idx="6"/>
              <a:endCxn id="11" idx="2"/>
            </p:cNvCxnSpPr>
            <p:nvPr/>
          </p:nvCxnSpPr>
          <p:spPr bwMode="auto">
            <a:xfrm>
              <a:off x="1686" y="3600"/>
              <a:ext cx="85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8"/>
            <p:cNvCxnSpPr>
              <a:cxnSpLocks noChangeShapeType="1"/>
              <a:stCxn id="9" idx="6"/>
              <a:endCxn id="10" idx="4"/>
            </p:cNvCxnSpPr>
            <p:nvPr/>
          </p:nvCxnSpPr>
          <p:spPr bwMode="auto">
            <a:xfrm flipV="1">
              <a:off x="2262" y="2838"/>
              <a:ext cx="426" cy="2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9"/>
            <p:cNvCxnSpPr>
              <a:cxnSpLocks noChangeShapeType="1"/>
              <a:stCxn id="9" idx="6"/>
              <a:endCxn id="11" idx="0"/>
            </p:cNvCxnSpPr>
            <p:nvPr/>
          </p:nvCxnSpPr>
          <p:spPr bwMode="auto">
            <a:xfrm>
              <a:off x="2262" y="3120"/>
              <a:ext cx="426" cy="3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4708525" y="3062288"/>
            <a:ext cx="4200830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/>
              <a:t>Routing: Sum </a:t>
            </a:r>
            <a:r>
              <a:rPr lang="en-US" dirty="0" smtClean="0"/>
              <a:t>of </a:t>
            </a:r>
            <a:r>
              <a:rPr lang="en-US" dirty="0" err="1" smtClean="0"/>
              <a:t>Tx</a:t>
            </a:r>
            <a:r>
              <a:rPr lang="en-US" dirty="0" smtClean="0"/>
              <a:t> Rates / symbol  </a:t>
            </a:r>
            <a:r>
              <a:rPr lang="en-US" dirty="0"/>
              <a:t>= </a:t>
            </a:r>
            <a:r>
              <a:rPr lang="en-US" dirty="0" smtClean="0"/>
              <a:t>4</a:t>
            </a:r>
          </a:p>
          <a:p>
            <a:pPr algn="l" eaLnBrk="0" hangingPunct="0"/>
            <a:endParaRPr lang="en-US" dirty="0" smtClean="0"/>
          </a:p>
          <a:p>
            <a:pPr algn="l" eaLnBrk="0" hangingPunct="0"/>
            <a:r>
              <a:rPr lang="en-US" dirty="0" smtClean="0"/>
              <a:t>Contention-free schedule: S, A, B, C</a:t>
            </a:r>
            <a:endParaRPr lang="en-US" dirty="0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352550" y="2641600"/>
            <a:ext cx="311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/>
              <a:t>1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276475" y="1995488"/>
            <a:ext cx="311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1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282825" y="4281488"/>
            <a:ext cx="311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/>
              <a:t>1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422650" y="2794000"/>
            <a:ext cx="311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13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Butterfly with Intra-Session Network Coding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0BFA4-8B50-481D-A260-2FB0250F59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338" y="1295400"/>
            <a:ext cx="8634412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  <a:ea typeface="+mn-ea"/>
              </a:rPr>
              <a:t>Lossless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95400" y="2376488"/>
            <a:ext cx="3200400" cy="1905000"/>
            <a:chOff x="816" y="2544"/>
            <a:chExt cx="2016" cy="120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816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S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392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A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392" y="34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96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544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544" y="34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D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" name="AutoShape 12"/>
            <p:cNvCxnSpPr>
              <a:cxnSpLocks noChangeShapeType="1"/>
              <a:stCxn id="6" idx="6"/>
              <a:endCxn id="7" idx="4"/>
            </p:cNvCxnSpPr>
            <p:nvPr/>
          </p:nvCxnSpPr>
          <p:spPr bwMode="auto">
            <a:xfrm flipV="1">
              <a:off x="1110" y="2838"/>
              <a:ext cx="426" cy="2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3"/>
            <p:cNvCxnSpPr>
              <a:cxnSpLocks noChangeShapeType="1"/>
              <a:stCxn id="6" idx="6"/>
              <a:endCxn id="8" idx="0"/>
            </p:cNvCxnSpPr>
            <p:nvPr/>
          </p:nvCxnSpPr>
          <p:spPr bwMode="auto">
            <a:xfrm>
              <a:off x="1110" y="3120"/>
              <a:ext cx="426" cy="3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4"/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>
              <a:off x="1686" y="2688"/>
              <a:ext cx="85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7" idx="6"/>
              <a:endCxn id="9" idx="0"/>
            </p:cNvCxnSpPr>
            <p:nvPr/>
          </p:nvCxnSpPr>
          <p:spPr bwMode="auto">
            <a:xfrm>
              <a:off x="1686" y="2688"/>
              <a:ext cx="426" cy="2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8" idx="6"/>
              <a:endCxn id="9" idx="4"/>
            </p:cNvCxnSpPr>
            <p:nvPr/>
          </p:nvCxnSpPr>
          <p:spPr bwMode="auto">
            <a:xfrm flipV="1">
              <a:off x="1686" y="3270"/>
              <a:ext cx="426" cy="3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7"/>
            <p:cNvCxnSpPr>
              <a:cxnSpLocks noChangeShapeType="1"/>
              <a:stCxn id="8" idx="6"/>
              <a:endCxn id="11" idx="2"/>
            </p:cNvCxnSpPr>
            <p:nvPr/>
          </p:nvCxnSpPr>
          <p:spPr bwMode="auto">
            <a:xfrm>
              <a:off x="1686" y="3600"/>
              <a:ext cx="85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8"/>
            <p:cNvCxnSpPr>
              <a:cxnSpLocks noChangeShapeType="1"/>
              <a:stCxn id="9" idx="6"/>
              <a:endCxn id="10" idx="4"/>
            </p:cNvCxnSpPr>
            <p:nvPr/>
          </p:nvCxnSpPr>
          <p:spPr bwMode="auto">
            <a:xfrm flipV="1">
              <a:off x="2262" y="2838"/>
              <a:ext cx="426" cy="2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9"/>
            <p:cNvCxnSpPr>
              <a:cxnSpLocks noChangeShapeType="1"/>
              <a:stCxn id="9" idx="6"/>
              <a:endCxn id="11" idx="0"/>
            </p:cNvCxnSpPr>
            <p:nvPr/>
          </p:nvCxnSpPr>
          <p:spPr bwMode="auto">
            <a:xfrm>
              <a:off x="2262" y="3120"/>
              <a:ext cx="426" cy="3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4711700" y="3671888"/>
            <a:ext cx="4173002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/>
              <a:t>NC: Sum of </a:t>
            </a:r>
            <a:r>
              <a:rPr lang="en-US" dirty="0" err="1" smtClean="0"/>
              <a:t>Tx</a:t>
            </a:r>
            <a:r>
              <a:rPr lang="en-US" dirty="0" smtClean="0"/>
              <a:t> Rates / symbol </a:t>
            </a:r>
            <a:r>
              <a:rPr lang="en-US" dirty="0"/>
              <a:t>= </a:t>
            </a:r>
            <a:r>
              <a:rPr lang="en-US" dirty="0" smtClean="0"/>
              <a:t>2.5</a:t>
            </a:r>
          </a:p>
          <a:p>
            <a:pPr algn="l" eaLnBrk="0" hangingPunct="0"/>
            <a:endParaRPr lang="en-US" dirty="0" smtClean="0"/>
          </a:p>
          <a:p>
            <a:pPr algn="l" eaLnBrk="0" hangingPunct="0"/>
            <a:r>
              <a:rPr lang="en-US" dirty="0" smtClean="0"/>
              <a:t>Contention-free schedule: S, S, A, B, C</a:t>
            </a:r>
            <a:endParaRPr lang="en-US" dirty="0"/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4708525" y="3062288"/>
            <a:ext cx="3050835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/>
              <a:t>(Routing</a:t>
            </a:r>
            <a:r>
              <a:rPr lang="en-US" dirty="0"/>
              <a:t>: Sum of Rates =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3429000" y="2819400"/>
            <a:ext cx="534988" cy="2746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</a:t>
            </a:r>
            <a:r>
              <a:rPr lang="en-US" b="1" dirty="0">
                <a:solidFill>
                  <a:srgbClr val="000000"/>
                </a:solidFill>
                <a:sym typeface="Euclid Symbol" pitchFamily="18" charset="2"/>
              </a:rPr>
              <a:t></a:t>
            </a:r>
            <a:r>
              <a:rPr lang="en-US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2743200" y="4110038"/>
            <a:ext cx="165100" cy="2746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2667000" y="2133600"/>
            <a:ext cx="165100" cy="2746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2279650" y="1995488"/>
            <a:ext cx="3746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½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2286000" y="4281488"/>
            <a:ext cx="3746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½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2749550" y="3138488"/>
            <a:ext cx="3746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/>
              <a:t>½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1352550" y="2641600"/>
            <a:ext cx="311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/>
              <a:t>1</a:t>
            </a: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1739900" y="2849563"/>
            <a:ext cx="546100" cy="2746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(A,B)</a:t>
            </a:r>
          </a:p>
        </p:txBody>
      </p:sp>
    </p:spTree>
    <p:extLst>
      <p:ext uri="{BB962C8B-B14F-4D97-AF65-F5344CB8AC3E}">
        <p14:creationId xmlns:p14="http://schemas.microsoft.com/office/powerpoint/2010/main" val="27638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/>
      <p:bldP spid="21" grpId="1"/>
      <p:bldP spid="21" grpId="2"/>
      <p:bldP spid="21" grpId="3"/>
      <p:bldP spid="22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Butterfly with Intra-Session Network Coding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0BFA4-8B50-481D-A260-2FB0250F59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338" y="1295400"/>
            <a:ext cx="8634412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kern="0" dirty="0" err="1" smtClean="0">
                <a:latin typeface="+mn-lt"/>
                <a:ea typeface="+mn-ea"/>
              </a:rPr>
              <a:t>Lossy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95400" y="2376488"/>
            <a:ext cx="3200400" cy="1905000"/>
            <a:chOff x="816" y="2544"/>
            <a:chExt cx="2016" cy="120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816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S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392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A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392" y="34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968" y="297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544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544" y="34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D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" name="AutoShape 12"/>
            <p:cNvCxnSpPr>
              <a:cxnSpLocks noChangeShapeType="1"/>
              <a:stCxn id="6" idx="6"/>
              <a:endCxn id="7" idx="4"/>
            </p:cNvCxnSpPr>
            <p:nvPr/>
          </p:nvCxnSpPr>
          <p:spPr bwMode="auto">
            <a:xfrm flipV="1">
              <a:off x="1110" y="2838"/>
              <a:ext cx="426" cy="2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3"/>
            <p:cNvCxnSpPr>
              <a:cxnSpLocks noChangeShapeType="1"/>
              <a:stCxn id="6" idx="6"/>
              <a:endCxn id="8" idx="0"/>
            </p:cNvCxnSpPr>
            <p:nvPr/>
          </p:nvCxnSpPr>
          <p:spPr bwMode="auto">
            <a:xfrm>
              <a:off x="1110" y="3120"/>
              <a:ext cx="426" cy="3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4"/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>
              <a:off x="1686" y="2688"/>
              <a:ext cx="85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7" idx="6"/>
              <a:endCxn id="9" idx="0"/>
            </p:cNvCxnSpPr>
            <p:nvPr/>
          </p:nvCxnSpPr>
          <p:spPr bwMode="auto">
            <a:xfrm>
              <a:off x="1686" y="2688"/>
              <a:ext cx="426" cy="2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8" idx="6"/>
              <a:endCxn id="9" idx="4"/>
            </p:cNvCxnSpPr>
            <p:nvPr/>
          </p:nvCxnSpPr>
          <p:spPr bwMode="auto">
            <a:xfrm flipV="1">
              <a:off x="1686" y="3270"/>
              <a:ext cx="426" cy="3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7"/>
            <p:cNvCxnSpPr>
              <a:cxnSpLocks noChangeShapeType="1"/>
              <a:stCxn id="8" idx="6"/>
              <a:endCxn id="11" idx="2"/>
            </p:cNvCxnSpPr>
            <p:nvPr/>
          </p:nvCxnSpPr>
          <p:spPr bwMode="auto">
            <a:xfrm>
              <a:off x="1686" y="3600"/>
              <a:ext cx="85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8"/>
            <p:cNvCxnSpPr>
              <a:cxnSpLocks noChangeShapeType="1"/>
              <a:stCxn id="9" idx="6"/>
              <a:endCxn id="10" idx="4"/>
            </p:cNvCxnSpPr>
            <p:nvPr/>
          </p:nvCxnSpPr>
          <p:spPr bwMode="auto">
            <a:xfrm flipV="1">
              <a:off x="2262" y="2838"/>
              <a:ext cx="426" cy="2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9"/>
            <p:cNvCxnSpPr>
              <a:cxnSpLocks noChangeShapeType="1"/>
              <a:stCxn id="9" idx="6"/>
              <a:endCxn id="11" idx="0"/>
            </p:cNvCxnSpPr>
            <p:nvPr/>
          </p:nvCxnSpPr>
          <p:spPr bwMode="auto">
            <a:xfrm>
              <a:off x="2262" y="3120"/>
              <a:ext cx="426" cy="3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304800" y="2590800"/>
            <a:ext cx="1882775" cy="1631950"/>
            <a:chOff x="192" y="1632"/>
            <a:chExt cx="1186" cy="1028"/>
          </a:xfrm>
        </p:grpSpPr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576" y="1632"/>
              <a:ext cx="754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dirty="0" err="1"/>
                <a:t>P</a:t>
              </a:r>
              <a:r>
                <a:rPr lang="en-US" baseline="-25000" dirty="0" err="1"/>
                <a:t>loss</a:t>
              </a:r>
              <a:r>
                <a:rPr lang="en-US" dirty="0"/>
                <a:t>=50%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1296" y="1632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192" y="2256"/>
              <a:ext cx="1186" cy="4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dirty="0"/>
                <a:t>Rate = (1-0.5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  <a:r>
                <a:rPr lang="en-US" baseline="30000" dirty="0"/>
                <a:t>-1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/>
                <a:t>        = 4/3</a:t>
              </a:r>
              <a:endParaRPr lang="en-US" baseline="30000" dirty="0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260350" y="4784725"/>
            <a:ext cx="8305800" cy="6096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>
            <a:spAutoFit/>
          </a:bodyPr>
          <a:lstStyle/>
          <a:p>
            <a:pPr marL="347663" indent="-347663" algn="l" defTabSz="347663">
              <a:spcBef>
                <a:spcPct val="20000"/>
              </a:spcBef>
              <a:buFont typeface="Arial" charset="0"/>
              <a:buChar char="•"/>
              <a:tabLst>
                <a:tab pos="576263" algn="l"/>
              </a:tabLst>
            </a:pPr>
            <a:r>
              <a:rPr lang="en-US" sz="2000" dirty="0"/>
              <a:t>When links are </a:t>
            </a:r>
            <a:r>
              <a:rPr lang="en-US" sz="2000" dirty="0" err="1" smtClean="0"/>
              <a:t>lossy</a:t>
            </a:r>
            <a:r>
              <a:rPr lang="en-US" sz="2000" dirty="0"/>
              <a:t>, need only send at rate which transfers info to </a:t>
            </a:r>
            <a:r>
              <a:rPr lang="en-US" sz="2000" i="1" dirty="0"/>
              <a:t>some </a:t>
            </a:r>
            <a:r>
              <a:rPr lang="en-US" sz="2000" dirty="0"/>
              <a:t>next node on the other side of a cut set…</a:t>
            </a:r>
          </a:p>
        </p:txBody>
      </p:sp>
    </p:spTree>
    <p:extLst>
      <p:ext uri="{BB962C8B-B14F-4D97-AF65-F5344CB8AC3E}">
        <p14:creationId xmlns:p14="http://schemas.microsoft.com/office/powerpoint/2010/main" val="32156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Intra-Session Network Coding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Ahlswede et al. proved that for a single multicast session, network coding achieves the maximum possible rate allowed in the network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Problem Decomposition </a:t>
            </a:r>
          </a:p>
          <a:p>
            <a:pPr lvl="1" eaLnBrk="1" hangingPunct="1"/>
            <a:r>
              <a:rPr lang="en-US" smtClean="0"/>
              <a:t>Computing Mixtures</a:t>
            </a:r>
          </a:p>
          <a:p>
            <a:pPr lvl="2" eaLnBrk="1" hangingPunct="1"/>
            <a:r>
              <a:rPr lang="en-US" smtClean="0"/>
              <a:t>How to combine packets into mixtures that “work”</a:t>
            </a:r>
          </a:p>
          <a:p>
            <a:pPr lvl="1" eaLnBrk="1" hangingPunct="1"/>
            <a:r>
              <a:rPr lang="en-US" smtClean="0"/>
              <a:t>Subgraph Construction</a:t>
            </a:r>
          </a:p>
          <a:p>
            <a:pPr lvl="2" eaLnBrk="1" hangingPunct="1"/>
            <a:r>
              <a:rPr lang="en-US" smtClean="0"/>
              <a:t>Which nodes forward mixtures and how much do they participate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1DBD41-83ED-4988-8063-8827389BFF62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75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Mixtures: Random Linear Coding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338" y="1295400"/>
            <a:ext cx="8907462" cy="5008563"/>
          </a:xfrm>
        </p:spPr>
        <p:txBody>
          <a:bodyPr/>
          <a:lstStyle/>
          <a:p>
            <a:pPr eaLnBrk="1" hangingPunct="1"/>
            <a:r>
              <a:rPr lang="en-US" sz="1800" smtClean="0"/>
              <a:t>Ho et al.: </a:t>
            </a:r>
            <a:r>
              <a:rPr lang="en-US" sz="1800" b="1" smtClean="0"/>
              <a:t>Random Linear Coding</a:t>
            </a:r>
          </a:p>
          <a:p>
            <a:pPr lvl="1" eaLnBrk="1" hangingPunct="1"/>
            <a:r>
              <a:rPr lang="en-US" sz="1600" smtClean="0"/>
              <a:t>Encoding:</a:t>
            </a:r>
            <a:r>
              <a:rPr lang="en-US" sz="1600" b="1" smtClean="0"/>
              <a:t> </a:t>
            </a:r>
            <a:endParaRPr lang="en-US" sz="1600" smtClean="0"/>
          </a:p>
          <a:p>
            <a:pPr lvl="1" eaLnBrk="1" hangingPunct="1"/>
            <a:endParaRPr lang="en-US" sz="1600" smtClean="0"/>
          </a:p>
          <a:p>
            <a:pPr lvl="1" eaLnBrk="1" hangingPunct="1"/>
            <a:r>
              <a:rPr lang="en-US" sz="1600" smtClean="0"/>
              <a:t>Identity of packets received – does not matter</a:t>
            </a:r>
          </a:p>
          <a:p>
            <a:pPr lvl="1" eaLnBrk="1" hangingPunct="1"/>
            <a:r>
              <a:rPr lang="en-US" sz="1600" smtClean="0"/>
              <a:t>Only matters: Quantity of mixed packets = group size</a:t>
            </a:r>
          </a:p>
          <a:p>
            <a:pPr lvl="1" eaLnBrk="1" hangingPunct="1"/>
            <a:endParaRPr lang="en-US" sz="1600" smtClean="0"/>
          </a:p>
          <a:p>
            <a:pPr eaLnBrk="1" hangingPunct="1"/>
            <a:r>
              <a:rPr lang="en-US" sz="1800" smtClean="0"/>
              <a:t>Practical Network Coding (Chou et al.)</a:t>
            </a:r>
          </a:p>
          <a:p>
            <a:pPr lvl="1" eaLnBrk="1" hangingPunct="1"/>
            <a:r>
              <a:rPr lang="en-US" sz="1600" smtClean="0"/>
              <a:t>Break file into N packets</a:t>
            </a:r>
          </a:p>
          <a:p>
            <a:pPr lvl="1" eaLnBrk="1" hangingPunct="1"/>
            <a:r>
              <a:rPr lang="en-US" sz="1600" smtClean="0"/>
              <a:t>Collect packets into groups of G packets (generations)</a:t>
            </a:r>
          </a:p>
          <a:p>
            <a:pPr lvl="1" eaLnBrk="1" hangingPunct="1"/>
            <a:r>
              <a:rPr lang="en-US" sz="1600" smtClean="0"/>
              <a:t>Source/intermediate nodes transmit random mixtures from generations</a:t>
            </a:r>
          </a:p>
          <a:p>
            <a:pPr lvl="1" eaLnBrk="1" hangingPunct="1"/>
            <a:r>
              <a:rPr lang="en-US" sz="1600" smtClean="0"/>
              <a:t>Innovative (linearly independent) packets are stored for future mixtures</a:t>
            </a:r>
          </a:p>
          <a:p>
            <a:pPr lvl="1" eaLnBrk="1" hangingPunct="1"/>
            <a:r>
              <a:rPr lang="en-US" sz="1600" smtClean="0"/>
              <a:t>Packet headers collect coefficients used in random coding</a:t>
            </a:r>
          </a:p>
          <a:p>
            <a:pPr lvl="1" eaLnBrk="1" hangingPunct="1"/>
            <a:r>
              <a:rPr lang="en-US" sz="1600" smtClean="0"/>
              <a:t>Destination collects G linearly independent coded packets</a:t>
            </a:r>
          </a:p>
          <a:p>
            <a:pPr lvl="1" eaLnBrk="1" hangingPunct="1"/>
            <a:r>
              <a:rPr lang="en-US" sz="1600" smtClean="0"/>
              <a:t>Inverts the matrix of random coefficients to recover original packets</a:t>
            </a:r>
          </a:p>
          <a:p>
            <a:pPr lvl="1" eaLnBrk="1" hangingPunct="1"/>
            <a:endParaRPr lang="en-US" sz="1600" smtClean="0"/>
          </a:p>
          <a:p>
            <a:pPr eaLnBrk="1" hangingPunct="1"/>
            <a:r>
              <a:rPr lang="en-US" sz="1800" smtClean="0"/>
              <a:t>Intra-session coding is basically matrix inversion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162800" y="5105400"/>
          <a:ext cx="11572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622080" imgH="241200" progId="Equation.DSMT4">
                  <p:embed/>
                </p:oleObj>
              </mc:Choice>
              <mc:Fallback>
                <p:oleObj name="Equation" r:id="rId4" imgW="622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05400"/>
                        <a:ext cx="11572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098675" y="1676400"/>
          <a:ext cx="26590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1752480" imgH="368280" progId="Equation.DSMT4">
                  <p:embed/>
                </p:oleObj>
              </mc:Choice>
              <mc:Fallback>
                <p:oleObj name="Equation" r:id="rId6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1676400"/>
                        <a:ext cx="26590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5949950" y="1600200"/>
            <a:ext cx="2660650" cy="1206500"/>
            <a:chOff x="1968" y="912"/>
            <a:chExt cx="1676" cy="760"/>
          </a:xfrm>
        </p:grpSpPr>
        <p:sp>
          <p:nvSpPr>
            <p:cNvPr id="1032" name="Oval 7"/>
            <p:cNvSpPr>
              <a:spLocks noChangeArrowheads="1"/>
            </p:cNvSpPr>
            <p:nvPr/>
          </p:nvSpPr>
          <p:spPr bwMode="auto">
            <a:xfrm>
              <a:off x="1968" y="1157"/>
              <a:ext cx="179" cy="197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pl-PL" sz="1200" b="1" i="1">
                  <a:solidFill>
                    <a:srgbClr val="000000"/>
                  </a:solidFill>
                  <a:latin typeface="Comic Sans MS" pitchFamily="66" charset="0"/>
                </a:rPr>
                <a:t>src</a:t>
              </a:r>
            </a:p>
          </p:txBody>
        </p:sp>
        <p:sp>
          <p:nvSpPr>
            <p:cNvPr id="1033" name="Oval 8"/>
            <p:cNvSpPr>
              <a:spLocks noChangeArrowheads="1"/>
            </p:cNvSpPr>
            <p:nvPr/>
          </p:nvSpPr>
          <p:spPr bwMode="auto">
            <a:xfrm>
              <a:off x="2750" y="912"/>
              <a:ext cx="179" cy="196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en-US" sz="1200" b="1" i="1">
                  <a:latin typeface="Comic Sans MS" pitchFamily="66" charset="0"/>
                </a:rPr>
                <a:t>R1</a:t>
              </a:r>
              <a:endParaRPr lang="pl-PL" sz="1200" b="1" i="1">
                <a:latin typeface="Comic Sans MS" pitchFamily="66" charset="0"/>
              </a:endParaRPr>
            </a:p>
          </p:txBody>
        </p:sp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3465" y="1182"/>
              <a:ext cx="179" cy="196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en-US" sz="1200" b="1" i="1">
                  <a:latin typeface="Comic Sans MS" pitchFamily="66" charset="0"/>
                </a:rPr>
                <a:t>dst</a:t>
              </a:r>
              <a:endParaRPr lang="pl-PL" sz="1200" b="1" i="1">
                <a:latin typeface="Comic Sans MS" pitchFamily="66" charset="0"/>
              </a:endParaRPr>
            </a:p>
          </p:txBody>
        </p:sp>
        <p:cxnSp>
          <p:nvCxnSpPr>
            <p:cNvPr id="1035" name="AutoShape 10"/>
            <p:cNvCxnSpPr>
              <a:cxnSpLocks noChangeShapeType="1"/>
              <a:stCxn id="1032" idx="7"/>
              <a:endCxn id="1033" idx="2"/>
            </p:cNvCxnSpPr>
            <p:nvPr/>
          </p:nvCxnSpPr>
          <p:spPr bwMode="auto">
            <a:xfrm flipV="1">
              <a:off x="2121" y="1011"/>
              <a:ext cx="629" cy="175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</p:spPr>
        </p:cxnSp>
        <p:cxnSp>
          <p:nvCxnSpPr>
            <p:cNvPr id="1036" name="AutoShape 11"/>
            <p:cNvCxnSpPr>
              <a:cxnSpLocks noChangeShapeType="1"/>
              <a:stCxn id="1033" idx="6"/>
              <a:endCxn id="1034" idx="1"/>
            </p:cNvCxnSpPr>
            <p:nvPr/>
          </p:nvCxnSpPr>
          <p:spPr bwMode="auto">
            <a:xfrm>
              <a:off x="2929" y="1011"/>
              <a:ext cx="562" cy="199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</p:spPr>
        </p:cxn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2750" y="1451"/>
              <a:ext cx="179" cy="196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en-US" sz="1200" b="1" i="1">
                  <a:latin typeface="Comic Sans MS" pitchFamily="66" charset="0"/>
                </a:rPr>
                <a:t>R2</a:t>
              </a:r>
              <a:endParaRPr lang="pl-PL" sz="1200" b="1" i="1">
                <a:latin typeface="Comic Sans MS" pitchFamily="66" charset="0"/>
              </a:endParaRPr>
            </a:p>
          </p:txBody>
        </p:sp>
        <p:cxnSp>
          <p:nvCxnSpPr>
            <p:cNvPr id="1038" name="AutoShape 13"/>
            <p:cNvCxnSpPr>
              <a:cxnSpLocks noChangeShapeType="1"/>
              <a:stCxn id="1032" idx="5"/>
              <a:endCxn id="1037" idx="2"/>
            </p:cNvCxnSpPr>
            <p:nvPr/>
          </p:nvCxnSpPr>
          <p:spPr bwMode="auto">
            <a:xfrm>
              <a:off x="2121" y="1325"/>
              <a:ext cx="629" cy="224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</p:spPr>
        </p:cxnSp>
        <p:cxnSp>
          <p:nvCxnSpPr>
            <p:cNvPr id="1039" name="AutoShape 14"/>
            <p:cNvCxnSpPr>
              <a:cxnSpLocks noChangeShapeType="1"/>
              <a:stCxn id="1037" idx="6"/>
              <a:endCxn id="1034" idx="3"/>
            </p:cNvCxnSpPr>
            <p:nvPr/>
          </p:nvCxnSpPr>
          <p:spPr bwMode="auto">
            <a:xfrm flipV="1">
              <a:off x="2929" y="1349"/>
              <a:ext cx="562" cy="200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</p:spPr>
        </p:cxn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951" y="985"/>
              <a:ext cx="402" cy="109"/>
            </a:xfrm>
            <a:prstGeom prst="rect">
              <a:avLst/>
            </a:prstGeom>
            <a:solidFill>
              <a:srgbClr val="FF9900"/>
            </a:solidFill>
            <a:ln w="50800" algn="ctr">
              <a:noFill/>
              <a:miter lim="800000"/>
              <a:headEnd/>
              <a:tailEnd type="none" w="lg" len="lg"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el-GR" sz="1000" b="1">
                  <a:latin typeface="Comic Sans MS" pitchFamily="66" charset="0"/>
                </a:rPr>
                <a:t>α</a:t>
              </a:r>
              <a:r>
                <a:rPr lang="en-US" sz="1000" b="1">
                  <a:latin typeface="Comic Sans MS" pitchFamily="66" charset="0"/>
                </a:rPr>
                <a:t> </a:t>
              </a:r>
              <a:r>
                <a:rPr lang="pl-PL" sz="1000" b="1">
                  <a:latin typeface="Comic Sans MS" pitchFamily="66" charset="0"/>
                </a:rPr>
                <a:t>P1+</a:t>
              </a:r>
              <a:r>
                <a:rPr lang="en-US" sz="1000" b="1">
                  <a:latin typeface="Comic Sans MS" pitchFamily="66" charset="0"/>
                </a:rPr>
                <a:t> ß </a:t>
              </a:r>
              <a:r>
                <a:rPr lang="pl-PL" sz="1000" b="1">
                  <a:latin typeface="Comic Sans MS" pitchFamily="66" charset="0"/>
                </a:rPr>
                <a:t>P2</a:t>
              </a:r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2974" y="1487"/>
              <a:ext cx="402" cy="108"/>
            </a:xfrm>
            <a:prstGeom prst="rect">
              <a:avLst/>
            </a:prstGeom>
            <a:solidFill>
              <a:srgbClr val="FF9900"/>
            </a:solidFill>
            <a:ln w="50800">
              <a:noFill/>
              <a:miter lim="800000"/>
              <a:headEnd/>
              <a:tailEnd type="none" w="lg" len="lg"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el-GR" sz="1000" b="1">
                  <a:latin typeface="Comic Sans MS" pitchFamily="66" charset="0"/>
                </a:rPr>
                <a:t>γ</a:t>
              </a:r>
              <a:r>
                <a:rPr lang="en-US" sz="1000" b="1">
                  <a:latin typeface="Comic Sans MS" pitchFamily="66" charset="0"/>
                </a:rPr>
                <a:t> </a:t>
              </a:r>
              <a:r>
                <a:rPr lang="pl-PL" sz="1000" b="1">
                  <a:latin typeface="Comic Sans MS" pitchFamily="66" charset="0"/>
                </a:rPr>
                <a:t>P</a:t>
              </a:r>
              <a:r>
                <a:rPr lang="en-US" sz="1000" b="1" baseline="-16000">
                  <a:latin typeface="Comic Sans MS" pitchFamily="66" charset="0"/>
                </a:rPr>
                <a:t>1</a:t>
              </a:r>
              <a:r>
                <a:rPr lang="pl-PL" sz="1000" b="1">
                  <a:latin typeface="Comic Sans MS" pitchFamily="66" charset="0"/>
                </a:rPr>
                <a:t>+</a:t>
              </a:r>
              <a:r>
                <a:rPr lang="en-US" sz="1000" b="1" i="1">
                  <a:latin typeface="Comic Sans MS" pitchFamily="66" charset="0"/>
                </a:rPr>
                <a:t> </a:t>
              </a:r>
              <a:r>
                <a:rPr lang="el-GR" sz="1000" b="1">
                  <a:latin typeface="Comic Sans MS" pitchFamily="66" charset="0"/>
                </a:rPr>
                <a:t>δ</a:t>
              </a:r>
              <a:r>
                <a:rPr lang="en-US" sz="1000" b="1">
                  <a:latin typeface="Comic Sans MS" pitchFamily="66" charset="0"/>
                </a:rPr>
                <a:t> </a:t>
              </a:r>
              <a:r>
                <a:rPr lang="pl-PL" sz="1000" b="1">
                  <a:latin typeface="Comic Sans MS" pitchFamily="66" charset="0"/>
                </a:rPr>
                <a:t>P</a:t>
              </a:r>
              <a:r>
                <a:rPr lang="en-US" sz="1000" b="1" baseline="-16000">
                  <a:latin typeface="Comic Sans MS" pitchFamily="66" charset="0"/>
                </a:rPr>
                <a:t>2</a:t>
              </a:r>
              <a:endParaRPr lang="pl-PL" sz="1000" b="1" baseline="-16000">
                <a:latin typeface="Comic Sans MS" pitchFamily="66" charset="0"/>
              </a:endParaRPr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2326" y="912"/>
              <a:ext cx="356" cy="99"/>
            </a:xfrm>
            <a:prstGeom prst="rect">
              <a:avLst/>
            </a:prstGeom>
            <a:solidFill>
              <a:srgbClr val="FF9900"/>
            </a:solidFill>
            <a:ln w="50800" algn="ctr">
              <a:noFill/>
              <a:miter lim="800000"/>
              <a:headEnd/>
              <a:tailEnd type="none" w="lg" len="lg"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pl-PL" sz="1000" b="1">
                  <a:latin typeface="Comic Sans MS" pitchFamily="66" charset="0"/>
                </a:rPr>
                <a:t>P1</a:t>
              </a:r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2326" y="1035"/>
              <a:ext cx="356" cy="98"/>
            </a:xfrm>
            <a:prstGeom prst="rect">
              <a:avLst/>
            </a:prstGeom>
            <a:solidFill>
              <a:srgbClr val="FF9900"/>
            </a:solidFill>
            <a:ln w="50800" algn="ctr">
              <a:noFill/>
              <a:miter lim="800000"/>
              <a:headEnd/>
              <a:tailEnd type="none" w="lg" len="lg"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pl-PL" sz="1000" b="1">
                  <a:latin typeface="Comic Sans MS" pitchFamily="66" charset="0"/>
                </a:rPr>
                <a:t>P2</a:t>
              </a:r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2326" y="1451"/>
              <a:ext cx="356" cy="98"/>
            </a:xfrm>
            <a:prstGeom prst="rect">
              <a:avLst/>
            </a:prstGeom>
            <a:solidFill>
              <a:srgbClr val="FF9900"/>
            </a:solidFill>
            <a:ln w="50800" algn="ctr">
              <a:noFill/>
              <a:miter lim="800000"/>
              <a:headEnd/>
              <a:tailEnd type="none" w="lg" len="lg"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pl-PL" sz="1000" b="1">
                  <a:latin typeface="Comic Sans MS" pitchFamily="66" charset="0"/>
                </a:rPr>
                <a:t>P1</a:t>
              </a:r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2326" y="1573"/>
              <a:ext cx="356" cy="99"/>
            </a:xfrm>
            <a:prstGeom prst="rect">
              <a:avLst/>
            </a:prstGeom>
            <a:solidFill>
              <a:srgbClr val="FF9900"/>
            </a:solidFill>
            <a:ln w="50800" algn="ctr">
              <a:noFill/>
              <a:miter lim="800000"/>
              <a:headEnd/>
              <a:tailEnd type="none" w="lg" len="lg"/>
            </a:ln>
          </p:spPr>
          <p:txBody>
            <a:bodyPr wrap="none" lIns="90488" tIns="44450" rIns="90488" bIns="44450" anchor="ctr"/>
            <a:lstStyle/>
            <a:p>
              <a:pPr eaLnBrk="0" hangingPunct="0">
                <a:spcBef>
                  <a:spcPct val="20000"/>
                </a:spcBef>
              </a:pPr>
              <a:r>
                <a:rPr lang="pl-PL" sz="1000" b="1">
                  <a:latin typeface="Comic Sans MS" pitchFamily="66" charset="0"/>
                </a:rPr>
                <a:t>P2</a:t>
              </a:r>
            </a:p>
          </p:txBody>
        </p:sp>
      </p:grpSp>
      <p:sp>
        <p:nvSpPr>
          <p:cNvPr id="1031" name="Slide Number Placeholder 2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14CE8A-5479-4A7D-83E6-B6C03A1C5FF5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76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FD6546-67F8-4C0C-8C27-D26C97017CA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Subgraph Construction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366274"/>
            <a:ext cx="8639175" cy="2631568"/>
          </a:xfrm>
        </p:spPr>
        <p:txBody>
          <a:bodyPr/>
          <a:lstStyle/>
          <a:p>
            <a:r>
              <a:rPr lang="en-US" dirty="0" smtClean="0"/>
              <a:t>Not all nodes in a network should participate in each multicast flow</a:t>
            </a:r>
          </a:p>
          <a:p>
            <a:pPr lvl="1"/>
            <a:r>
              <a:rPr lang="en-US" dirty="0" smtClean="0"/>
              <a:t>Want to maximize network capacity by minimizing transmissions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Subgraph</a:t>
            </a:r>
            <a:endParaRPr lang="en-US" dirty="0" smtClean="0"/>
          </a:p>
          <a:p>
            <a:pPr lvl="1"/>
            <a:r>
              <a:rPr lang="en-US" dirty="0" smtClean="0"/>
              <a:t>The nodes which participate in random linear coding for a multicast flow</a:t>
            </a:r>
          </a:p>
          <a:p>
            <a:pPr lvl="1"/>
            <a:r>
              <a:rPr lang="en-US" dirty="0" smtClean="0"/>
              <a:t>The rate at which these nodes forward random linear combinations</a:t>
            </a:r>
          </a:p>
          <a:p>
            <a:endParaRPr lang="en-US" dirty="0" smtClean="0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714858" y="4677736"/>
            <a:ext cx="244475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3645133" y="5168273"/>
            <a:ext cx="246063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4673833" y="4090361"/>
            <a:ext cx="246063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4576996" y="4971423"/>
            <a:ext cx="244475" cy="246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4478571" y="5511173"/>
            <a:ext cx="244475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5213583" y="4531686"/>
            <a:ext cx="244475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chemeClr val="bg1"/>
                </a:solidFill>
              </a:rPr>
              <a:t>D</a:t>
            </a:r>
            <a:endParaRPr lang="en-US" sz="1200" baseline="-25000">
              <a:solidFill>
                <a:schemeClr val="bg1"/>
              </a:solidFill>
            </a:endParaRPr>
          </a:p>
        </p:txBody>
      </p:sp>
      <p:cxnSp>
        <p:nvCxnSpPr>
          <p:cNvPr id="30" name="AutoShape 28"/>
          <p:cNvCxnSpPr>
            <a:cxnSpLocks noChangeShapeType="1"/>
            <a:stCxn id="24" idx="5"/>
            <a:endCxn id="25" idx="1"/>
          </p:cNvCxnSpPr>
          <p:nvPr/>
        </p:nvCxnSpPr>
        <p:spPr bwMode="auto">
          <a:xfrm>
            <a:off x="2924408" y="4887286"/>
            <a:ext cx="757238" cy="315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31" name="AutoShape 29"/>
          <p:cNvCxnSpPr>
            <a:cxnSpLocks noChangeShapeType="1"/>
            <a:stCxn id="25" idx="5"/>
            <a:endCxn id="28" idx="2"/>
          </p:cNvCxnSpPr>
          <p:nvPr/>
        </p:nvCxnSpPr>
        <p:spPr bwMode="auto">
          <a:xfrm>
            <a:off x="3854683" y="5377823"/>
            <a:ext cx="623888" cy="255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32" name="AutoShape 30"/>
          <p:cNvCxnSpPr>
            <a:cxnSpLocks noChangeShapeType="1"/>
            <a:stCxn id="28" idx="0"/>
            <a:endCxn id="27" idx="4"/>
          </p:cNvCxnSpPr>
          <p:nvPr/>
        </p:nvCxnSpPr>
        <p:spPr bwMode="auto">
          <a:xfrm flipV="1">
            <a:off x="4600808" y="5217486"/>
            <a:ext cx="98425" cy="293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33" name="AutoShape 31"/>
          <p:cNvCxnSpPr>
            <a:cxnSpLocks noChangeShapeType="1"/>
            <a:stCxn id="27" idx="7"/>
            <a:endCxn id="29" idx="3"/>
          </p:cNvCxnSpPr>
          <p:nvPr/>
        </p:nvCxnSpPr>
        <p:spPr bwMode="auto">
          <a:xfrm flipV="1">
            <a:off x="4784958" y="4739648"/>
            <a:ext cx="463550" cy="2682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34" name="AutoShape 32"/>
          <p:cNvCxnSpPr>
            <a:cxnSpLocks noChangeShapeType="1"/>
            <a:stCxn id="26" idx="5"/>
            <a:endCxn id="29" idx="1"/>
          </p:cNvCxnSpPr>
          <p:nvPr/>
        </p:nvCxnSpPr>
        <p:spPr bwMode="auto">
          <a:xfrm>
            <a:off x="4883383" y="4299911"/>
            <a:ext cx="365125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35" name="AutoShape 33"/>
          <p:cNvCxnSpPr>
            <a:cxnSpLocks noChangeShapeType="1"/>
            <a:stCxn id="26" idx="4"/>
            <a:endCxn id="27" idx="0"/>
          </p:cNvCxnSpPr>
          <p:nvPr/>
        </p:nvCxnSpPr>
        <p:spPr bwMode="auto">
          <a:xfrm flipH="1">
            <a:off x="4699233" y="4334836"/>
            <a:ext cx="96838" cy="636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36" name="AutoShape 34"/>
          <p:cNvCxnSpPr>
            <a:cxnSpLocks noChangeShapeType="1"/>
            <a:stCxn id="26" idx="3"/>
          </p:cNvCxnSpPr>
          <p:nvPr/>
        </p:nvCxnSpPr>
        <p:spPr bwMode="auto">
          <a:xfrm flipH="1">
            <a:off x="3988033" y="4299911"/>
            <a:ext cx="722313" cy="25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37" name="AutoShape 35"/>
          <p:cNvCxnSpPr>
            <a:cxnSpLocks noChangeShapeType="1"/>
            <a:endCxn id="24" idx="7"/>
          </p:cNvCxnSpPr>
          <p:nvPr/>
        </p:nvCxnSpPr>
        <p:spPr bwMode="auto">
          <a:xfrm flipH="1">
            <a:off x="2924408" y="4555498"/>
            <a:ext cx="819150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38" name="AutoShape 36"/>
          <p:cNvCxnSpPr>
            <a:cxnSpLocks noChangeShapeType="1"/>
            <a:endCxn id="25" idx="0"/>
          </p:cNvCxnSpPr>
          <p:nvPr/>
        </p:nvCxnSpPr>
        <p:spPr bwMode="auto">
          <a:xfrm flipH="1">
            <a:off x="3767371" y="4677736"/>
            <a:ext cx="98425" cy="4905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39" name="AutoShape 45"/>
          <p:cNvCxnSpPr>
            <a:cxnSpLocks noChangeShapeType="1"/>
            <a:endCxn id="27" idx="1"/>
          </p:cNvCxnSpPr>
          <p:nvPr/>
        </p:nvCxnSpPr>
        <p:spPr bwMode="auto">
          <a:xfrm>
            <a:off x="3953108" y="4642811"/>
            <a:ext cx="658813" cy="365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40" name="Oval 16"/>
          <p:cNvSpPr>
            <a:spLocks noChangeArrowheads="1"/>
          </p:cNvSpPr>
          <p:nvPr/>
        </p:nvSpPr>
        <p:spPr bwMode="auto">
          <a:xfrm>
            <a:off x="3745146" y="4460248"/>
            <a:ext cx="244475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chemeClr val="bg1"/>
                </a:solidFill>
              </a:rPr>
              <a:t>S</a:t>
            </a:r>
            <a:endParaRPr lang="en-US" sz="1200" baseline="-25000">
              <a:solidFill>
                <a:schemeClr val="bg1"/>
              </a:solidFill>
            </a:endParaRPr>
          </a:p>
        </p:txBody>
      </p:sp>
      <p:cxnSp>
        <p:nvCxnSpPr>
          <p:cNvPr id="41" name="Straight Arrow Connector 29"/>
          <p:cNvCxnSpPr>
            <a:cxnSpLocks noChangeShapeType="1"/>
          </p:cNvCxnSpPr>
          <p:nvPr/>
        </p:nvCxnSpPr>
        <p:spPr bwMode="auto">
          <a:xfrm rot="10800000">
            <a:off x="4848458" y="5146048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" name="TextBox 34"/>
          <p:cNvSpPr txBox="1">
            <a:spLocks noChangeArrowheads="1"/>
          </p:cNvSpPr>
          <p:nvPr/>
        </p:nvSpPr>
        <p:spPr bwMode="auto">
          <a:xfrm>
            <a:off x="5229458" y="5231773"/>
            <a:ext cx="237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Can contribute significantly </a:t>
            </a:r>
          </a:p>
          <a:p>
            <a:r>
              <a:rPr lang="en-US" sz="1400"/>
              <a:t>to info advance to D</a:t>
            </a:r>
          </a:p>
        </p:txBody>
      </p:sp>
      <p:sp>
        <p:nvSpPr>
          <p:cNvPr id="43" name="TextBox 35"/>
          <p:cNvSpPr txBox="1">
            <a:spLocks noChangeArrowheads="1"/>
          </p:cNvSpPr>
          <p:nvPr/>
        </p:nvSpPr>
        <p:spPr bwMode="auto">
          <a:xfrm>
            <a:off x="733658" y="4765048"/>
            <a:ext cx="17764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Can not </a:t>
            </a:r>
            <a:r>
              <a:rPr lang="en-US" sz="1400"/>
              <a:t>contribute </a:t>
            </a:r>
          </a:p>
          <a:p>
            <a:r>
              <a:rPr lang="en-US" sz="1400"/>
              <a:t>significantly </a:t>
            </a:r>
          </a:p>
          <a:p>
            <a:r>
              <a:rPr lang="en-US" sz="1400"/>
              <a:t>to info advance to D</a:t>
            </a:r>
          </a:p>
        </p:txBody>
      </p:sp>
      <p:cxnSp>
        <p:nvCxnSpPr>
          <p:cNvPr id="44" name="Straight Arrow Connector 36"/>
          <p:cNvCxnSpPr>
            <a:cxnSpLocks noChangeShapeType="1"/>
          </p:cNvCxnSpPr>
          <p:nvPr/>
        </p:nvCxnSpPr>
        <p:spPr bwMode="auto">
          <a:xfrm flipV="1">
            <a:off x="2410058" y="4917448"/>
            <a:ext cx="3048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38958" y="4166561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ij</a:t>
            </a:r>
            <a:endParaRPr lang="en-US"/>
          </a:p>
        </p:txBody>
      </p:sp>
      <p:cxnSp>
        <p:nvCxnSpPr>
          <p:cNvPr id="46" name="Straight Arrow Connector 29"/>
          <p:cNvCxnSpPr>
            <a:cxnSpLocks noChangeShapeType="1"/>
          </p:cNvCxnSpPr>
          <p:nvPr/>
        </p:nvCxnSpPr>
        <p:spPr bwMode="auto">
          <a:xfrm rot="10800000">
            <a:off x="5381858" y="4384048"/>
            <a:ext cx="381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" name="TextBox 34"/>
          <p:cNvSpPr txBox="1">
            <a:spLocks noChangeArrowheads="1"/>
          </p:cNvSpPr>
          <p:nvPr/>
        </p:nvSpPr>
        <p:spPr bwMode="auto">
          <a:xfrm>
            <a:off x="5610458" y="4231648"/>
            <a:ext cx="220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Forwarding intensity:</a:t>
            </a:r>
          </a:p>
          <a:p>
            <a:r>
              <a:rPr lang="en-US" sz="1400"/>
              <a:t>Assigned Information rate</a:t>
            </a:r>
          </a:p>
        </p:txBody>
      </p:sp>
    </p:spTree>
    <p:extLst>
      <p:ext uri="{BB962C8B-B14F-4D97-AF65-F5344CB8AC3E}">
        <p14:creationId xmlns:p14="http://schemas.microsoft.com/office/powerpoint/2010/main" val="3385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Subgraph Computation: Optimization Problem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257800"/>
            <a:ext cx="8634413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800" dirty="0" smtClean="0"/>
              <a:t>Optimal </a:t>
            </a:r>
            <a:r>
              <a:rPr lang="en-US" sz="1800" dirty="0" err="1" smtClean="0"/>
              <a:t>Subgraph</a:t>
            </a:r>
            <a:r>
              <a:rPr lang="en-US" sz="1800" dirty="0" smtClean="0"/>
              <a:t> computation is complex (exponential in no. neighbors)</a:t>
            </a:r>
          </a:p>
          <a:p>
            <a:pPr marL="0" indent="0" eaLnBrk="1" hangingPunct="1">
              <a:buFont typeface="Arial" charset="0"/>
              <a:buNone/>
            </a:pPr>
            <a:endParaRPr lang="en-US" sz="1800" dirty="0" smtClean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85800" y="1387475"/>
          <a:ext cx="7877175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3784320" imgH="1523880" progId="Equation.DSMT4">
                  <p:embed/>
                </p:oleObj>
              </mc:Choice>
              <mc:Fallback>
                <p:oleObj name="Equation" r:id="rId4" imgW="378432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87475"/>
                        <a:ext cx="7877175" cy="317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533400" y="2390775"/>
            <a:ext cx="36782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netcoded transmissions on link (i, j)</a:t>
            </a:r>
            <a:br>
              <a:rPr lang="en-US" sz="1600" b="1">
                <a:solidFill>
                  <a:srgbClr val="FF0000"/>
                </a:solidFill>
              </a:rPr>
            </a:br>
            <a:r>
              <a:rPr lang="en-US" sz="1600" b="1">
                <a:solidFill>
                  <a:srgbClr val="FF0000"/>
                </a:solidFill>
              </a:rPr>
              <a:t>greater than </a:t>
            </a:r>
            <a:r>
              <a:rPr lang="en-US" sz="1600" b="1" i="1">
                <a:solidFill>
                  <a:srgbClr val="FF0000"/>
                </a:solidFill>
              </a:rPr>
              <a:t>maximum</a:t>
            </a:r>
            <a:r>
              <a:rPr lang="en-US" sz="1600" b="1">
                <a:solidFill>
                  <a:srgbClr val="FF0000"/>
                </a:solidFill>
              </a:rPr>
              <a:t> per dest flow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152400" y="3549650"/>
            <a:ext cx="464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conservation of flow to destination t at node i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457200" y="4495800"/>
            <a:ext cx="25574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link capacity constraints</a:t>
            </a:r>
          </a:p>
        </p:txBody>
      </p:sp>
      <p:sp>
        <p:nvSpPr>
          <p:cNvPr id="2058" name="Line 16"/>
          <p:cNvSpPr>
            <a:spLocks noChangeShapeType="1"/>
          </p:cNvSpPr>
          <p:nvPr/>
        </p:nvSpPr>
        <p:spPr bwMode="auto">
          <a:xfrm flipH="1">
            <a:off x="3505200" y="164465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3810000" y="1323975"/>
            <a:ext cx="52451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Convex cost function can capture goals of minimum</a:t>
            </a:r>
            <a:br>
              <a:rPr lang="en-US" sz="1600" b="1">
                <a:solidFill>
                  <a:srgbClr val="FF0000"/>
                </a:solidFill>
              </a:rPr>
            </a:br>
            <a:r>
              <a:rPr lang="en-US" sz="1600" b="1">
                <a:solidFill>
                  <a:srgbClr val="FF0000"/>
                </a:solidFill>
              </a:rPr>
              <a:t>energy, congestion, cost or maximum throughput</a:t>
            </a:r>
          </a:p>
        </p:txBody>
      </p:sp>
      <p:sp>
        <p:nvSpPr>
          <p:cNvPr id="2060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4C5C25-7B6B-4309-A1C2-B77E862F8562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9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Video Utility - Ground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1196975"/>
            <a:ext cx="8839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-5400000">
            <a:off x="-431800" y="2182813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/>
              <a:t>Baseline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163888"/>
            <a:ext cx="88392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-642937" y="4200524"/>
            <a:ext cx="1651000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/>
              <a:t>CONCERTO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90600" y="1157288"/>
            <a:ext cx="12954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LZ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86000" y="1157288"/>
            <a:ext cx="15240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Deploy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810000" y="1157288"/>
            <a:ext cx="15240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Alpha/Bravo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334000" y="1157288"/>
            <a:ext cx="16764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Bravo/Charlie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7010400" y="1157288"/>
            <a:ext cx="14478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Engineering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382713" y="2703513"/>
            <a:ext cx="574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100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385888" y="4648200"/>
            <a:ext cx="574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100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870200" y="2709863"/>
            <a:ext cx="447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82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873375" y="4654550"/>
            <a:ext cx="447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94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1438" y="2709863"/>
            <a:ext cx="1209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61</a:t>
            </a:r>
            <a:r>
              <a:rPr lang="en-US">
                <a:sym typeface="Symbol" pitchFamily="18" charset="2"/>
              </a:rPr>
              <a:t>  42  39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881438" y="4654550"/>
            <a:ext cx="1209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90</a:t>
            </a:r>
            <a:r>
              <a:rPr lang="en-US">
                <a:sym typeface="Symbol" pitchFamily="18" charset="2"/>
              </a:rPr>
              <a:t>  90  88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646738" y="2698750"/>
            <a:ext cx="1209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82  60  </a:t>
            </a:r>
            <a:r>
              <a:rPr lang="en-US">
                <a:sym typeface="Symbol" pitchFamily="18" charset="2"/>
              </a:rPr>
              <a:t>43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646738" y="4643438"/>
            <a:ext cx="1209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95  90  </a:t>
            </a:r>
            <a:r>
              <a:rPr lang="en-US">
                <a:sym typeface="Symbol" pitchFamily="18" charset="2"/>
              </a:rPr>
              <a:t>94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173913" y="2687638"/>
            <a:ext cx="1209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40  33  </a:t>
            </a:r>
            <a:r>
              <a:rPr lang="en-US">
                <a:sym typeface="Symbol" pitchFamily="18" charset="2"/>
              </a:rPr>
              <a:t>28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7186613" y="4632325"/>
            <a:ext cx="1209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92  85  </a:t>
            </a:r>
            <a:r>
              <a:rPr lang="en-US">
                <a:sym typeface="Symbol" pitchFamily="18" charset="2"/>
              </a:rPr>
              <a:t>54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919538" y="1393825"/>
            <a:ext cx="1344612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Ave. Utility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1275" y="5862638"/>
            <a:ext cx="9064625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/>
              <a:t>Baseline barely usable at lowest load; CONCERTO works well at highest tactical loads</a:t>
            </a:r>
          </a:p>
        </p:txBody>
      </p:sp>
      <p:sp>
        <p:nvSpPr>
          <p:cNvPr id="29720" name="Slide Number Placeholder 2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B79107-2A4E-4055-8D35-7183895926C0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38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190625"/>
            <a:ext cx="875665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3122613"/>
            <a:ext cx="8756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Video Utility - Air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 rot="-5400000">
            <a:off x="-431800" y="2182813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/>
              <a:t>Baseline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990600" y="1157288"/>
            <a:ext cx="12954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LZ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2286000" y="1157288"/>
            <a:ext cx="15240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Deploy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3810000" y="1157288"/>
            <a:ext cx="15240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Alpha/Bravo</a:t>
            </a:r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5334000" y="1157288"/>
            <a:ext cx="16764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Bravo/Charlie</a:t>
            </a:r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7010400" y="1157288"/>
            <a:ext cx="14478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 b="1"/>
              <a:t>Engineering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1382713" y="2709863"/>
            <a:ext cx="574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100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1385888" y="4654550"/>
            <a:ext cx="574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100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2870200" y="2709863"/>
            <a:ext cx="447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82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2873375" y="4654550"/>
            <a:ext cx="447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94</a:t>
            </a:r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3881438" y="2709863"/>
            <a:ext cx="1209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66</a:t>
            </a:r>
            <a:r>
              <a:rPr lang="en-US">
                <a:sym typeface="Symbol" pitchFamily="18" charset="2"/>
              </a:rPr>
              <a:t>  51  46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3881438" y="4654550"/>
            <a:ext cx="1209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90</a:t>
            </a:r>
            <a:r>
              <a:rPr lang="en-US">
                <a:sym typeface="Symbol" pitchFamily="18" charset="2"/>
              </a:rPr>
              <a:t>  90  83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5564188" y="2709863"/>
            <a:ext cx="11461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83 56  </a:t>
            </a:r>
            <a:r>
              <a:rPr lang="en-US">
                <a:sym typeface="Symbol" pitchFamily="18" charset="2"/>
              </a:rPr>
              <a:t>53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5564188" y="4654550"/>
            <a:ext cx="11461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93 89  </a:t>
            </a:r>
            <a:r>
              <a:rPr lang="en-US">
                <a:sym typeface="Symbol" pitchFamily="18" charset="2"/>
              </a:rPr>
              <a:t>89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7202488" y="2709863"/>
            <a:ext cx="12096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39  33  </a:t>
            </a:r>
            <a:r>
              <a:rPr lang="en-US">
                <a:sym typeface="Symbol" pitchFamily="18" charset="2"/>
              </a:rPr>
              <a:t>29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7202488" y="4654550"/>
            <a:ext cx="12096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89  78  </a:t>
            </a:r>
            <a:r>
              <a:rPr lang="en-US">
                <a:sym typeface="Symbol" pitchFamily="18" charset="2"/>
              </a:rPr>
              <a:t>73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3919538" y="1239838"/>
            <a:ext cx="1344612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Ave. Utility</a:t>
            </a:r>
          </a:p>
        </p:txBody>
      </p:sp>
      <p:grpSp>
        <p:nvGrpSpPr>
          <p:cNvPr id="30742" name="Group 24"/>
          <p:cNvGrpSpPr>
            <a:grpSpLocks/>
          </p:cNvGrpSpPr>
          <p:nvPr/>
        </p:nvGrpSpPr>
        <p:grpSpPr bwMode="auto">
          <a:xfrm>
            <a:off x="6338888" y="1258888"/>
            <a:ext cx="1252537" cy="558800"/>
            <a:chOff x="3993" y="793"/>
            <a:chExt cx="789" cy="352"/>
          </a:xfrm>
        </p:grpSpPr>
        <p:sp>
          <p:nvSpPr>
            <p:cNvPr id="30746" name="Text Box 25"/>
            <p:cNvSpPr txBox="1">
              <a:spLocks noChangeArrowheads="1"/>
            </p:cNvSpPr>
            <p:nvPr/>
          </p:nvSpPr>
          <p:spPr bwMode="auto">
            <a:xfrm>
              <a:off x="3993" y="793"/>
              <a:ext cx="789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4488" indent="-344488" algn="l"/>
              <a:r>
                <a:rPr lang="en-US" sz="1000" b="1"/>
                <a:t>	Maximum</a:t>
              </a:r>
              <a:br>
                <a:rPr lang="en-US" sz="1000" b="1"/>
              </a:br>
              <a:r>
                <a:rPr lang="en-US" sz="1000" b="1"/>
                <a:t>Throughput</a:t>
              </a:r>
              <a:br>
                <a:rPr lang="en-US" sz="1000" b="1"/>
              </a:br>
              <a:r>
                <a:rPr lang="en-US" sz="1000" b="1"/>
                <a:t>Utility</a:t>
              </a:r>
            </a:p>
          </p:txBody>
        </p:sp>
        <p:sp>
          <p:nvSpPr>
            <p:cNvPr id="30747" name="Line 26"/>
            <p:cNvSpPr>
              <a:spLocks noChangeShapeType="1"/>
            </p:cNvSpPr>
            <p:nvPr/>
          </p:nvSpPr>
          <p:spPr bwMode="auto">
            <a:xfrm>
              <a:off x="4041" y="878"/>
              <a:ext cx="194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7"/>
            <p:cNvSpPr>
              <a:spLocks noChangeShapeType="1"/>
            </p:cNvSpPr>
            <p:nvPr/>
          </p:nvSpPr>
          <p:spPr bwMode="auto">
            <a:xfrm>
              <a:off x="4041" y="975"/>
              <a:ext cx="19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8"/>
            <p:cNvSpPr>
              <a:spLocks noChangeShapeType="1"/>
            </p:cNvSpPr>
            <p:nvPr/>
          </p:nvSpPr>
          <p:spPr bwMode="auto">
            <a:xfrm>
              <a:off x="4041" y="1072"/>
              <a:ext cx="19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3" name="Slide Number Placeholder 2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4CAADC-5700-4F92-B1D5-883C4077893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44" name="Text Box 6"/>
          <p:cNvSpPr txBox="1">
            <a:spLocks noChangeArrowheads="1"/>
          </p:cNvSpPr>
          <p:nvPr/>
        </p:nvSpPr>
        <p:spPr bwMode="auto">
          <a:xfrm rot="-5400000">
            <a:off x="-642937" y="4200524"/>
            <a:ext cx="1651000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/>
              <a:t>CONCERTO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41275" y="5862638"/>
            <a:ext cx="9064625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Baseline barely usable at lowest load; CONCERTO works well at highest tactical loads</a:t>
            </a:r>
          </a:p>
        </p:txBody>
      </p:sp>
    </p:spTree>
    <p:extLst>
      <p:ext uri="{BB962C8B-B14F-4D97-AF65-F5344CB8AC3E}">
        <p14:creationId xmlns:p14="http://schemas.microsoft.com/office/powerpoint/2010/main" val="3462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CBMANET/ CONCERTO Motivation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026018"/>
            <a:ext cx="8806527" cy="538541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Challenges in Wireless MANETs</a:t>
            </a:r>
          </a:p>
          <a:p>
            <a:pPr eaLnBrk="1" hangingPunct="1"/>
            <a:r>
              <a:rPr lang="en-US" sz="2400" dirty="0" smtClean="0"/>
              <a:t>Wireless communication</a:t>
            </a:r>
          </a:p>
          <a:p>
            <a:pPr lvl="1" eaLnBrk="1" hangingPunct="1"/>
            <a:r>
              <a:rPr lang="en-US" sz="2000" dirty="0" smtClean="0"/>
              <a:t>MANET Broadcast transmissions – use Rx is better than ignore</a:t>
            </a:r>
          </a:p>
          <a:p>
            <a:pPr lvl="1" eaLnBrk="1" hangingPunct="1"/>
            <a:r>
              <a:rPr lang="en-US" sz="2000" dirty="0" smtClean="0"/>
              <a:t>Reception is prone to errors – needs as much help as can get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Mobility removes certainty from traditional routing</a:t>
            </a:r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CONCERTO Approach</a:t>
            </a:r>
          </a:p>
          <a:p>
            <a:pPr eaLnBrk="1" hangingPunct="1"/>
            <a:r>
              <a:rPr lang="en-US" sz="2400" dirty="0" smtClean="0"/>
              <a:t>Clean slate network and transport layers</a:t>
            </a:r>
            <a:endParaRPr lang="en-US" sz="2400" dirty="0"/>
          </a:p>
          <a:p>
            <a:pPr eaLnBrk="1" hangingPunct="1"/>
            <a:r>
              <a:rPr lang="en-US" sz="2400" dirty="0" smtClean="0"/>
              <a:t>Network Coding Transport: fluid model</a:t>
            </a:r>
            <a:endParaRPr lang="en-US" sz="2400" dirty="0"/>
          </a:p>
          <a:p>
            <a:r>
              <a:rPr lang="en-US" sz="2400" dirty="0" smtClean="0"/>
              <a:t>Routing on </a:t>
            </a:r>
            <a:r>
              <a:rPr lang="en-US" sz="2400" dirty="0" err="1" smtClean="0"/>
              <a:t>Subgraphs</a:t>
            </a:r>
            <a:endParaRPr lang="en-US" sz="2400" dirty="0" smtClean="0"/>
          </a:p>
          <a:p>
            <a:pPr lvl="1"/>
            <a:r>
              <a:rPr lang="en-US" sz="2200" dirty="0" smtClean="0"/>
              <a:t>Enabled by fluid model</a:t>
            </a:r>
          </a:p>
          <a:p>
            <a:pPr lvl="1"/>
            <a:r>
              <a:rPr lang="en-US" sz="2200" dirty="0" smtClean="0"/>
              <a:t>Robust to link errors and </a:t>
            </a:r>
            <a:r>
              <a:rPr lang="en-US" sz="2200" dirty="0" err="1" smtClean="0"/>
              <a:t>topo</a:t>
            </a:r>
            <a:r>
              <a:rPr lang="en-US" sz="2200" dirty="0" smtClean="0"/>
              <a:t> change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A9A5A8-34FD-4E72-B601-F6DF7258DEA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91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Computation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0338" y="1295400"/>
            <a:ext cx="8634412" cy="3352800"/>
          </a:xfrm>
        </p:spPr>
        <p:txBody>
          <a:bodyPr/>
          <a:lstStyle/>
          <a:p>
            <a:r>
              <a:rPr lang="en-US" dirty="0"/>
              <a:t>Optimal </a:t>
            </a:r>
            <a:r>
              <a:rPr lang="en-US" dirty="0" err="1"/>
              <a:t>Subgraph</a:t>
            </a:r>
            <a:r>
              <a:rPr lang="en-US" dirty="0"/>
              <a:t> computation is complex (exponential in no. neighbors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Simplified approach: similar to MORE by </a:t>
            </a:r>
            <a:r>
              <a:rPr lang="en-US" dirty="0" err="1" smtClean="0"/>
              <a:t>Katabi</a:t>
            </a:r>
            <a:r>
              <a:rPr lang="en-US" dirty="0" smtClean="0"/>
              <a:t> et al</a:t>
            </a:r>
          </a:p>
          <a:p>
            <a:pPr lvl="1"/>
            <a:r>
              <a:rPr lang="en-US" dirty="0" smtClean="0"/>
              <a:t>Requires Link State information</a:t>
            </a:r>
          </a:p>
          <a:p>
            <a:pPr lvl="1"/>
            <a:r>
              <a:rPr lang="en-US" dirty="0" smtClean="0"/>
              <a:t>Computational complexity is O(n</a:t>
            </a:r>
            <a:r>
              <a:rPr lang="en-US" baseline="30000" dirty="0" smtClean="0"/>
              <a:t>2</a:t>
            </a:r>
            <a:r>
              <a:rPr lang="en-US" dirty="0" smtClean="0"/>
              <a:t>) (n nodes in network)</a:t>
            </a:r>
          </a:p>
          <a:p>
            <a:pPr lvl="1"/>
            <a:r>
              <a:rPr lang="en-US" dirty="0" smtClean="0"/>
              <a:t>Computes rate at which nodes should participate in forwarding mixtures </a:t>
            </a:r>
          </a:p>
          <a:p>
            <a:r>
              <a:rPr lang="en-US" dirty="0" smtClean="0"/>
              <a:t>Basic Concept</a:t>
            </a:r>
          </a:p>
          <a:p>
            <a:pPr lvl="1"/>
            <a:r>
              <a:rPr lang="en-US" dirty="0" smtClean="0"/>
              <a:t>Forwarding nodes are chosen from those that are most probable to advance the information propagation to each destination</a:t>
            </a:r>
          </a:p>
          <a:p>
            <a:pPr lvl="1"/>
            <a:r>
              <a:rPr lang="en-US" dirty="0" smtClean="0"/>
              <a:t>Forwarding intensity is related to the probability of contributing to info advance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057400" y="4941888"/>
            <a:ext cx="244475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37" name="Oval 9"/>
          <p:cNvSpPr>
            <a:spLocks noChangeArrowheads="1"/>
          </p:cNvSpPr>
          <p:nvPr/>
        </p:nvSpPr>
        <p:spPr bwMode="auto">
          <a:xfrm>
            <a:off x="2987675" y="5432425"/>
            <a:ext cx="246063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38" name="Oval 13"/>
          <p:cNvSpPr>
            <a:spLocks noChangeArrowheads="1"/>
          </p:cNvSpPr>
          <p:nvPr/>
        </p:nvSpPr>
        <p:spPr bwMode="auto">
          <a:xfrm>
            <a:off x="4016375" y="4354513"/>
            <a:ext cx="246063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39" name="Oval 14"/>
          <p:cNvSpPr>
            <a:spLocks noChangeArrowheads="1"/>
          </p:cNvSpPr>
          <p:nvPr/>
        </p:nvSpPr>
        <p:spPr bwMode="auto">
          <a:xfrm>
            <a:off x="3919538" y="5235575"/>
            <a:ext cx="244475" cy="246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0" name="Oval 15"/>
          <p:cNvSpPr>
            <a:spLocks noChangeArrowheads="1"/>
          </p:cNvSpPr>
          <p:nvPr/>
        </p:nvSpPr>
        <p:spPr bwMode="auto">
          <a:xfrm>
            <a:off x="3821113" y="5775325"/>
            <a:ext cx="244475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41" name="Oval 16"/>
          <p:cNvSpPr>
            <a:spLocks noChangeArrowheads="1"/>
          </p:cNvSpPr>
          <p:nvPr/>
        </p:nvSpPr>
        <p:spPr bwMode="auto">
          <a:xfrm>
            <a:off x="4556125" y="4795838"/>
            <a:ext cx="244475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chemeClr val="bg1"/>
                </a:solidFill>
              </a:rPr>
              <a:t>D</a:t>
            </a:r>
            <a:endParaRPr lang="en-US" sz="1200" baseline="-25000">
              <a:solidFill>
                <a:schemeClr val="bg1"/>
              </a:solidFill>
            </a:endParaRPr>
          </a:p>
        </p:txBody>
      </p:sp>
      <p:cxnSp>
        <p:nvCxnSpPr>
          <p:cNvPr id="18442" name="AutoShape 28"/>
          <p:cNvCxnSpPr>
            <a:cxnSpLocks noChangeShapeType="1"/>
            <a:stCxn id="18436" idx="5"/>
            <a:endCxn id="18437" idx="1"/>
          </p:cNvCxnSpPr>
          <p:nvPr/>
        </p:nvCxnSpPr>
        <p:spPr bwMode="auto">
          <a:xfrm>
            <a:off x="2266950" y="5151438"/>
            <a:ext cx="757238" cy="315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8443" name="AutoShape 29"/>
          <p:cNvCxnSpPr>
            <a:cxnSpLocks noChangeShapeType="1"/>
            <a:stCxn id="18437" idx="5"/>
            <a:endCxn id="18440" idx="2"/>
          </p:cNvCxnSpPr>
          <p:nvPr/>
        </p:nvCxnSpPr>
        <p:spPr bwMode="auto">
          <a:xfrm>
            <a:off x="3197225" y="5641975"/>
            <a:ext cx="623888" cy="255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8444" name="AutoShape 30"/>
          <p:cNvCxnSpPr>
            <a:cxnSpLocks noChangeShapeType="1"/>
            <a:stCxn id="18440" idx="0"/>
            <a:endCxn id="18439" idx="4"/>
          </p:cNvCxnSpPr>
          <p:nvPr/>
        </p:nvCxnSpPr>
        <p:spPr bwMode="auto">
          <a:xfrm flipV="1">
            <a:off x="3943350" y="5481638"/>
            <a:ext cx="98425" cy="293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8445" name="AutoShape 31"/>
          <p:cNvCxnSpPr>
            <a:cxnSpLocks noChangeShapeType="1"/>
            <a:stCxn id="18439" idx="7"/>
            <a:endCxn id="18441" idx="3"/>
          </p:cNvCxnSpPr>
          <p:nvPr/>
        </p:nvCxnSpPr>
        <p:spPr bwMode="auto">
          <a:xfrm flipV="1">
            <a:off x="4127500" y="5003800"/>
            <a:ext cx="463550" cy="2682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8446" name="AutoShape 32"/>
          <p:cNvCxnSpPr>
            <a:cxnSpLocks noChangeShapeType="1"/>
            <a:stCxn id="18438" idx="5"/>
            <a:endCxn id="18441" idx="1"/>
          </p:cNvCxnSpPr>
          <p:nvPr/>
        </p:nvCxnSpPr>
        <p:spPr bwMode="auto">
          <a:xfrm>
            <a:off x="4225925" y="4564063"/>
            <a:ext cx="365125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8447" name="AutoShape 33"/>
          <p:cNvCxnSpPr>
            <a:cxnSpLocks noChangeShapeType="1"/>
            <a:stCxn id="18438" idx="4"/>
            <a:endCxn id="18439" idx="0"/>
          </p:cNvCxnSpPr>
          <p:nvPr/>
        </p:nvCxnSpPr>
        <p:spPr bwMode="auto">
          <a:xfrm flipH="1">
            <a:off x="4041775" y="4598988"/>
            <a:ext cx="96838" cy="636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8448" name="AutoShape 34"/>
          <p:cNvCxnSpPr>
            <a:cxnSpLocks noChangeShapeType="1"/>
            <a:stCxn id="18438" idx="3"/>
          </p:cNvCxnSpPr>
          <p:nvPr/>
        </p:nvCxnSpPr>
        <p:spPr bwMode="auto">
          <a:xfrm flipH="1">
            <a:off x="3330575" y="4564063"/>
            <a:ext cx="722313" cy="255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8449" name="AutoShape 35"/>
          <p:cNvCxnSpPr>
            <a:cxnSpLocks noChangeShapeType="1"/>
            <a:endCxn id="18436" idx="7"/>
          </p:cNvCxnSpPr>
          <p:nvPr/>
        </p:nvCxnSpPr>
        <p:spPr bwMode="auto">
          <a:xfrm flipH="1">
            <a:off x="2266950" y="4819650"/>
            <a:ext cx="819150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8450" name="AutoShape 36"/>
          <p:cNvCxnSpPr>
            <a:cxnSpLocks noChangeShapeType="1"/>
            <a:endCxn id="18437" idx="0"/>
          </p:cNvCxnSpPr>
          <p:nvPr/>
        </p:nvCxnSpPr>
        <p:spPr bwMode="auto">
          <a:xfrm flipH="1">
            <a:off x="3109913" y="4941888"/>
            <a:ext cx="98425" cy="4905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8451" name="AutoShape 45"/>
          <p:cNvCxnSpPr>
            <a:cxnSpLocks noChangeShapeType="1"/>
            <a:endCxn id="18439" idx="1"/>
          </p:cNvCxnSpPr>
          <p:nvPr/>
        </p:nvCxnSpPr>
        <p:spPr bwMode="auto">
          <a:xfrm>
            <a:off x="3295650" y="4906963"/>
            <a:ext cx="658813" cy="365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18452" name="Oval 16"/>
          <p:cNvSpPr>
            <a:spLocks noChangeArrowheads="1"/>
          </p:cNvSpPr>
          <p:nvPr/>
        </p:nvSpPr>
        <p:spPr bwMode="auto">
          <a:xfrm>
            <a:off x="3087688" y="4724400"/>
            <a:ext cx="244475" cy="244475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26567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>
                <a:solidFill>
                  <a:schemeClr val="bg1"/>
                </a:solidFill>
              </a:rPr>
              <a:t>S</a:t>
            </a:r>
            <a:endParaRPr lang="en-US" sz="1200" baseline="-25000">
              <a:solidFill>
                <a:schemeClr val="bg1"/>
              </a:solidFill>
            </a:endParaRPr>
          </a:p>
        </p:txBody>
      </p:sp>
      <p:cxnSp>
        <p:nvCxnSpPr>
          <p:cNvPr id="18453" name="Straight Arrow Connector 29"/>
          <p:cNvCxnSpPr>
            <a:cxnSpLocks noChangeShapeType="1"/>
          </p:cNvCxnSpPr>
          <p:nvPr/>
        </p:nvCxnSpPr>
        <p:spPr bwMode="auto">
          <a:xfrm rot="10800000">
            <a:off x="4191000" y="5410200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4" name="TextBox 34"/>
          <p:cNvSpPr txBox="1">
            <a:spLocks noChangeArrowheads="1"/>
          </p:cNvSpPr>
          <p:nvPr/>
        </p:nvSpPr>
        <p:spPr bwMode="auto">
          <a:xfrm>
            <a:off x="4572000" y="5495925"/>
            <a:ext cx="237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Can contribute significantly </a:t>
            </a:r>
          </a:p>
          <a:p>
            <a:r>
              <a:rPr lang="en-US" sz="1400"/>
              <a:t>to info advance to D</a:t>
            </a:r>
          </a:p>
        </p:txBody>
      </p:sp>
      <p:sp>
        <p:nvSpPr>
          <p:cNvPr id="18455" name="TextBox 35"/>
          <p:cNvSpPr txBox="1">
            <a:spLocks noChangeArrowheads="1"/>
          </p:cNvSpPr>
          <p:nvPr/>
        </p:nvSpPr>
        <p:spPr bwMode="auto">
          <a:xfrm>
            <a:off x="76200" y="5029200"/>
            <a:ext cx="17764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Can not </a:t>
            </a:r>
            <a:r>
              <a:rPr lang="en-US" sz="1400"/>
              <a:t>contribute </a:t>
            </a:r>
          </a:p>
          <a:p>
            <a:r>
              <a:rPr lang="en-US" sz="1400"/>
              <a:t>significantly </a:t>
            </a:r>
          </a:p>
          <a:p>
            <a:r>
              <a:rPr lang="en-US" sz="1400"/>
              <a:t>to info advance to D</a:t>
            </a:r>
          </a:p>
        </p:txBody>
      </p:sp>
      <p:cxnSp>
        <p:nvCxnSpPr>
          <p:cNvPr id="18456" name="Straight Arrow Connector 36"/>
          <p:cNvCxnSpPr>
            <a:cxnSpLocks noChangeShapeType="1"/>
          </p:cNvCxnSpPr>
          <p:nvPr/>
        </p:nvCxnSpPr>
        <p:spPr bwMode="auto">
          <a:xfrm flipV="1">
            <a:off x="1752600" y="5181600"/>
            <a:ext cx="3048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7" name="Slide Number Placeholder 3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3FFE1B-AA18-4BD7-A196-E58A7E6EEF7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58" name="TextBox 25"/>
          <p:cNvSpPr txBox="1">
            <a:spLocks noChangeArrowheads="1"/>
          </p:cNvSpPr>
          <p:nvPr/>
        </p:nvSpPr>
        <p:spPr bwMode="auto">
          <a:xfrm>
            <a:off x="4381500" y="44307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ij</a:t>
            </a:r>
            <a:endParaRPr lang="en-US"/>
          </a:p>
        </p:txBody>
      </p:sp>
      <p:cxnSp>
        <p:nvCxnSpPr>
          <p:cNvPr id="18459" name="Straight Arrow Connector 29"/>
          <p:cNvCxnSpPr>
            <a:cxnSpLocks noChangeShapeType="1"/>
          </p:cNvCxnSpPr>
          <p:nvPr/>
        </p:nvCxnSpPr>
        <p:spPr bwMode="auto">
          <a:xfrm rot="10800000">
            <a:off x="4724400" y="4648200"/>
            <a:ext cx="381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60" name="TextBox 34"/>
          <p:cNvSpPr txBox="1">
            <a:spLocks noChangeArrowheads="1"/>
          </p:cNvSpPr>
          <p:nvPr/>
        </p:nvSpPr>
        <p:spPr bwMode="auto">
          <a:xfrm>
            <a:off x="4953000" y="4495800"/>
            <a:ext cx="220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Forwarding intensity:</a:t>
            </a:r>
          </a:p>
          <a:p>
            <a:r>
              <a:rPr lang="en-US" sz="1400"/>
              <a:t>Assigned Information rate</a:t>
            </a:r>
          </a:p>
        </p:txBody>
      </p:sp>
    </p:spTree>
    <p:extLst>
      <p:ext uri="{BB962C8B-B14F-4D97-AF65-F5344CB8AC3E}">
        <p14:creationId xmlns:p14="http://schemas.microsoft.com/office/powerpoint/2010/main" val="33461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 Forwarding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338" y="1143000"/>
            <a:ext cx="7993062" cy="5008563"/>
          </a:xfrm>
        </p:spPr>
        <p:txBody>
          <a:bodyPr/>
          <a:lstStyle/>
          <a:p>
            <a:pPr eaLnBrk="1" hangingPunct="1"/>
            <a:r>
              <a:rPr lang="en-US" dirty="0" smtClean="0"/>
              <a:t>Packet Forwarding</a:t>
            </a:r>
          </a:p>
          <a:p>
            <a:pPr lvl="1" eaLnBrk="1" hangingPunct="1"/>
            <a:r>
              <a:rPr lang="en-US" dirty="0" smtClean="0"/>
              <a:t>Uses transmit rates computed by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err="1" smtClean="0"/>
              <a:t>Subgraph</a:t>
            </a:r>
            <a:r>
              <a:rPr lang="en-US" dirty="0" smtClean="0"/>
              <a:t> computation</a:t>
            </a:r>
          </a:p>
          <a:p>
            <a:pPr lvl="1" eaLnBrk="1" hangingPunct="1"/>
            <a:r>
              <a:rPr lang="en-US" dirty="0" smtClean="0"/>
              <a:t>Computes “receive credit” as ratio of</a:t>
            </a:r>
            <a:br>
              <a:rPr lang="en-US" dirty="0" smtClean="0"/>
            </a:br>
            <a:r>
              <a:rPr lang="en-US" dirty="0" smtClean="0"/>
              <a:t>transmit rate to expected receive rate</a:t>
            </a:r>
          </a:p>
          <a:p>
            <a:pPr lvl="1" eaLnBrk="1" hangingPunct="1"/>
            <a:r>
              <a:rPr lang="en-US" dirty="0" smtClean="0"/>
              <a:t>Node earns credit when it receives </a:t>
            </a:r>
            <a:r>
              <a:rPr lang="en-US" dirty="0" err="1" smtClean="0"/>
              <a:t>innov</a:t>
            </a:r>
            <a:r>
              <a:rPr lang="en-US" dirty="0" smtClean="0"/>
              <a:t>. packet</a:t>
            </a:r>
          </a:p>
          <a:p>
            <a:pPr lvl="1" eaLnBrk="1" hangingPunct="1"/>
            <a:r>
              <a:rPr lang="en-US" dirty="0" smtClean="0"/>
              <a:t>Spends credit when it transmits packets</a:t>
            </a:r>
          </a:p>
          <a:p>
            <a:pPr lvl="1" eaLnBrk="1" hangingPunct="1"/>
            <a:r>
              <a:rPr lang="en-US" dirty="0" smtClean="0"/>
              <a:t>Provides automatic scaling to source rate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Repair process, semi-reliable protocol (media streaming)</a:t>
            </a:r>
          </a:p>
          <a:p>
            <a:pPr lvl="1" eaLnBrk="1" hangingPunct="1"/>
            <a:r>
              <a:rPr lang="en-US" dirty="0" smtClean="0"/>
              <a:t>Nodes request </a:t>
            </a:r>
            <a:r>
              <a:rPr lang="en-US" b="1" dirty="0" smtClean="0"/>
              <a:t>locally</a:t>
            </a:r>
            <a:r>
              <a:rPr lang="en-US" dirty="0" smtClean="0"/>
              <a:t> extra transmissions if necessary</a:t>
            </a:r>
          </a:p>
          <a:p>
            <a:pPr lvl="1" eaLnBrk="1" hangingPunct="1"/>
            <a:r>
              <a:rPr lang="en-US" dirty="0" smtClean="0"/>
              <a:t>Requests are piggy-backed on forwarded packets when possible</a:t>
            </a:r>
          </a:p>
          <a:p>
            <a:pPr eaLnBrk="1" hangingPunct="1"/>
            <a:r>
              <a:rPr lang="en-US" dirty="0" smtClean="0"/>
              <a:t>Fully reliable protocol (file transfer)</a:t>
            </a:r>
          </a:p>
          <a:p>
            <a:pPr lvl="1" eaLnBrk="1" hangingPunct="1"/>
            <a:r>
              <a:rPr lang="en-US" dirty="0" smtClean="0"/>
              <a:t>Additional algorithm for propagation of repair requests, detection of missing generations, beginning/end of files, late join, etc.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1463675"/>
            <a:ext cx="3594100" cy="211772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C1CCBB-18C3-416B-9D59-D6945AA20D1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72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F6EC7A-C234-4694-B779-BCF4BEB6B59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CONCERTO Architecture</a:t>
            </a:r>
          </a:p>
        </p:txBody>
      </p:sp>
      <p:grpSp>
        <p:nvGrpSpPr>
          <p:cNvPr id="20484" name="Group 4"/>
          <p:cNvGrpSpPr>
            <a:grpSpLocks noChangeAspect="1"/>
          </p:cNvGrpSpPr>
          <p:nvPr/>
        </p:nvGrpSpPr>
        <p:grpSpPr bwMode="auto">
          <a:xfrm>
            <a:off x="1465263" y="1187450"/>
            <a:ext cx="4681537" cy="5262563"/>
            <a:chOff x="1808" y="1620"/>
            <a:chExt cx="8460" cy="9510"/>
          </a:xfrm>
        </p:grpSpPr>
        <p:sp>
          <p:nvSpPr>
            <p:cNvPr id="20495" name="AutoShape 5"/>
            <p:cNvSpPr>
              <a:spLocks noChangeAspect="1" noChangeArrowheads="1"/>
            </p:cNvSpPr>
            <p:nvPr/>
          </p:nvSpPr>
          <p:spPr bwMode="auto">
            <a:xfrm>
              <a:off x="1808" y="1744"/>
              <a:ext cx="8021" cy="9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Text Box 6"/>
            <p:cNvSpPr txBox="1">
              <a:spLocks noChangeArrowheads="1"/>
            </p:cNvSpPr>
            <p:nvPr/>
          </p:nvSpPr>
          <p:spPr bwMode="auto">
            <a:xfrm>
              <a:off x="1808" y="4440"/>
              <a:ext cx="964" cy="57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>
                  <a:solidFill>
                    <a:srgbClr val="000000"/>
                  </a:solidFill>
                </a:rPr>
                <a:t>Group</a:t>
              </a:r>
            </a:p>
            <a:p>
              <a:r>
                <a:rPr lang="en-US" sz="900">
                  <a:solidFill>
                    <a:srgbClr val="000000"/>
                  </a:solidFill>
                </a:rPr>
                <a:t>Def</a:t>
              </a:r>
              <a:endParaRPr lang="en-US"/>
            </a:p>
          </p:txBody>
        </p:sp>
        <p:sp>
          <p:nvSpPr>
            <p:cNvPr id="20497" name="Freeform 7"/>
            <p:cNvSpPr>
              <a:spLocks/>
            </p:cNvSpPr>
            <p:nvPr/>
          </p:nvSpPr>
          <p:spPr bwMode="auto">
            <a:xfrm>
              <a:off x="5528" y="5280"/>
              <a:ext cx="4740" cy="1921"/>
            </a:xfrm>
            <a:custGeom>
              <a:avLst/>
              <a:gdLst>
                <a:gd name="T0" fmla="*/ 0 w 1896"/>
                <a:gd name="T1" fmla="*/ 0 h 768"/>
                <a:gd name="T2" fmla="*/ 7141146 w 1896"/>
                <a:gd name="T3" fmla="*/ 0 h 768"/>
                <a:gd name="T4" fmla="*/ 7232741 w 1896"/>
                <a:gd name="T5" fmla="*/ 2943503 h 768"/>
                <a:gd name="T6" fmla="*/ 2838208 w 1896"/>
                <a:gd name="T7" fmla="*/ 2943503 h 768"/>
                <a:gd name="T8" fmla="*/ 2858408 w 1896"/>
                <a:gd name="T9" fmla="*/ 1671723 h 768"/>
                <a:gd name="T10" fmla="*/ 0 w 1896"/>
                <a:gd name="T11" fmla="*/ 1656567 h 768"/>
                <a:gd name="T12" fmla="*/ 0 w 1896"/>
                <a:gd name="T13" fmla="*/ 0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6"/>
                <a:gd name="T22" fmla="*/ 0 h 768"/>
                <a:gd name="T23" fmla="*/ 1896 w 1896"/>
                <a:gd name="T24" fmla="*/ 768 h 7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6" h="768">
                  <a:moveTo>
                    <a:pt x="0" y="0"/>
                  </a:moveTo>
                  <a:lnTo>
                    <a:pt x="1872" y="0"/>
                  </a:lnTo>
                  <a:lnTo>
                    <a:pt x="1896" y="768"/>
                  </a:lnTo>
                  <a:lnTo>
                    <a:pt x="744" y="768"/>
                  </a:lnTo>
                  <a:lnTo>
                    <a:pt x="749" y="436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498" name="AutoShape 8"/>
            <p:cNvSpPr>
              <a:spLocks noChangeArrowheads="1"/>
            </p:cNvSpPr>
            <p:nvPr/>
          </p:nvSpPr>
          <p:spPr bwMode="auto">
            <a:xfrm>
              <a:off x="1808" y="5236"/>
              <a:ext cx="1320" cy="125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FFCC"/>
                </a:gs>
                <a:gs pos="50000">
                  <a:srgbClr val="FF6600"/>
                </a:gs>
                <a:gs pos="100000">
                  <a:srgbClr val="FFFFCC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1200">
                  <a:solidFill>
                    <a:srgbClr val="000000"/>
                  </a:solidFill>
                </a:rPr>
                <a:t>Group</a:t>
              </a:r>
              <a:br>
                <a:rPr lang="en-US" sz="1200">
                  <a:solidFill>
                    <a:srgbClr val="000000"/>
                  </a:solidFill>
                </a:rPr>
              </a:br>
              <a:r>
                <a:rPr lang="en-US" sz="1200">
                  <a:solidFill>
                    <a:srgbClr val="000000"/>
                  </a:solidFill>
                </a:rPr>
                <a:t>Cache</a:t>
              </a:r>
              <a:endParaRPr lang="en-US"/>
            </a:p>
          </p:txBody>
        </p:sp>
        <p:grpSp>
          <p:nvGrpSpPr>
            <p:cNvPr id="20499" name="Group 9"/>
            <p:cNvGrpSpPr>
              <a:grpSpLocks/>
            </p:cNvGrpSpPr>
            <p:nvPr/>
          </p:nvGrpSpPr>
          <p:grpSpPr bwMode="auto">
            <a:xfrm>
              <a:off x="2168" y="1620"/>
              <a:ext cx="8040" cy="9181"/>
              <a:chOff x="2168" y="1620"/>
              <a:chExt cx="8040" cy="9181"/>
            </a:xfrm>
          </p:grpSpPr>
          <p:sp>
            <p:nvSpPr>
              <p:cNvPr id="20500" name="Rectangle 10"/>
              <p:cNvSpPr>
                <a:spLocks noChangeArrowheads="1"/>
              </p:cNvSpPr>
              <p:nvPr/>
            </p:nvSpPr>
            <p:spPr bwMode="auto">
              <a:xfrm>
                <a:off x="5768" y="8041"/>
                <a:ext cx="3120" cy="47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Neighbor Discovery</a:t>
                </a:r>
                <a:endParaRPr lang="en-US"/>
              </a:p>
            </p:txBody>
          </p:sp>
          <p:sp>
            <p:nvSpPr>
              <p:cNvPr id="20501" name="Rectangle 11"/>
              <p:cNvSpPr>
                <a:spLocks noChangeArrowheads="1"/>
              </p:cNvSpPr>
              <p:nvPr/>
            </p:nvSpPr>
            <p:spPr bwMode="auto">
              <a:xfrm>
                <a:off x="2168" y="3480"/>
                <a:ext cx="1320" cy="720"/>
              </a:xfrm>
              <a:prstGeom prst="rect">
                <a:avLst/>
              </a:prstGeom>
              <a:solidFill>
                <a:srgbClr val="FF66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PIM</a:t>
                </a:r>
              </a:p>
              <a:p>
                <a:r>
                  <a:rPr lang="en-US" sz="1200">
                    <a:solidFill>
                      <a:srgbClr val="000000"/>
                    </a:solidFill>
                  </a:rPr>
                  <a:t>Module</a:t>
                </a:r>
                <a:endParaRPr lang="en-US"/>
              </a:p>
            </p:txBody>
          </p:sp>
          <p:sp>
            <p:nvSpPr>
              <p:cNvPr id="20502" name="Rectangle 12"/>
              <p:cNvSpPr>
                <a:spLocks noChangeArrowheads="1"/>
              </p:cNvSpPr>
              <p:nvPr/>
            </p:nvSpPr>
            <p:spPr bwMode="auto">
              <a:xfrm>
                <a:off x="5528" y="5280"/>
                <a:ext cx="1320" cy="1081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Net</a:t>
                </a:r>
                <a:br>
                  <a:rPr lang="en-US" sz="1200">
                    <a:solidFill>
                      <a:srgbClr val="000000"/>
                    </a:solidFill>
                  </a:rPr>
                </a:br>
                <a:r>
                  <a:rPr lang="en-US" sz="1200">
                    <a:solidFill>
                      <a:srgbClr val="000000"/>
                    </a:solidFill>
                  </a:rPr>
                  <a:t>Coder</a:t>
                </a:r>
                <a:endParaRPr lang="en-US"/>
              </a:p>
            </p:txBody>
          </p:sp>
          <p:sp>
            <p:nvSpPr>
              <p:cNvPr id="20503" name="Rectangle 13"/>
              <p:cNvSpPr>
                <a:spLocks noChangeArrowheads="1"/>
              </p:cNvSpPr>
              <p:nvPr/>
            </p:nvSpPr>
            <p:spPr bwMode="auto">
              <a:xfrm>
                <a:off x="3428" y="5280"/>
                <a:ext cx="1565" cy="1081"/>
              </a:xfrm>
              <a:prstGeom prst="rect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6600"/>
                  </a:gs>
                </a:gsLst>
                <a:lin ang="2700000" scaled="1"/>
              </a:gra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SG</a:t>
                </a:r>
              </a:p>
              <a:p>
                <a:r>
                  <a:rPr lang="en-US" sz="1000">
                    <a:solidFill>
                      <a:srgbClr val="000000"/>
                    </a:solidFill>
                  </a:rPr>
                  <a:t>Constructor</a:t>
                </a:r>
                <a:endParaRPr lang="en-US"/>
              </a:p>
            </p:txBody>
          </p:sp>
          <p:sp>
            <p:nvSpPr>
              <p:cNvPr id="20504" name="Rectangle 14"/>
              <p:cNvSpPr>
                <a:spLocks noChangeArrowheads="1"/>
              </p:cNvSpPr>
              <p:nvPr/>
            </p:nvSpPr>
            <p:spPr bwMode="auto">
              <a:xfrm>
                <a:off x="7808" y="6720"/>
                <a:ext cx="2400" cy="481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Master Fwder</a:t>
                </a:r>
                <a:endParaRPr lang="en-US"/>
              </a:p>
            </p:txBody>
          </p:sp>
          <p:sp>
            <p:nvSpPr>
              <p:cNvPr id="20505" name="Rectangle 15"/>
              <p:cNvSpPr>
                <a:spLocks noChangeArrowheads="1"/>
              </p:cNvSpPr>
              <p:nvPr/>
            </p:nvSpPr>
            <p:spPr bwMode="auto">
              <a:xfrm>
                <a:off x="7977" y="3480"/>
                <a:ext cx="1457" cy="720"/>
              </a:xfrm>
              <a:prstGeom prst="rect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6600"/>
                  </a:gs>
                </a:gsLst>
                <a:lin ang="2700000" scaled="1"/>
              </a:gra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Topology</a:t>
                </a:r>
                <a:endParaRPr lang="en-US"/>
              </a:p>
            </p:txBody>
          </p:sp>
          <p:sp>
            <p:nvSpPr>
              <p:cNvPr id="20506" name="Line 16"/>
              <p:cNvSpPr>
                <a:spLocks noChangeShapeType="1"/>
              </p:cNvSpPr>
              <p:nvPr/>
            </p:nvSpPr>
            <p:spPr bwMode="auto">
              <a:xfrm>
                <a:off x="3128" y="5880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07" name="Line 17"/>
              <p:cNvSpPr>
                <a:spLocks noChangeShapeType="1"/>
              </p:cNvSpPr>
              <p:nvPr/>
            </p:nvSpPr>
            <p:spPr bwMode="auto">
              <a:xfrm>
                <a:off x="4928" y="5641"/>
                <a:ext cx="6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08" name="Rectangle 18"/>
              <p:cNvSpPr>
                <a:spLocks noChangeArrowheads="1"/>
              </p:cNvSpPr>
              <p:nvPr/>
            </p:nvSpPr>
            <p:spPr bwMode="auto">
              <a:xfrm>
                <a:off x="2528" y="2520"/>
                <a:ext cx="4680" cy="360"/>
              </a:xfrm>
              <a:prstGeom prst="rect">
                <a:avLst/>
              </a:prstGeom>
              <a:solidFill>
                <a:srgbClr val="808080">
                  <a:alpha val="47058"/>
                </a:srgbClr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     </a:t>
                </a:r>
                <a:r>
                  <a:rPr lang="en-US" sz="1100">
                    <a:solidFill>
                      <a:srgbClr val="000000"/>
                    </a:solidFill>
                  </a:rPr>
                  <a:t>Ethernet</a:t>
                </a:r>
                <a:endParaRPr lang="en-US"/>
              </a:p>
            </p:txBody>
          </p:sp>
          <p:sp>
            <p:nvSpPr>
              <p:cNvPr id="20509" name="Line 19"/>
              <p:cNvSpPr>
                <a:spLocks noChangeShapeType="1"/>
              </p:cNvSpPr>
              <p:nvPr/>
            </p:nvSpPr>
            <p:spPr bwMode="auto">
              <a:xfrm>
                <a:off x="5948" y="2880"/>
                <a:ext cx="1" cy="5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10" name="Text Box 20"/>
              <p:cNvSpPr txBox="1">
                <a:spLocks noChangeArrowheads="1"/>
              </p:cNvSpPr>
              <p:nvPr/>
            </p:nvSpPr>
            <p:spPr bwMode="auto">
              <a:xfrm>
                <a:off x="4838" y="5040"/>
                <a:ext cx="849" cy="579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900">
                    <a:solidFill>
                      <a:srgbClr val="000000"/>
                    </a:solidFill>
                  </a:rPr>
                  <a:t>SG</a:t>
                </a:r>
                <a:br>
                  <a:rPr lang="en-US" sz="900">
                    <a:solidFill>
                      <a:srgbClr val="000000"/>
                    </a:solidFill>
                  </a:rPr>
                </a:br>
                <a:r>
                  <a:rPr lang="en-US" sz="900">
                    <a:solidFill>
                      <a:srgbClr val="000000"/>
                    </a:solidFill>
                  </a:rPr>
                  <a:t>Def</a:t>
                </a:r>
                <a:endParaRPr lang="en-US"/>
              </a:p>
            </p:txBody>
          </p:sp>
          <p:sp>
            <p:nvSpPr>
              <p:cNvPr id="20511" name="Line 21"/>
              <p:cNvSpPr>
                <a:spLocks noChangeShapeType="1"/>
              </p:cNvSpPr>
              <p:nvPr/>
            </p:nvSpPr>
            <p:spPr bwMode="auto">
              <a:xfrm>
                <a:off x="4928" y="6120"/>
                <a:ext cx="6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12" name="Text Box 22"/>
              <p:cNvSpPr txBox="1">
                <a:spLocks noChangeArrowheads="1"/>
              </p:cNvSpPr>
              <p:nvPr/>
            </p:nvSpPr>
            <p:spPr bwMode="auto">
              <a:xfrm>
                <a:off x="4854" y="5809"/>
                <a:ext cx="833" cy="359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900">
                    <a:solidFill>
                      <a:srgbClr val="000000"/>
                    </a:solidFill>
                  </a:rPr>
                  <a:t>Role</a:t>
                </a:r>
                <a:endParaRPr lang="en-US"/>
              </a:p>
            </p:txBody>
          </p:sp>
          <p:sp>
            <p:nvSpPr>
              <p:cNvPr id="20513" name="Line 23"/>
              <p:cNvSpPr>
                <a:spLocks noChangeShapeType="1"/>
              </p:cNvSpPr>
              <p:nvPr/>
            </p:nvSpPr>
            <p:spPr bwMode="auto">
              <a:xfrm>
                <a:off x="6848" y="5521"/>
                <a:ext cx="6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14" name="Rectangle 24"/>
              <p:cNvSpPr>
                <a:spLocks noChangeArrowheads="1"/>
              </p:cNvSpPr>
              <p:nvPr/>
            </p:nvSpPr>
            <p:spPr bwMode="auto">
              <a:xfrm>
                <a:off x="7448" y="5280"/>
                <a:ext cx="2400" cy="720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15" name="Rectangle 25"/>
              <p:cNvSpPr>
                <a:spLocks noChangeArrowheads="1"/>
              </p:cNvSpPr>
              <p:nvPr/>
            </p:nvSpPr>
            <p:spPr bwMode="auto">
              <a:xfrm>
                <a:off x="7448" y="5280"/>
                <a:ext cx="2400" cy="241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NC Pkt Window</a:t>
                </a:r>
                <a:endParaRPr lang="en-US"/>
              </a:p>
            </p:txBody>
          </p:sp>
          <p:sp>
            <p:nvSpPr>
              <p:cNvPr id="20516" name="Rectangle 26"/>
              <p:cNvSpPr>
                <a:spLocks noChangeArrowheads="1"/>
              </p:cNvSpPr>
              <p:nvPr/>
            </p:nvSpPr>
            <p:spPr bwMode="auto">
              <a:xfrm>
                <a:off x="7448" y="5521"/>
                <a:ext cx="720" cy="47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Gen</a:t>
                </a:r>
                <a:br>
                  <a:rPr lang="en-US" sz="900">
                    <a:solidFill>
                      <a:srgbClr val="000000"/>
                    </a:solidFill>
                  </a:rPr>
                </a:br>
                <a:r>
                  <a:rPr lang="en-US" sz="900">
                    <a:solidFill>
                      <a:srgbClr val="000000"/>
                    </a:solidFill>
                  </a:rPr>
                  <a:t>Mgr</a:t>
                </a:r>
                <a:endParaRPr lang="en-US"/>
              </a:p>
            </p:txBody>
          </p:sp>
          <p:sp>
            <p:nvSpPr>
              <p:cNvPr id="20517" name="Rectangle 27"/>
              <p:cNvSpPr>
                <a:spLocks noChangeArrowheads="1"/>
              </p:cNvSpPr>
              <p:nvPr/>
            </p:nvSpPr>
            <p:spPr bwMode="auto">
              <a:xfrm>
                <a:off x="9128" y="5521"/>
                <a:ext cx="720" cy="47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Fwdr</a:t>
                </a:r>
                <a:endParaRPr lang="en-US"/>
              </a:p>
            </p:txBody>
          </p:sp>
          <p:sp>
            <p:nvSpPr>
              <p:cNvPr id="20518" name="Rectangle 28"/>
              <p:cNvSpPr>
                <a:spLocks noChangeArrowheads="1"/>
              </p:cNvSpPr>
              <p:nvPr/>
            </p:nvSpPr>
            <p:spPr bwMode="auto">
              <a:xfrm>
                <a:off x="8288" y="5521"/>
                <a:ext cx="720" cy="47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NC</a:t>
                </a:r>
              </a:p>
              <a:p>
                <a:r>
                  <a:rPr lang="en-US" sz="900">
                    <a:solidFill>
                      <a:srgbClr val="000000"/>
                    </a:solidFill>
                  </a:rPr>
                  <a:t>Buf</a:t>
                </a:r>
                <a:endParaRPr lang="en-US"/>
              </a:p>
            </p:txBody>
          </p:sp>
          <p:sp>
            <p:nvSpPr>
              <p:cNvPr id="20519" name="Rectangle 29"/>
              <p:cNvSpPr>
                <a:spLocks noChangeArrowheads="1"/>
              </p:cNvSpPr>
              <p:nvPr/>
            </p:nvSpPr>
            <p:spPr bwMode="auto">
              <a:xfrm>
                <a:off x="7568" y="5401"/>
                <a:ext cx="2400" cy="71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20" name="Rectangle 30"/>
              <p:cNvSpPr>
                <a:spLocks noChangeArrowheads="1"/>
              </p:cNvSpPr>
              <p:nvPr/>
            </p:nvSpPr>
            <p:spPr bwMode="auto">
              <a:xfrm>
                <a:off x="7568" y="5401"/>
                <a:ext cx="2400" cy="240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NC Pkt Window</a:t>
                </a:r>
                <a:endParaRPr lang="en-US"/>
              </a:p>
            </p:txBody>
          </p:sp>
          <p:sp>
            <p:nvSpPr>
              <p:cNvPr id="20521" name="Rectangle 31"/>
              <p:cNvSpPr>
                <a:spLocks noChangeArrowheads="1"/>
              </p:cNvSpPr>
              <p:nvPr/>
            </p:nvSpPr>
            <p:spPr bwMode="auto">
              <a:xfrm>
                <a:off x="7568" y="5641"/>
                <a:ext cx="720" cy="47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Gen</a:t>
                </a:r>
                <a:br>
                  <a:rPr lang="en-US" sz="900">
                    <a:solidFill>
                      <a:srgbClr val="000000"/>
                    </a:solidFill>
                  </a:rPr>
                </a:br>
                <a:r>
                  <a:rPr lang="en-US" sz="900">
                    <a:solidFill>
                      <a:srgbClr val="000000"/>
                    </a:solidFill>
                  </a:rPr>
                  <a:t>Mgr</a:t>
                </a:r>
                <a:endParaRPr lang="en-US"/>
              </a:p>
            </p:txBody>
          </p:sp>
          <p:sp>
            <p:nvSpPr>
              <p:cNvPr id="20522" name="Rectangle 32"/>
              <p:cNvSpPr>
                <a:spLocks noChangeArrowheads="1"/>
              </p:cNvSpPr>
              <p:nvPr/>
            </p:nvSpPr>
            <p:spPr bwMode="auto">
              <a:xfrm>
                <a:off x="9248" y="5641"/>
                <a:ext cx="720" cy="47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Fwdr</a:t>
                </a:r>
                <a:endParaRPr lang="en-US"/>
              </a:p>
            </p:txBody>
          </p:sp>
          <p:sp>
            <p:nvSpPr>
              <p:cNvPr id="20523" name="Rectangle 33"/>
              <p:cNvSpPr>
                <a:spLocks noChangeArrowheads="1"/>
              </p:cNvSpPr>
              <p:nvPr/>
            </p:nvSpPr>
            <p:spPr bwMode="auto">
              <a:xfrm>
                <a:off x="8408" y="5641"/>
                <a:ext cx="720" cy="47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NC</a:t>
                </a:r>
              </a:p>
              <a:p>
                <a:r>
                  <a:rPr lang="en-US" sz="900">
                    <a:solidFill>
                      <a:srgbClr val="000000"/>
                    </a:solidFill>
                  </a:rPr>
                  <a:t>Buf</a:t>
                </a:r>
                <a:endParaRPr lang="en-US"/>
              </a:p>
            </p:txBody>
          </p:sp>
          <p:sp>
            <p:nvSpPr>
              <p:cNvPr id="20524" name="Line 34"/>
              <p:cNvSpPr>
                <a:spLocks noChangeShapeType="1"/>
              </p:cNvSpPr>
              <p:nvPr/>
            </p:nvSpPr>
            <p:spPr bwMode="auto">
              <a:xfrm>
                <a:off x="6488" y="6361"/>
                <a:ext cx="0" cy="180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25" name="Line 35"/>
              <p:cNvSpPr>
                <a:spLocks noChangeShapeType="1"/>
              </p:cNvSpPr>
              <p:nvPr/>
            </p:nvSpPr>
            <p:spPr bwMode="auto">
              <a:xfrm>
                <a:off x="6848" y="5880"/>
                <a:ext cx="6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26" name="Line 36"/>
              <p:cNvSpPr>
                <a:spLocks noChangeShapeType="1"/>
              </p:cNvSpPr>
              <p:nvPr/>
            </p:nvSpPr>
            <p:spPr bwMode="auto">
              <a:xfrm flipH="1">
                <a:off x="7208" y="6361"/>
                <a:ext cx="720" cy="719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27" name="Line 37"/>
              <p:cNvSpPr>
                <a:spLocks noChangeShapeType="1"/>
              </p:cNvSpPr>
              <p:nvPr/>
            </p:nvSpPr>
            <p:spPr bwMode="auto">
              <a:xfrm flipH="1">
                <a:off x="7208" y="7080"/>
                <a:ext cx="0" cy="108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28" name="Line 38"/>
              <p:cNvSpPr>
                <a:spLocks noChangeShapeType="1"/>
              </p:cNvSpPr>
              <p:nvPr/>
            </p:nvSpPr>
            <p:spPr bwMode="auto">
              <a:xfrm>
                <a:off x="9968" y="6361"/>
                <a:ext cx="0" cy="3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29" name="Line 39"/>
              <p:cNvSpPr>
                <a:spLocks noChangeShapeType="1"/>
              </p:cNvSpPr>
              <p:nvPr/>
            </p:nvSpPr>
            <p:spPr bwMode="auto">
              <a:xfrm flipH="1" flipV="1">
                <a:off x="9728" y="6361"/>
                <a:ext cx="0" cy="359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0" name="Line 40"/>
              <p:cNvSpPr>
                <a:spLocks noChangeShapeType="1"/>
              </p:cNvSpPr>
              <p:nvPr/>
            </p:nvSpPr>
            <p:spPr bwMode="auto">
              <a:xfrm>
                <a:off x="9848" y="6361"/>
                <a:ext cx="0" cy="359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1" name="Text Box 41"/>
              <p:cNvSpPr txBox="1">
                <a:spLocks noChangeArrowheads="1"/>
              </p:cNvSpPr>
              <p:nvPr/>
            </p:nvSpPr>
            <p:spPr bwMode="auto">
              <a:xfrm>
                <a:off x="7283" y="6361"/>
                <a:ext cx="1904" cy="359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900">
                    <a:solidFill>
                      <a:srgbClr val="000000"/>
                    </a:solidFill>
                  </a:rPr>
                  <a:t>Rank Feedback</a:t>
                </a:r>
                <a:endParaRPr lang="en-US"/>
              </a:p>
            </p:txBody>
          </p:sp>
          <p:sp>
            <p:nvSpPr>
              <p:cNvPr id="20532" name="Line 42"/>
              <p:cNvSpPr>
                <a:spLocks noChangeShapeType="1"/>
              </p:cNvSpPr>
              <p:nvPr/>
            </p:nvSpPr>
            <p:spPr bwMode="auto">
              <a:xfrm flipH="1" flipV="1">
                <a:off x="9248" y="7201"/>
                <a:ext cx="0" cy="168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3" name="Line 43"/>
              <p:cNvSpPr>
                <a:spLocks noChangeShapeType="1"/>
              </p:cNvSpPr>
              <p:nvPr/>
            </p:nvSpPr>
            <p:spPr bwMode="auto">
              <a:xfrm>
                <a:off x="9368" y="7201"/>
                <a:ext cx="0" cy="168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4" name="Line 44"/>
              <p:cNvSpPr>
                <a:spLocks noChangeShapeType="1"/>
              </p:cNvSpPr>
              <p:nvPr/>
            </p:nvSpPr>
            <p:spPr bwMode="auto">
              <a:xfrm>
                <a:off x="9488" y="7201"/>
                <a:ext cx="0" cy="16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5" name="Line 45"/>
              <p:cNvSpPr>
                <a:spLocks noChangeShapeType="1"/>
              </p:cNvSpPr>
              <p:nvPr/>
            </p:nvSpPr>
            <p:spPr bwMode="auto">
              <a:xfrm>
                <a:off x="6248" y="4200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6" name="Line 46"/>
              <p:cNvSpPr>
                <a:spLocks noChangeShapeType="1"/>
              </p:cNvSpPr>
              <p:nvPr/>
            </p:nvSpPr>
            <p:spPr bwMode="auto">
              <a:xfrm>
                <a:off x="6248" y="4920"/>
                <a:ext cx="3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7" name="Line 47"/>
              <p:cNvSpPr>
                <a:spLocks noChangeShapeType="1"/>
              </p:cNvSpPr>
              <p:nvPr/>
            </p:nvSpPr>
            <p:spPr bwMode="auto">
              <a:xfrm>
                <a:off x="9248" y="4920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8" name="Line 48"/>
              <p:cNvSpPr>
                <a:spLocks noChangeShapeType="1"/>
              </p:cNvSpPr>
              <p:nvPr/>
            </p:nvSpPr>
            <p:spPr bwMode="auto">
              <a:xfrm>
                <a:off x="9248" y="49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9" name="Line 49"/>
              <p:cNvSpPr>
                <a:spLocks noChangeShapeType="1"/>
              </p:cNvSpPr>
              <p:nvPr/>
            </p:nvSpPr>
            <p:spPr bwMode="auto">
              <a:xfrm flipH="1">
                <a:off x="9368" y="4080"/>
                <a:ext cx="600" cy="0"/>
              </a:xfrm>
              <a:prstGeom prst="line">
                <a:avLst/>
              </a:prstGeom>
              <a:noFill/>
              <a:ln w="19050">
                <a:solidFill>
                  <a:srgbClr val="29FF29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40" name="Line 50"/>
              <p:cNvSpPr>
                <a:spLocks noChangeShapeType="1"/>
              </p:cNvSpPr>
              <p:nvPr/>
            </p:nvSpPr>
            <p:spPr bwMode="auto">
              <a:xfrm flipH="1">
                <a:off x="4208" y="6361"/>
                <a:ext cx="0" cy="1319"/>
              </a:xfrm>
              <a:prstGeom prst="line">
                <a:avLst/>
              </a:prstGeom>
              <a:noFill/>
              <a:ln w="19050">
                <a:solidFill>
                  <a:srgbClr val="29FF29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41" name="Rectangle 51"/>
              <p:cNvSpPr>
                <a:spLocks noChangeArrowheads="1"/>
              </p:cNvSpPr>
              <p:nvPr/>
            </p:nvSpPr>
            <p:spPr bwMode="auto">
              <a:xfrm>
                <a:off x="5528" y="7800"/>
                <a:ext cx="4560" cy="2041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42" name="AutoShape 52"/>
              <p:cNvSpPr>
                <a:spLocks noChangeArrowheads="1"/>
              </p:cNvSpPr>
              <p:nvPr/>
            </p:nvSpPr>
            <p:spPr bwMode="auto">
              <a:xfrm>
                <a:off x="3608" y="7441"/>
                <a:ext cx="1320" cy="959"/>
              </a:xfrm>
              <a:prstGeom prst="can">
                <a:avLst>
                  <a:gd name="adj" fmla="val 25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Topo</a:t>
                </a:r>
                <a:br>
                  <a:rPr lang="en-US" sz="1200">
                    <a:solidFill>
                      <a:srgbClr val="000000"/>
                    </a:solidFill>
                  </a:rPr>
                </a:br>
                <a:r>
                  <a:rPr lang="en-US" sz="1200">
                    <a:solidFill>
                      <a:srgbClr val="000000"/>
                    </a:solidFill>
                  </a:rPr>
                  <a:t>Cache</a:t>
                </a:r>
                <a:endParaRPr lang="en-US"/>
              </a:p>
            </p:txBody>
          </p:sp>
          <p:sp>
            <p:nvSpPr>
              <p:cNvPr id="20543" name="Text Box 53"/>
              <p:cNvSpPr txBox="1">
                <a:spLocks noChangeArrowheads="1"/>
              </p:cNvSpPr>
              <p:nvPr/>
            </p:nvSpPr>
            <p:spPr bwMode="auto">
              <a:xfrm>
                <a:off x="9268" y="3480"/>
                <a:ext cx="931" cy="579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Topo</a:t>
                </a:r>
                <a:br>
                  <a:rPr lang="en-US" sz="900">
                    <a:solidFill>
                      <a:srgbClr val="000000"/>
                    </a:solidFill>
                  </a:rPr>
                </a:br>
                <a:r>
                  <a:rPr lang="en-US" sz="900">
                    <a:solidFill>
                      <a:srgbClr val="000000"/>
                    </a:solidFill>
                  </a:rPr>
                  <a:t>Info</a:t>
                </a:r>
                <a:endParaRPr lang="en-US"/>
              </a:p>
            </p:txBody>
          </p:sp>
          <p:sp>
            <p:nvSpPr>
              <p:cNvPr id="20544" name="Line 54"/>
              <p:cNvSpPr>
                <a:spLocks noChangeShapeType="1"/>
              </p:cNvSpPr>
              <p:nvPr/>
            </p:nvSpPr>
            <p:spPr bwMode="auto">
              <a:xfrm flipH="1">
                <a:off x="3008" y="8161"/>
                <a:ext cx="600" cy="0"/>
              </a:xfrm>
              <a:prstGeom prst="line">
                <a:avLst/>
              </a:prstGeom>
              <a:noFill/>
              <a:ln w="19050">
                <a:solidFill>
                  <a:srgbClr val="29FF29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45" name="Text Box 55"/>
              <p:cNvSpPr txBox="1">
                <a:spLocks noChangeArrowheads="1"/>
              </p:cNvSpPr>
              <p:nvPr/>
            </p:nvSpPr>
            <p:spPr bwMode="auto">
              <a:xfrm>
                <a:off x="2888" y="7560"/>
                <a:ext cx="856" cy="579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900">
                    <a:solidFill>
                      <a:srgbClr val="000000"/>
                    </a:solidFill>
                  </a:rPr>
                  <a:t>Topo</a:t>
                </a:r>
                <a:br>
                  <a:rPr lang="en-US" sz="900">
                    <a:solidFill>
                      <a:srgbClr val="000000"/>
                    </a:solidFill>
                  </a:rPr>
                </a:br>
                <a:r>
                  <a:rPr lang="en-US" sz="900">
                    <a:solidFill>
                      <a:srgbClr val="000000"/>
                    </a:solidFill>
                  </a:rPr>
                  <a:t>Info</a:t>
                </a:r>
                <a:endParaRPr lang="en-US"/>
              </a:p>
            </p:txBody>
          </p:sp>
          <p:sp>
            <p:nvSpPr>
              <p:cNvPr id="20546" name="Line 56"/>
              <p:cNvSpPr>
                <a:spLocks noChangeShapeType="1"/>
              </p:cNvSpPr>
              <p:nvPr/>
            </p:nvSpPr>
            <p:spPr bwMode="auto">
              <a:xfrm>
                <a:off x="6488" y="8520"/>
                <a:ext cx="0" cy="361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47" name="Line 57"/>
              <p:cNvSpPr>
                <a:spLocks noChangeShapeType="1"/>
              </p:cNvSpPr>
              <p:nvPr/>
            </p:nvSpPr>
            <p:spPr bwMode="auto">
              <a:xfrm>
                <a:off x="7208" y="8520"/>
                <a:ext cx="0" cy="36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48" name="Line 58"/>
              <p:cNvSpPr>
                <a:spLocks noChangeShapeType="1"/>
              </p:cNvSpPr>
              <p:nvPr/>
            </p:nvSpPr>
            <p:spPr bwMode="auto">
              <a:xfrm flipH="1" flipV="1">
                <a:off x="8648" y="8520"/>
                <a:ext cx="0" cy="361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49" name="Line 59"/>
              <p:cNvSpPr>
                <a:spLocks noChangeShapeType="1"/>
              </p:cNvSpPr>
              <p:nvPr/>
            </p:nvSpPr>
            <p:spPr bwMode="auto">
              <a:xfrm flipH="1">
                <a:off x="7808" y="8520"/>
                <a:ext cx="0" cy="361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50" name="Text Box 60"/>
              <p:cNvSpPr txBox="1">
                <a:spLocks noChangeArrowheads="1"/>
              </p:cNvSpPr>
              <p:nvPr/>
            </p:nvSpPr>
            <p:spPr bwMode="auto">
              <a:xfrm>
                <a:off x="4938" y="7560"/>
                <a:ext cx="888" cy="579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900">
                    <a:solidFill>
                      <a:srgbClr val="000000"/>
                    </a:solidFill>
                  </a:rPr>
                  <a:t>Nbr</a:t>
                </a:r>
                <a:br>
                  <a:rPr lang="en-US" sz="900">
                    <a:solidFill>
                      <a:srgbClr val="000000"/>
                    </a:solidFill>
                  </a:rPr>
                </a:br>
                <a:r>
                  <a:rPr lang="en-US" sz="900">
                    <a:solidFill>
                      <a:srgbClr val="000000"/>
                    </a:solidFill>
                  </a:rPr>
                  <a:t>Info</a:t>
                </a:r>
                <a:endParaRPr lang="en-US"/>
              </a:p>
            </p:txBody>
          </p:sp>
          <p:sp>
            <p:nvSpPr>
              <p:cNvPr id="20551" name="Oval 61"/>
              <p:cNvSpPr>
                <a:spLocks noChangeArrowheads="1"/>
              </p:cNvSpPr>
              <p:nvPr/>
            </p:nvSpPr>
            <p:spPr bwMode="auto">
              <a:xfrm>
                <a:off x="8888" y="8161"/>
                <a:ext cx="840" cy="120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52" name="Rectangle 62"/>
              <p:cNvSpPr>
                <a:spLocks noChangeArrowheads="1"/>
              </p:cNvSpPr>
              <p:nvPr/>
            </p:nvSpPr>
            <p:spPr bwMode="auto">
              <a:xfrm>
                <a:off x="7688" y="5521"/>
                <a:ext cx="2400" cy="720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53" name="Rectangle 63"/>
              <p:cNvSpPr>
                <a:spLocks noChangeArrowheads="1"/>
              </p:cNvSpPr>
              <p:nvPr/>
            </p:nvSpPr>
            <p:spPr bwMode="auto">
              <a:xfrm>
                <a:off x="7688" y="5521"/>
                <a:ext cx="2400" cy="23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NC Pkt Window</a:t>
                </a:r>
                <a:endParaRPr lang="en-US"/>
              </a:p>
            </p:txBody>
          </p:sp>
          <p:sp>
            <p:nvSpPr>
              <p:cNvPr id="20554" name="Rectangle 64"/>
              <p:cNvSpPr>
                <a:spLocks noChangeArrowheads="1"/>
              </p:cNvSpPr>
              <p:nvPr/>
            </p:nvSpPr>
            <p:spPr bwMode="auto">
              <a:xfrm>
                <a:off x="7688" y="5760"/>
                <a:ext cx="720" cy="481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Gen</a:t>
                </a:r>
                <a:br>
                  <a:rPr lang="en-US" sz="900">
                    <a:solidFill>
                      <a:srgbClr val="000000"/>
                    </a:solidFill>
                  </a:rPr>
                </a:br>
                <a:r>
                  <a:rPr lang="en-US" sz="900">
                    <a:solidFill>
                      <a:srgbClr val="000000"/>
                    </a:solidFill>
                  </a:rPr>
                  <a:t>Mgr</a:t>
                </a:r>
                <a:endParaRPr lang="en-US"/>
              </a:p>
            </p:txBody>
          </p:sp>
          <p:sp>
            <p:nvSpPr>
              <p:cNvPr id="20555" name="Rectangle 65"/>
              <p:cNvSpPr>
                <a:spLocks noChangeArrowheads="1"/>
              </p:cNvSpPr>
              <p:nvPr/>
            </p:nvSpPr>
            <p:spPr bwMode="auto">
              <a:xfrm>
                <a:off x="9368" y="5760"/>
                <a:ext cx="720" cy="481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Fwdr</a:t>
                </a:r>
                <a:endParaRPr lang="en-US"/>
              </a:p>
            </p:txBody>
          </p:sp>
          <p:sp>
            <p:nvSpPr>
              <p:cNvPr id="20556" name="Rectangle 66"/>
              <p:cNvSpPr>
                <a:spLocks noChangeArrowheads="1"/>
              </p:cNvSpPr>
              <p:nvPr/>
            </p:nvSpPr>
            <p:spPr bwMode="auto">
              <a:xfrm>
                <a:off x="8528" y="5760"/>
                <a:ext cx="720" cy="481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NC</a:t>
                </a:r>
              </a:p>
              <a:p>
                <a:r>
                  <a:rPr lang="en-US" sz="900">
                    <a:solidFill>
                      <a:srgbClr val="000000"/>
                    </a:solidFill>
                  </a:rPr>
                  <a:t>Buf</a:t>
                </a:r>
                <a:endParaRPr lang="en-US"/>
              </a:p>
            </p:txBody>
          </p:sp>
          <p:sp>
            <p:nvSpPr>
              <p:cNvPr id="20557" name="Rectangle 67"/>
              <p:cNvSpPr>
                <a:spLocks noChangeArrowheads="1"/>
              </p:cNvSpPr>
              <p:nvPr/>
            </p:nvSpPr>
            <p:spPr bwMode="auto">
              <a:xfrm>
                <a:off x="7808" y="5641"/>
                <a:ext cx="2400" cy="720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58" name="Rectangle 68"/>
              <p:cNvSpPr>
                <a:spLocks noChangeArrowheads="1"/>
              </p:cNvSpPr>
              <p:nvPr/>
            </p:nvSpPr>
            <p:spPr bwMode="auto">
              <a:xfrm>
                <a:off x="7808" y="5580"/>
                <a:ext cx="2400" cy="300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NC Pkt Window</a:t>
                </a:r>
                <a:endParaRPr lang="en-US"/>
              </a:p>
            </p:txBody>
          </p:sp>
          <p:sp>
            <p:nvSpPr>
              <p:cNvPr id="20559" name="Rectangle 69"/>
              <p:cNvSpPr>
                <a:spLocks noChangeArrowheads="1"/>
              </p:cNvSpPr>
              <p:nvPr/>
            </p:nvSpPr>
            <p:spPr bwMode="auto">
              <a:xfrm>
                <a:off x="7808" y="5880"/>
                <a:ext cx="720" cy="481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Gen</a:t>
                </a:r>
                <a:br>
                  <a:rPr lang="en-US" sz="800">
                    <a:solidFill>
                      <a:srgbClr val="000000"/>
                    </a:solidFill>
                  </a:rPr>
                </a:br>
                <a:r>
                  <a:rPr lang="en-US" sz="800">
                    <a:solidFill>
                      <a:srgbClr val="000000"/>
                    </a:solidFill>
                  </a:rPr>
                  <a:t>Mgr</a:t>
                </a:r>
                <a:endParaRPr lang="en-US"/>
              </a:p>
            </p:txBody>
          </p:sp>
          <p:sp>
            <p:nvSpPr>
              <p:cNvPr id="20560" name="Rectangle 70"/>
              <p:cNvSpPr>
                <a:spLocks noChangeArrowheads="1"/>
              </p:cNvSpPr>
              <p:nvPr/>
            </p:nvSpPr>
            <p:spPr bwMode="auto">
              <a:xfrm>
                <a:off x="9488" y="5880"/>
                <a:ext cx="720" cy="481"/>
              </a:xfrm>
              <a:prstGeom prst="rect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6600"/>
                  </a:gs>
                </a:gsLst>
                <a:lin ang="2700000" scaled="1"/>
              </a:gra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Fwdr</a:t>
                </a:r>
                <a:endParaRPr lang="en-US"/>
              </a:p>
            </p:txBody>
          </p:sp>
          <p:sp>
            <p:nvSpPr>
              <p:cNvPr id="20561" name="Rectangle 71"/>
              <p:cNvSpPr>
                <a:spLocks noChangeArrowheads="1"/>
              </p:cNvSpPr>
              <p:nvPr/>
            </p:nvSpPr>
            <p:spPr bwMode="auto">
              <a:xfrm>
                <a:off x="8648" y="5880"/>
                <a:ext cx="720" cy="481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NC</a:t>
                </a:r>
              </a:p>
              <a:p>
                <a:r>
                  <a:rPr lang="en-US" sz="800">
                    <a:solidFill>
                      <a:srgbClr val="000000"/>
                    </a:solidFill>
                  </a:rPr>
                  <a:t>Buf</a:t>
                </a:r>
                <a:endParaRPr lang="en-US"/>
              </a:p>
            </p:txBody>
          </p:sp>
          <p:sp>
            <p:nvSpPr>
              <p:cNvPr id="20562" name="Rectangle 72"/>
              <p:cNvSpPr>
                <a:spLocks noChangeArrowheads="1"/>
              </p:cNvSpPr>
              <p:nvPr/>
            </p:nvSpPr>
            <p:spPr bwMode="auto">
              <a:xfrm>
                <a:off x="5768" y="8881"/>
                <a:ext cx="4080" cy="47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TransmitModule (Simple)</a:t>
                </a:r>
                <a:endParaRPr lang="en-US"/>
              </a:p>
            </p:txBody>
          </p:sp>
          <p:sp>
            <p:nvSpPr>
              <p:cNvPr id="20563" name="Line 73"/>
              <p:cNvSpPr>
                <a:spLocks noChangeShapeType="1"/>
              </p:cNvSpPr>
              <p:nvPr/>
            </p:nvSpPr>
            <p:spPr bwMode="auto">
              <a:xfrm>
                <a:off x="2888" y="2880"/>
                <a:ext cx="1" cy="6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64" name="Text Box 74"/>
              <p:cNvSpPr txBox="1">
                <a:spLocks noChangeArrowheads="1"/>
              </p:cNvSpPr>
              <p:nvPr/>
            </p:nvSpPr>
            <p:spPr bwMode="auto">
              <a:xfrm>
                <a:off x="4508" y="3060"/>
                <a:ext cx="1110" cy="36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900">
                    <a:solidFill>
                      <a:srgbClr val="000000"/>
                    </a:solidFill>
                  </a:rPr>
                  <a:t>IGMP</a:t>
                </a:r>
                <a:endParaRPr lang="en-US"/>
              </a:p>
            </p:txBody>
          </p:sp>
          <p:sp>
            <p:nvSpPr>
              <p:cNvPr id="20565" name="Line 75"/>
              <p:cNvSpPr>
                <a:spLocks noChangeShapeType="1"/>
              </p:cNvSpPr>
              <p:nvPr/>
            </p:nvSpPr>
            <p:spPr bwMode="auto">
              <a:xfrm>
                <a:off x="4928" y="8161"/>
                <a:ext cx="840" cy="0"/>
              </a:xfrm>
              <a:prstGeom prst="line">
                <a:avLst/>
              </a:prstGeom>
              <a:noFill/>
              <a:ln w="19050">
                <a:solidFill>
                  <a:srgbClr val="29FF29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66" name="Text Box 76"/>
              <p:cNvSpPr txBox="1">
                <a:spLocks noChangeArrowheads="1"/>
              </p:cNvSpPr>
              <p:nvPr/>
            </p:nvSpPr>
            <p:spPr bwMode="auto">
              <a:xfrm>
                <a:off x="4808" y="8655"/>
                <a:ext cx="1296" cy="20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Serialization</a:t>
                </a:r>
                <a:endParaRPr lang="en-US"/>
              </a:p>
            </p:txBody>
          </p:sp>
          <p:sp>
            <p:nvSpPr>
              <p:cNvPr id="20567" name="Rectangle 77"/>
              <p:cNvSpPr>
                <a:spLocks noChangeArrowheads="1"/>
              </p:cNvSpPr>
              <p:nvPr/>
            </p:nvSpPr>
            <p:spPr bwMode="auto">
              <a:xfrm>
                <a:off x="3068" y="8881"/>
                <a:ext cx="1860" cy="83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Data</a:t>
                </a:r>
                <a:br>
                  <a:rPr lang="en-US" sz="1200">
                    <a:solidFill>
                      <a:srgbClr val="000000"/>
                    </a:solidFill>
                  </a:rPr>
                </a:br>
                <a:r>
                  <a:rPr lang="en-US" sz="1200">
                    <a:solidFill>
                      <a:srgbClr val="000000"/>
                    </a:solidFill>
                  </a:rPr>
                  <a:t>Marshaller</a:t>
                </a:r>
                <a:endParaRPr lang="en-US"/>
              </a:p>
            </p:txBody>
          </p:sp>
          <p:sp>
            <p:nvSpPr>
              <p:cNvPr id="20568" name="Rectangle 78"/>
              <p:cNvSpPr>
                <a:spLocks noChangeArrowheads="1"/>
              </p:cNvSpPr>
              <p:nvPr/>
            </p:nvSpPr>
            <p:spPr bwMode="auto">
              <a:xfrm>
                <a:off x="5768" y="8041"/>
                <a:ext cx="3120" cy="479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Neighbor Discovery</a:t>
                </a:r>
                <a:endParaRPr lang="en-US"/>
              </a:p>
            </p:txBody>
          </p:sp>
          <p:sp>
            <p:nvSpPr>
              <p:cNvPr id="20569" name="Line 79"/>
              <p:cNvSpPr>
                <a:spLocks noChangeShapeType="1"/>
              </p:cNvSpPr>
              <p:nvPr/>
            </p:nvSpPr>
            <p:spPr bwMode="auto">
              <a:xfrm rot="5400000" flipV="1">
                <a:off x="1927" y="4801"/>
                <a:ext cx="1201" cy="0"/>
              </a:xfrm>
              <a:prstGeom prst="line">
                <a:avLst/>
              </a:prstGeom>
              <a:noFill/>
              <a:ln w="19050">
                <a:solidFill>
                  <a:srgbClr val="29FF29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70" name="Rectangle 80"/>
              <p:cNvSpPr>
                <a:spLocks noChangeArrowheads="1"/>
              </p:cNvSpPr>
              <p:nvPr/>
            </p:nvSpPr>
            <p:spPr bwMode="auto">
              <a:xfrm>
                <a:off x="3728" y="3480"/>
                <a:ext cx="1320" cy="720"/>
              </a:xfrm>
              <a:prstGeom prst="rect">
                <a:avLst/>
              </a:prstGeom>
              <a:solidFill>
                <a:srgbClr val="FF66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IGMP</a:t>
                </a:r>
              </a:p>
              <a:p>
                <a:r>
                  <a:rPr lang="en-US" sz="1200">
                    <a:solidFill>
                      <a:srgbClr val="000000"/>
                    </a:solidFill>
                  </a:rPr>
                  <a:t>Module</a:t>
                </a:r>
                <a:endParaRPr lang="en-US"/>
              </a:p>
            </p:txBody>
          </p:sp>
          <p:sp>
            <p:nvSpPr>
              <p:cNvPr id="20571" name="Line 81"/>
              <p:cNvSpPr>
                <a:spLocks noChangeShapeType="1"/>
              </p:cNvSpPr>
              <p:nvPr/>
            </p:nvSpPr>
            <p:spPr bwMode="auto">
              <a:xfrm rot="-5400000" flipH="1" flipV="1">
                <a:off x="4027" y="4501"/>
                <a:ext cx="601" cy="0"/>
              </a:xfrm>
              <a:prstGeom prst="line">
                <a:avLst/>
              </a:prstGeom>
              <a:noFill/>
              <a:ln w="19050">
                <a:solidFill>
                  <a:srgbClr val="29FF29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72" name="Text Box 82"/>
              <p:cNvSpPr txBox="1">
                <a:spLocks noChangeArrowheads="1"/>
              </p:cNvSpPr>
              <p:nvPr/>
            </p:nvSpPr>
            <p:spPr bwMode="auto">
              <a:xfrm>
                <a:off x="2888" y="3060"/>
                <a:ext cx="856" cy="36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900">
                    <a:solidFill>
                      <a:srgbClr val="000000"/>
                    </a:solidFill>
                  </a:rPr>
                  <a:t>PIM</a:t>
                </a:r>
                <a:endParaRPr lang="en-US"/>
              </a:p>
            </p:txBody>
          </p:sp>
          <p:sp>
            <p:nvSpPr>
              <p:cNvPr id="20573" name="Rectangle 83"/>
              <p:cNvSpPr>
                <a:spLocks noChangeArrowheads="1"/>
              </p:cNvSpPr>
              <p:nvPr/>
            </p:nvSpPr>
            <p:spPr bwMode="auto">
              <a:xfrm>
                <a:off x="4928" y="1620"/>
                <a:ext cx="840" cy="541"/>
              </a:xfrm>
              <a:prstGeom prst="rect">
                <a:avLst/>
              </a:prstGeom>
              <a:solidFill>
                <a:srgbClr val="CC99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App</a:t>
                </a:r>
                <a:endParaRPr lang="en-US"/>
              </a:p>
            </p:txBody>
          </p:sp>
          <p:sp>
            <p:nvSpPr>
              <p:cNvPr id="20574" name="Rectangle 84"/>
              <p:cNvSpPr>
                <a:spLocks noChangeArrowheads="1"/>
              </p:cNvSpPr>
              <p:nvPr/>
            </p:nvSpPr>
            <p:spPr bwMode="auto">
              <a:xfrm>
                <a:off x="8168" y="1620"/>
                <a:ext cx="1200" cy="541"/>
              </a:xfrm>
              <a:prstGeom prst="rect">
                <a:avLst/>
              </a:prstGeom>
              <a:solidFill>
                <a:srgbClr val="FF66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OLSR</a:t>
                </a:r>
                <a:endParaRPr lang="en-US"/>
              </a:p>
            </p:txBody>
          </p:sp>
          <p:sp>
            <p:nvSpPr>
              <p:cNvPr id="20575" name="Rectangle 85"/>
              <p:cNvSpPr>
                <a:spLocks noChangeArrowheads="1"/>
              </p:cNvSpPr>
              <p:nvPr/>
            </p:nvSpPr>
            <p:spPr bwMode="auto">
              <a:xfrm>
                <a:off x="3008" y="1620"/>
                <a:ext cx="840" cy="541"/>
              </a:xfrm>
              <a:prstGeom prst="rect">
                <a:avLst/>
              </a:prstGeom>
              <a:solidFill>
                <a:srgbClr val="FF66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PIM</a:t>
                </a:r>
                <a:endParaRPr lang="en-US"/>
              </a:p>
            </p:txBody>
          </p:sp>
          <p:sp>
            <p:nvSpPr>
              <p:cNvPr id="20576" name="Line 86"/>
              <p:cNvSpPr>
                <a:spLocks noChangeShapeType="1"/>
              </p:cNvSpPr>
              <p:nvPr/>
            </p:nvSpPr>
            <p:spPr bwMode="auto">
              <a:xfrm>
                <a:off x="8648" y="2161"/>
                <a:ext cx="0" cy="13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Line 87"/>
              <p:cNvSpPr>
                <a:spLocks noChangeShapeType="1"/>
              </p:cNvSpPr>
              <p:nvPr/>
            </p:nvSpPr>
            <p:spPr bwMode="auto">
              <a:xfrm>
                <a:off x="5408" y="2161"/>
                <a:ext cx="0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Line 88"/>
              <p:cNvSpPr>
                <a:spLocks noChangeShapeType="1"/>
              </p:cNvSpPr>
              <p:nvPr/>
            </p:nvSpPr>
            <p:spPr bwMode="auto">
              <a:xfrm>
                <a:off x="3488" y="2161"/>
                <a:ext cx="0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Line 89"/>
              <p:cNvSpPr>
                <a:spLocks noChangeShapeType="1"/>
              </p:cNvSpPr>
              <p:nvPr/>
            </p:nvSpPr>
            <p:spPr bwMode="auto">
              <a:xfrm flipH="1">
                <a:off x="4508" y="2880"/>
                <a:ext cx="1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80" name="Rectangle 90"/>
              <p:cNvSpPr>
                <a:spLocks noChangeArrowheads="1"/>
              </p:cNvSpPr>
              <p:nvPr/>
            </p:nvSpPr>
            <p:spPr bwMode="auto">
              <a:xfrm>
                <a:off x="5408" y="3480"/>
                <a:ext cx="1320" cy="720"/>
              </a:xfrm>
              <a:prstGeom prst="rect">
                <a:avLst/>
              </a:prstGeom>
              <a:solidFill>
                <a:srgbClr val="FF66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1200">
                  <a:solidFill>
                    <a:srgbClr val="000000"/>
                  </a:solidFill>
                </a:endParaRPr>
              </a:p>
              <a:p>
                <a:r>
                  <a:rPr lang="en-US" sz="1200">
                    <a:solidFill>
                      <a:srgbClr val="000000"/>
                    </a:solidFill>
                  </a:rPr>
                  <a:t>AppIF</a:t>
                </a:r>
                <a:endParaRPr lang="en-US"/>
              </a:p>
            </p:txBody>
          </p:sp>
          <p:sp>
            <p:nvSpPr>
              <p:cNvPr id="20581" name="Line 91"/>
              <p:cNvSpPr>
                <a:spLocks noChangeShapeType="1"/>
              </p:cNvSpPr>
              <p:nvPr/>
            </p:nvSpPr>
            <p:spPr bwMode="auto">
              <a:xfrm>
                <a:off x="6008" y="4200"/>
                <a:ext cx="0" cy="10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82" name="Line 92"/>
              <p:cNvSpPr>
                <a:spLocks noChangeShapeType="1"/>
              </p:cNvSpPr>
              <p:nvPr/>
            </p:nvSpPr>
            <p:spPr bwMode="auto">
              <a:xfrm flipH="1">
                <a:off x="6308" y="2925"/>
                <a:ext cx="1" cy="54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83" name="Line 93"/>
              <p:cNvSpPr>
                <a:spLocks noChangeShapeType="1"/>
              </p:cNvSpPr>
              <p:nvPr/>
            </p:nvSpPr>
            <p:spPr bwMode="auto">
              <a:xfrm rot="-5400000" flipH="1" flipV="1">
                <a:off x="5347" y="4501"/>
                <a:ext cx="601" cy="0"/>
              </a:xfrm>
              <a:prstGeom prst="line">
                <a:avLst/>
              </a:prstGeom>
              <a:noFill/>
              <a:ln w="19050">
                <a:solidFill>
                  <a:srgbClr val="29FF29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84" name="Line 94"/>
              <p:cNvSpPr>
                <a:spLocks noChangeShapeType="1"/>
              </p:cNvSpPr>
              <p:nvPr/>
            </p:nvSpPr>
            <p:spPr bwMode="auto">
              <a:xfrm>
                <a:off x="2528" y="4801"/>
                <a:ext cx="3120" cy="0"/>
              </a:xfrm>
              <a:prstGeom prst="line">
                <a:avLst/>
              </a:prstGeom>
              <a:noFill/>
              <a:ln w="19050">
                <a:solidFill>
                  <a:srgbClr val="29FF29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85" name="Line 95"/>
              <p:cNvSpPr>
                <a:spLocks noChangeShapeType="1"/>
              </p:cNvSpPr>
              <p:nvPr/>
            </p:nvSpPr>
            <p:spPr bwMode="auto">
              <a:xfrm>
                <a:off x="6488" y="9900"/>
                <a:ext cx="1" cy="60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86" name="Line 96"/>
              <p:cNvSpPr>
                <a:spLocks noChangeShapeType="1"/>
              </p:cNvSpPr>
              <p:nvPr/>
            </p:nvSpPr>
            <p:spPr bwMode="auto">
              <a:xfrm flipH="1">
                <a:off x="7808" y="9900"/>
                <a:ext cx="1" cy="60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87" name="Line 97"/>
              <p:cNvSpPr>
                <a:spLocks noChangeShapeType="1"/>
              </p:cNvSpPr>
              <p:nvPr/>
            </p:nvSpPr>
            <p:spPr bwMode="auto">
              <a:xfrm>
                <a:off x="7208" y="9885"/>
                <a:ext cx="1" cy="60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88" name="Line 98"/>
              <p:cNvSpPr>
                <a:spLocks noChangeShapeType="1"/>
              </p:cNvSpPr>
              <p:nvPr/>
            </p:nvSpPr>
            <p:spPr bwMode="auto">
              <a:xfrm flipH="1" flipV="1">
                <a:off x="8648" y="9690"/>
                <a:ext cx="1" cy="60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89" name="Line 99"/>
              <p:cNvSpPr>
                <a:spLocks noChangeShapeType="1"/>
              </p:cNvSpPr>
              <p:nvPr/>
            </p:nvSpPr>
            <p:spPr bwMode="auto">
              <a:xfrm flipH="1" flipV="1">
                <a:off x="8888" y="9690"/>
                <a:ext cx="1" cy="60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90" name="Line 100"/>
              <p:cNvSpPr>
                <a:spLocks noChangeShapeType="1"/>
              </p:cNvSpPr>
              <p:nvPr/>
            </p:nvSpPr>
            <p:spPr bwMode="auto">
              <a:xfrm>
                <a:off x="9008" y="9690"/>
                <a:ext cx="1" cy="60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91" name="Line 101"/>
              <p:cNvSpPr>
                <a:spLocks noChangeShapeType="1"/>
              </p:cNvSpPr>
              <p:nvPr/>
            </p:nvSpPr>
            <p:spPr bwMode="auto">
              <a:xfrm>
                <a:off x="9128" y="9690"/>
                <a:ext cx="1" cy="6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92" name="Line 102"/>
              <p:cNvSpPr>
                <a:spLocks noChangeShapeType="1"/>
              </p:cNvSpPr>
              <p:nvPr/>
            </p:nvSpPr>
            <p:spPr bwMode="auto">
              <a:xfrm>
                <a:off x="7568" y="4080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29FF29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93" name="Text Box 103"/>
              <p:cNvSpPr txBox="1">
                <a:spLocks noChangeArrowheads="1"/>
              </p:cNvSpPr>
              <p:nvPr/>
            </p:nvSpPr>
            <p:spPr bwMode="auto">
              <a:xfrm>
                <a:off x="6937" y="3480"/>
                <a:ext cx="1181" cy="576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Group</a:t>
                </a:r>
                <a:br>
                  <a:rPr lang="en-US" sz="900">
                    <a:solidFill>
                      <a:srgbClr val="000000"/>
                    </a:solidFill>
                  </a:rPr>
                </a:br>
                <a:r>
                  <a:rPr lang="en-US" sz="900">
                    <a:solidFill>
                      <a:srgbClr val="000000"/>
                    </a:solidFill>
                  </a:rPr>
                  <a:t>Def</a:t>
                </a:r>
                <a:endParaRPr lang="en-US"/>
              </a:p>
            </p:txBody>
          </p:sp>
          <p:sp>
            <p:nvSpPr>
              <p:cNvPr id="20594" name="Freeform 104"/>
              <p:cNvSpPr>
                <a:spLocks/>
              </p:cNvSpPr>
              <p:nvPr/>
            </p:nvSpPr>
            <p:spPr bwMode="auto">
              <a:xfrm>
                <a:off x="4648" y="8960"/>
                <a:ext cx="1120" cy="321"/>
              </a:xfrm>
              <a:custGeom>
                <a:avLst/>
                <a:gdLst>
                  <a:gd name="T0" fmla="*/ 1708988 w 448"/>
                  <a:gd name="T1" fmla="*/ 62374 h 128"/>
                  <a:gd name="T2" fmla="*/ 244138 w 448"/>
                  <a:gd name="T3" fmla="*/ 62374 h 128"/>
                  <a:gd name="T4" fmla="*/ 244138 w 448"/>
                  <a:gd name="T5" fmla="*/ 439830 h 128"/>
                  <a:gd name="T6" fmla="*/ 1708988 w 448"/>
                  <a:gd name="T7" fmla="*/ 439830 h 1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8"/>
                  <a:gd name="T13" fmla="*/ 0 h 128"/>
                  <a:gd name="T14" fmla="*/ 448 w 448"/>
                  <a:gd name="T15" fmla="*/ 128 h 1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8" h="128">
                    <a:moveTo>
                      <a:pt x="448" y="16"/>
                    </a:moveTo>
                    <a:cubicBezTo>
                      <a:pt x="288" y="8"/>
                      <a:pt x="128" y="0"/>
                      <a:pt x="64" y="16"/>
                    </a:cubicBezTo>
                    <a:cubicBezTo>
                      <a:pt x="0" y="32"/>
                      <a:pt x="0" y="96"/>
                      <a:pt x="64" y="112"/>
                    </a:cubicBezTo>
                    <a:cubicBezTo>
                      <a:pt x="128" y="128"/>
                      <a:pt x="288" y="120"/>
                      <a:pt x="448" y="112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95" name="Rectangle 105"/>
              <p:cNvSpPr>
                <a:spLocks noChangeArrowheads="1"/>
              </p:cNvSpPr>
              <p:nvPr/>
            </p:nvSpPr>
            <p:spPr bwMode="auto">
              <a:xfrm>
                <a:off x="5768" y="10320"/>
                <a:ext cx="3960" cy="481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802.11</a:t>
                </a:r>
                <a:endParaRPr lang="en-US"/>
              </a:p>
            </p:txBody>
          </p:sp>
          <p:sp>
            <p:nvSpPr>
              <p:cNvPr id="20596" name="Rectangle 106"/>
              <p:cNvSpPr>
                <a:spLocks noChangeArrowheads="1"/>
              </p:cNvSpPr>
              <p:nvPr/>
            </p:nvSpPr>
            <p:spPr bwMode="auto">
              <a:xfrm>
                <a:off x="5768" y="9360"/>
                <a:ext cx="4080" cy="540"/>
              </a:xfrm>
              <a:prstGeom prst="rect">
                <a:avLst/>
              </a:prstGeom>
              <a:solidFill>
                <a:srgbClr val="FFFFCC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PhyRadio (UDP)</a:t>
                </a:r>
                <a:endParaRPr lang="en-US"/>
              </a:p>
            </p:txBody>
          </p:sp>
        </p:grpSp>
      </p:grpSp>
      <p:sp>
        <p:nvSpPr>
          <p:cNvPr id="107" name="Oval 106"/>
          <p:cNvSpPr/>
          <p:nvPr/>
        </p:nvSpPr>
        <p:spPr bwMode="auto">
          <a:xfrm>
            <a:off x="1192213" y="3082925"/>
            <a:ext cx="2227262" cy="88423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86" name="TextBox 107"/>
          <p:cNvSpPr txBox="1">
            <a:spLocks noChangeArrowheads="1"/>
          </p:cNvSpPr>
          <p:nvPr/>
        </p:nvSpPr>
        <p:spPr bwMode="auto">
          <a:xfrm>
            <a:off x="79375" y="2200275"/>
            <a:ext cx="1338263" cy="9223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Multipath</a:t>
            </a:r>
          </a:p>
          <a:p>
            <a:pPr algn="l"/>
            <a:r>
              <a:rPr lang="en-US"/>
              <a:t>“Subgraph”</a:t>
            </a:r>
          </a:p>
          <a:p>
            <a:pPr algn="l"/>
            <a:r>
              <a:rPr lang="en-US"/>
              <a:t>Routing</a:t>
            </a:r>
          </a:p>
        </p:txBody>
      </p:sp>
      <p:cxnSp>
        <p:nvCxnSpPr>
          <p:cNvPr id="20487" name="Straight Arrow Connector 109"/>
          <p:cNvCxnSpPr>
            <a:cxnSpLocks noChangeShapeType="1"/>
            <a:stCxn id="20486" idx="2"/>
            <a:endCxn id="107" idx="2"/>
          </p:cNvCxnSpPr>
          <p:nvPr/>
        </p:nvCxnSpPr>
        <p:spPr bwMode="auto">
          <a:xfrm rot="16200000" flipH="1">
            <a:off x="769144" y="3101182"/>
            <a:ext cx="401637" cy="4445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1" name="Oval 110"/>
          <p:cNvSpPr/>
          <p:nvPr/>
        </p:nvSpPr>
        <p:spPr bwMode="auto">
          <a:xfrm>
            <a:off x="3305175" y="2852738"/>
            <a:ext cx="2995613" cy="1074737"/>
          </a:xfrm>
          <a:prstGeom prst="ellipse">
            <a:avLst/>
          </a:prstGeom>
          <a:noFill/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89" name="TextBox 111"/>
          <p:cNvSpPr txBox="1">
            <a:spLocks noChangeArrowheads="1"/>
          </p:cNvSpPr>
          <p:nvPr/>
        </p:nvSpPr>
        <p:spPr bwMode="auto">
          <a:xfrm>
            <a:off x="6376988" y="1892300"/>
            <a:ext cx="1804987" cy="9239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Network Coding Engine </a:t>
            </a:r>
          </a:p>
          <a:p>
            <a:pPr algn="l"/>
            <a:r>
              <a:rPr lang="en-US"/>
              <a:t>(intra-session)</a:t>
            </a:r>
          </a:p>
        </p:txBody>
      </p:sp>
      <p:cxnSp>
        <p:nvCxnSpPr>
          <p:cNvPr id="20490" name="Straight Arrow Connector 113"/>
          <p:cNvCxnSpPr>
            <a:cxnSpLocks noChangeShapeType="1"/>
            <a:stCxn id="20489" idx="2"/>
          </p:cNvCxnSpPr>
          <p:nvPr/>
        </p:nvCxnSpPr>
        <p:spPr bwMode="auto">
          <a:xfrm rot="5400000">
            <a:off x="6579394" y="2459831"/>
            <a:ext cx="344488" cy="1057275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115" name="Oval 114"/>
          <p:cNvSpPr/>
          <p:nvPr/>
        </p:nvSpPr>
        <p:spPr bwMode="auto">
          <a:xfrm>
            <a:off x="4456113" y="3736975"/>
            <a:ext cx="1997075" cy="882650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92" name="TextBox 115"/>
          <p:cNvSpPr txBox="1">
            <a:spLocks noChangeArrowheads="1"/>
          </p:cNvSpPr>
          <p:nvPr/>
        </p:nvSpPr>
        <p:spPr bwMode="auto">
          <a:xfrm>
            <a:off x="6953250" y="3849688"/>
            <a:ext cx="1920875" cy="64611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Network Coding Forwarder</a:t>
            </a:r>
          </a:p>
        </p:txBody>
      </p:sp>
      <p:cxnSp>
        <p:nvCxnSpPr>
          <p:cNvPr id="20493" name="Straight Arrow Connector 117"/>
          <p:cNvCxnSpPr>
            <a:cxnSpLocks noChangeShapeType="1"/>
            <a:stCxn id="20492" idx="1"/>
            <a:endCxn id="115" idx="6"/>
          </p:cNvCxnSpPr>
          <p:nvPr/>
        </p:nvCxnSpPr>
        <p:spPr bwMode="auto">
          <a:xfrm rot="10800000" flipV="1">
            <a:off x="6453188" y="4173538"/>
            <a:ext cx="500062" cy="4762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16" name="Text Box 26"/>
          <p:cNvSpPr txBox="1">
            <a:spLocks noChangeArrowheads="1"/>
          </p:cNvSpPr>
          <p:nvPr/>
        </p:nvSpPr>
        <p:spPr bwMode="auto">
          <a:xfrm>
            <a:off x="22225" y="6319838"/>
            <a:ext cx="9102725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/>
              <a:t>Layerless</a:t>
            </a:r>
            <a:r>
              <a:rPr lang="en-US" dirty="0"/>
              <a:t> Modular Architecture: module info sharing </a:t>
            </a:r>
            <a:r>
              <a:rPr lang="en-US" sz="1600" dirty="0">
                <a:sym typeface="Wingdings" pitchFamily="2" charset="2"/>
              </a:rPr>
              <a:t></a:t>
            </a:r>
            <a:r>
              <a:rPr lang="en-US" dirty="0"/>
              <a:t> Adaptation to wireless dynamics</a:t>
            </a:r>
          </a:p>
        </p:txBody>
      </p:sp>
    </p:spTree>
    <p:extLst>
      <p:ext uri="{BB962C8B-B14F-4D97-AF65-F5344CB8AC3E}">
        <p14:creationId xmlns:p14="http://schemas.microsoft.com/office/powerpoint/2010/main" val="99948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opolayout_hay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163638"/>
            <a:ext cx="656748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lide Number Placeholder 4"/>
          <p:cNvSpPr txBox="1">
            <a:spLocks noGrp="1"/>
          </p:cNvSpPr>
          <p:nvPr/>
        </p:nvSpPr>
        <p:spPr bwMode="auto">
          <a:xfrm>
            <a:off x="7099300" y="6527800"/>
            <a:ext cx="1905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7BBCC86-92E6-4628-83AC-6E3DFB231D2F}" type="slidenum">
              <a:rPr lang="en-US" sz="900"/>
              <a:pPr algn="r"/>
              <a:t>7</a:t>
            </a:fld>
            <a:endParaRPr lang="en-US" sz="90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</a:t>
            </a:r>
          </a:p>
        </p:txBody>
      </p:sp>
      <p:sp>
        <p:nvSpPr>
          <p:cNvPr id="24581" name="Rectangle 3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91350" y="1163638"/>
            <a:ext cx="2112963" cy="5140325"/>
          </a:xfrm>
        </p:spPr>
        <p:txBody>
          <a:bodyPr/>
          <a:lstStyle/>
          <a:p>
            <a:pPr marL="112713" indent="-112713" eaLnBrk="1" hangingPunct="1">
              <a:lnSpc>
                <a:spcPct val="90000"/>
              </a:lnSpc>
            </a:pPr>
            <a:r>
              <a:rPr lang="en-US" sz="1600" dirty="0" smtClean="0"/>
              <a:t>31 mobile nodes:</a:t>
            </a:r>
          </a:p>
          <a:p>
            <a:pPr marL="112713" indent="-112713" eaLnBrk="1" hangingPunct="1">
              <a:lnSpc>
                <a:spcPct val="90000"/>
              </a:lnSpc>
            </a:pPr>
            <a:r>
              <a:rPr lang="en-US" sz="1600" dirty="0" smtClean="0"/>
              <a:t>3 moving groups of 5 people each</a:t>
            </a:r>
          </a:p>
          <a:p>
            <a:pPr marL="112713" indent="-112713" eaLnBrk="1" hangingPunct="1">
              <a:lnSpc>
                <a:spcPct val="90000"/>
              </a:lnSpc>
            </a:pPr>
            <a:r>
              <a:rPr lang="en-US" sz="1600" dirty="0" smtClean="0"/>
              <a:t>2 Vehicles traveling on access roads</a:t>
            </a:r>
          </a:p>
          <a:p>
            <a:pPr marL="112713" indent="-112713" eaLnBrk="1" hangingPunct="1">
              <a:lnSpc>
                <a:spcPct val="90000"/>
              </a:lnSpc>
            </a:pPr>
            <a:r>
              <a:rPr lang="en-US" sz="1600" dirty="0" smtClean="0"/>
              <a:t>Tested </a:t>
            </a:r>
            <a:r>
              <a:rPr lang="en-US" sz="1600" b="1" i="1" u="sng" dirty="0" smtClean="0"/>
              <a:t>with and without</a:t>
            </a:r>
            <a:r>
              <a:rPr lang="en-US" sz="1600" dirty="0" smtClean="0"/>
              <a:t>  2 aircraft</a:t>
            </a:r>
          </a:p>
          <a:p>
            <a:pPr marL="112713" indent="-112713" eaLnBrk="1" hangingPunct="1">
              <a:lnSpc>
                <a:spcPct val="90000"/>
              </a:lnSpc>
            </a:pPr>
            <a:r>
              <a:rPr lang="en-US" sz="1600" dirty="0"/>
              <a:t>A</a:t>
            </a:r>
            <a:r>
              <a:rPr lang="en-US" sz="1600" dirty="0" smtClean="0"/>
              <a:t>pplications</a:t>
            </a:r>
          </a:p>
          <a:p>
            <a:pPr marL="344488" lvl="1" indent="-117475" eaLnBrk="1" hangingPunct="1">
              <a:lnSpc>
                <a:spcPct val="90000"/>
              </a:lnSpc>
            </a:pPr>
            <a:r>
              <a:rPr lang="en-US" sz="1400" dirty="0" smtClean="0"/>
              <a:t>Chat</a:t>
            </a:r>
          </a:p>
          <a:p>
            <a:pPr marL="344488" lvl="1" indent="-117475" eaLnBrk="1" hangingPunct="1">
              <a:lnSpc>
                <a:spcPct val="90000"/>
              </a:lnSpc>
            </a:pPr>
            <a:r>
              <a:rPr lang="en-US" sz="1400" dirty="0" smtClean="0"/>
              <a:t>Video</a:t>
            </a:r>
          </a:p>
          <a:p>
            <a:pPr marL="344488" lvl="1" indent="-117475" eaLnBrk="1" hangingPunct="1">
              <a:lnSpc>
                <a:spcPct val="90000"/>
              </a:lnSpc>
            </a:pPr>
            <a:r>
              <a:rPr lang="en-US" sz="1400" dirty="0" smtClean="0"/>
              <a:t>File Exchange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730250" y="1700213"/>
            <a:ext cx="576263" cy="5365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54050" y="1778000"/>
            <a:ext cx="73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Objective Alpha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5186363" y="1970088"/>
            <a:ext cx="7683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186363" y="1930400"/>
            <a:ext cx="730250" cy="3968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Objective Charlie</a:t>
            </a:r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1268413" y="5080000"/>
            <a:ext cx="7683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1268413" y="5041900"/>
            <a:ext cx="766762" cy="3968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Objective Bravo</a:t>
            </a:r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2038350" y="1279525"/>
            <a:ext cx="690563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1998663" y="1239838"/>
            <a:ext cx="806450" cy="244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Command</a:t>
            </a:r>
          </a:p>
        </p:txBody>
      </p:sp>
      <p:sp>
        <p:nvSpPr>
          <p:cNvPr id="24590" name="Oval 15"/>
          <p:cNvSpPr>
            <a:spLocks noChangeArrowheads="1"/>
          </p:cNvSpPr>
          <p:nvPr/>
        </p:nvSpPr>
        <p:spPr bwMode="auto">
          <a:xfrm>
            <a:off x="1538288" y="1739900"/>
            <a:ext cx="230187" cy="2301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693738" y="1470025"/>
            <a:ext cx="1112837" cy="11906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7"/>
          <p:cNvSpPr>
            <a:spLocks noChangeArrowheads="1"/>
          </p:cNvSpPr>
          <p:nvPr/>
        </p:nvSpPr>
        <p:spPr bwMode="auto">
          <a:xfrm>
            <a:off x="1768475" y="5080000"/>
            <a:ext cx="1112838" cy="1190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8"/>
          <p:cNvSpPr>
            <a:spLocks noChangeArrowheads="1"/>
          </p:cNvSpPr>
          <p:nvPr/>
        </p:nvSpPr>
        <p:spPr bwMode="auto">
          <a:xfrm>
            <a:off x="2228850" y="5195888"/>
            <a:ext cx="230188" cy="230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9"/>
          <p:cNvSpPr>
            <a:spLocks noChangeArrowheads="1"/>
          </p:cNvSpPr>
          <p:nvPr/>
        </p:nvSpPr>
        <p:spPr bwMode="auto">
          <a:xfrm>
            <a:off x="4418013" y="1431925"/>
            <a:ext cx="1306512" cy="1266825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20"/>
          <p:cNvSpPr>
            <a:spLocks noChangeArrowheads="1"/>
          </p:cNvSpPr>
          <p:nvPr/>
        </p:nvSpPr>
        <p:spPr bwMode="auto">
          <a:xfrm>
            <a:off x="4764088" y="2314575"/>
            <a:ext cx="230187" cy="230188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1"/>
          <p:cNvSpPr>
            <a:spLocks noChangeArrowheads="1"/>
          </p:cNvSpPr>
          <p:nvPr/>
        </p:nvSpPr>
        <p:spPr bwMode="auto">
          <a:xfrm>
            <a:off x="4840288" y="3929063"/>
            <a:ext cx="230187" cy="230187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 flipH="1" flipV="1">
            <a:off x="1806575" y="1393825"/>
            <a:ext cx="3073400" cy="25352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Line 23"/>
          <p:cNvSpPr>
            <a:spLocks noChangeShapeType="1"/>
          </p:cNvSpPr>
          <p:nvPr/>
        </p:nvSpPr>
        <p:spPr bwMode="auto">
          <a:xfrm flipH="1" flipV="1">
            <a:off x="1614488" y="2238375"/>
            <a:ext cx="3225800" cy="17668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Line 24"/>
          <p:cNvSpPr>
            <a:spLocks noChangeShapeType="1"/>
          </p:cNvSpPr>
          <p:nvPr/>
        </p:nvSpPr>
        <p:spPr bwMode="auto">
          <a:xfrm flipH="1">
            <a:off x="2767013" y="4081463"/>
            <a:ext cx="2073275" cy="17668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5"/>
          <p:cNvSpPr>
            <a:spLocks noChangeShapeType="1"/>
          </p:cNvSpPr>
          <p:nvPr/>
        </p:nvSpPr>
        <p:spPr bwMode="auto">
          <a:xfrm flipH="1" flipV="1">
            <a:off x="4572000" y="2046288"/>
            <a:ext cx="384175" cy="1882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Oval 26"/>
          <p:cNvSpPr>
            <a:spLocks noChangeArrowheads="1"/>
          </p:cNvSpPr>
          <p:nvPr/>
        </p:nvSpPr>
        <p:spPr bwMode="auto">
          <a:xfrm>
            <a:off x="4943475" y="5297488"/>
            <a:ext cx="230188" cy="230187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7"/>
          <p:cNvSpPr>
            <a:spLocks noChangeShapeType="1"/>
          </p:cNvSpPr>
          <p:nvPr/>
        </p:nvSpPr>
        <p:spPr bwMode="auto">
          <a:xfrm flipH="1" flipV="1">
            <a:off x="1806575" y="1431925"/>
            <a:ext cx="3187700" cy="387826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Line 28"/>
          <p:cNvSpPr>
            <a:spLocks noChangeShapeType="1"/>
          </p:cNvSpPr>
          <p:nvPr/>
        </p:nvSpPr>
        <p:spPr bwMode="auto">
          <a:xfrm flipH="1" flipV="1">
            <a:off x="1384300" y="2546350"/>
            <a:ext cx="3571875" cy="28416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29"/>
          <p:cNvSpPr>
            <a:spLocks noChangeShapeType="1"/>
          </p:cNvSpPr>
          <p:nvPr/>
        </p:nvSpPr>
        <p:spPr bwMode="auto">
          <a:xfrm flipH="1">
            <a:off x="2574925" y="5464175"/>
            <a:ext cx="2381250" cy="6921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Line 30"/>
          <p:cNvSpPr>
            <a:spLocks noChangeShapeType="1"/>
          </p:cNvSpPr>
          <p:nvPr/>
        </p:nvSpPr>
        <p:spPr bwMode="auto">
          <a:xfrm flipH="1" flipV="1">
            <a:off x="4764088" y="1624013"/>
            <a:ext cx="346075" cy="368617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Rectangle 31"/>
          <p:cNvSpPr>
            <a:spLocks noChangeArrowheads="1"/>
          </p:cNvSpPr>
          <p:nvPr/>
        </p:nvSpPr>
        <p:spPr bwMode="auto">
          <a:xfrm>
            <a:off x="1692275" y="1277938"/>
            <a:ext cx="152400" cy="15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Rectangle 32"/>
          <p:cNvSpPr>
            <a:spLocks noChangeArrowheads="1"/>
          </p:cNvSpPr>
          <p:nvPr/>
        </p:nvSpPr>
        <p:spPr bwMode="auto">
          <a:xfrm>
            <a:off x="1500188" y="2122488"/>
            <a:ext cx="152400" cy="15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Rectangle 33"/>
          <p:cNvSpPr>
            <a:spLocks noChangeArrowheads="1"/>
          </p:cNvSpPr>
          <p:nvPr/>
        </p:nvSpPr>
        <p:spPr bwMode="auto">
          <a:xfrm>
            <a:off x="2266950" y="5233988"/>
            <a:ext cx="152400" cy="15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Rectangle 34"/>
          <p:cNvSpPr>
            <a:spLocks noChangeArrowheads="1"/>
          </p:cNvSpPr>
          <p:nvPr/>
        </p:nvSpPr>
        <p:spPr bwMode="auto">
          <a:xfrm>
            <a:off x="4764088" y="2392363"/>
            <a:ext cx="152400" cy="15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Rectangle 35"/>
          <p:cNvSpPr>
            <a:spLocks noChangeArrowheads="1"/>
          </p:cNvSpPr>
          <p:nvPr/>
        </p:nvSpPr>
        <p:spPr bwMode="auto">
          <a:xfrm>
            <a:off x="2882900" y="3813175"/>
            <a:ext cx="152400" cy="153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Rectangle 36"/>
          <p:cNvSpPr>
            <a:spLocks noChangeArrowheads="1"/>
          </p:cNvSpPr>
          <p:nvPr/>
        </p:nvSpPr>
        <p:spPr bwMode="auto">
          <a:xfrm>
            <a:off x="3189288" y="5964238"/>
            <a:ext cx="152400" cy="15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Rectangle 37"/>
          <p:cNvSpPr>
            <a:spLocks noChangeArrowheads="1"/>
          </p:cNvSpPr>
          <p:nvPr/>
        </p:nvSpPr>
        <p:spPr bwMode="auto">
          <a:xfrm>
            <a:off x="3265488" y="3275013"/>
            <a:ext cx="152400" cy="15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Rectangle 38"/>
          <p:cNvSpPr>
            <a:spLocks noChangeArrowheads="1"/>
          </p:cNvSpPr>
          <p:nvPr/>
        </p:nvSpPr>
        <p:spPr bwMode="auto">
          <a:xfrm>
            <a:off x="2690813" y="6348413"/>
            <a:ext cx="152400" cy="15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Text Box 39"/>
          <p:cNvSpPr txBox="1">
            <a:spLocks noChangeArrowheads="1"/>
          </p:cNvSpPr>
          <p:nvPr/>
        </p:nvSpPr>
        <p:spPr bwMode="auto">
          <a:xfrm>
            <a:off x="2805113" y="6273800"/>
            <a:ext cx="161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Indicates FX node</a:t>
            </a:r>
          </a:p>
        </p:txBody>
      </p:sp>
      <p:sp>
        <p:nvSpPr>
          <p:cNvPr id="24615" name="Slide Number Placeholder 3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2C962D-0EA7-47AB-9857-15A8531EB66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616" name="Text Box 30"/>
          <p:cNvSpPr txBox="1">
            <a:spLocks noChangeArrowheads="1"/>
          </p:cNvSpPr>
          <p:nvPr/>
        </p:nvSpPr>
        <p:spPr bwMode="auto">
          <a:xfrm>
            <a:off x="1077913" y="57912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1000 meters</a:t>
            </a:r>
          </a:p>
        </p:txBody>
      </p:sp>
      <p:sp>
        <p:nvSpPr>
          <p:cNvPr id="24617" name="Line 29"/>
          <p:cNvSpPr>
            <a:spLocks noChangeShapeType="1"/>
          </p:cNvSpPr>
          <p:nvPr/>
        </p:nvSpPr>
        <p:spPr bwMode="auto">
          <a:xfrm rot="5400000">
            <a:off x="1962150" y="4348163"/>
            <a:ext cx="0" cy="36195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4971" y="4876989"/>
            <a:ext cx="1245559" cy="189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8008" y="5629690"/>
            <a:ext cx="1938670" cy="105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36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110F0B-0130-42DC-BA2A-21BD2305771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105400" y="2057400"/>
            <a:ext cx="3352800" cy="350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r>
              <a:rPr lang="en-US"/>
              <a:t>533 MHz ARM Processor</a:t>
            </a:r>
          </a:p>
          <a:p>
            <a:r>
              <a:rPr lang="en-US"/>
              <a:t>256 MByte memory</a:t>
            </a:r>
          </a:p>
          <a:p>
            <a:r>
              <a:rPr lang="en-US"/>
              <a:t>5 Watts average power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33400" y="2057400"/>
            <a:ext cx="3429000" cy="350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r>
              <a:rPr lang="en-US"/>
              <a:t>800 MHz ARM Processor</a:t>
            </a:r>
          </a:p>
          <a:p>
            <a:r>
              <a:rPr lang="en-US"/>
              <a:t>256 MByte (20 Mbytes used)</a:t>
            </a:r>
          </a:p>
          <a:p>
            <a:r>
              <a:rPr lang="en-US"/>
              <a:t>7 Watts average power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CONCERTO-Baseline Comparison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762000" y="1219200"/>
            <a:ext cx="2971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Tactical Applications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5334000" y="1219200"/>
            <a:ext cx="2895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Tactical Applications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762000" y="3810000"/>
            <a:ext cx="2971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802.11b PHY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5334000" y="3810000"/>
            <a:ext cx="2895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802.11b PHY</a:t>
            </a: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762000" y="2133600"/>
            <a:ext cx="2971800" cy="1524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177800" indent="-177800"/>
            <a:r>
              <a:rPr lang="en-US"/>
              <a:t>CONCERTO Protocols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334000" y="2133600"/>
            <a:ext cx="2895600" cy="1524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Baseline Protocols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793750" y="2511425"/>
            <a:ext cx="2449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 algn="l">
              <a:buFontTx/>
              <a:buChar char="•"/>
            </a:pPr>
            <a:r>
              <a:rPr lang="en-US" sz="1600"/>
              <a:t>Network Coding</a:t>
            </a:r>
          </a:p>
          <a:p>
            <a:pPr marL="177800" indent="-177800" algn="l">
              <a:buFontTx/>
              <a:buChar char="•"/>
            </a:pPr>
            <a:r>
              <a:rPr lang="en-US" sz="1600"/>
              <a:t>Subgraph Computation</a:t>
            </a:r>
          </a:p>
          <a:p>
            <a:pPr marL="177800" indent="-177800" algn="l">
              <a:buFontTx/>
              <a:buChar char="•"/>
            </a:pPr>
            <a:r>
              <a:rPr lang="en-US" sz="1600"/>
              <a:t>Reliable Forwarding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5410200" y="2511425"/>
            <a:ext cx="2819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>
              <a:buFontTx/>
              <a:buChar char="•"/>
            </a:pPr>
            <a:r>
              <a:rPr lang="en-US" sz="1600"/>
              <a:t>OLSR</a:t>
            </a:r>
          </a:p>
          <a:p>
            <a:pPr marL="177800" indent="-177800" algn="l">
              <a:buFontTx/>
              <a:buChar char="•"/>
            </a:pPr>
            <a:r>
              <a:rPr lang="en-US" sz="1600"/>
              <a:t>Basic Multicast Forwarding</a:t>
            </a:r>
          </a:p>
          <a:p>
            <a:pPr marL="177800" indent="-177800" algn="l">
              <a:buFontTx/>
              <a:buChar char="•"/>
            </a:pPr>
            <a:r>
              <a:rPr lang="en-US" sz="1600"/>
              <a:t>Nack-Oriented Reliable Multicast</a:t>
            </a:r>
          </a:p>
        </p:txBody>
      </p:sp>
      <p:sp>
        <p:nvSpPr>
          <p:cNvPr id="27662" name="AutoShape 15"/>
          <p:cNvSpPr>
            <a:spLocks noChangeArrowheads="1"/>
          </p:cNvSpPr>
          <p:nvPr/>
        </p:nvSpPr>
        <p:spPr bwMode="auto">
          <a:xfrm>
            <a:off x="3733800" y="2667000"/>
            <a:ext cx="1600200" cy="533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Compare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9375" y="5862638"/>
            <a:ext cx="8947150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Common applications and PHY allow “apples-to-apples” comparison</a:t>
            </a:r>
          </a:p>
        </p:txBody>
      </p:sp>
    </p:spTree>
    <p:extLst>
      <p:ext uri="{BB962C8B-B14F-4D97-AF65-F5344CB8AC3E}">
        <p14:creationId xmlns:p14="http://schemas.microsoft.com/office/powerpoint/2010/main" val="129718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392113"/>
            <a:ext cx="8308975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 Scenario </a:t>
            </a:r>
            <a:r>
              <a:rPr lang="en-US" dirty="0" smtClean="0"/>
              <a:t>– Distance Utility Metric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876800" y="2347913"/>
            <a:ext cx="0" cy="27432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192213" y="2530475"/>
            <a:ext cx="1306512" cy="3609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/>
              <a:t>Parking Lot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497138" y="2530475"/>
            <a:ext cx="1306512" cy="3609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r>
              <a:rPr lang="en-US"/>
              <a:t>Deployment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802063" y="1455738"/>
            <a:ext cx="1306512" cy="4684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r"/>
            <a:r>
              <a:rPr lang="en-US"/>
              <a:t>Alpha/Bravo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106988" y="1455738"/>
            <a:ext cx="1306512" cy="4684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r"/>
            <a:r>
              <a:rPr lang="en-US"/>
              <a:t>Bravo/Char.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411913" y="1455738"/>
            <a:ext cx="1306512" cy="4684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r"/>
            <a:r>
              <a:rPr lang="en-US"/>
              <a:t>Engineering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900363" y="1149350"/>
            <a:ext cx="5511800" cy="3460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 smtClean="0"/>
              <a:t>CONCERTO </a:t>
            </a:r>
            <a:r>
              <a:rPr lang="en-US" sz="1600" b="1" dirty="0"/>
              <a:t>close to max metric during tactical phases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728913" y="5487988"/>
            <a:ext cx="6221412" cy="3460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Baseline barely able to support local video post-deployment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4914900" y="3490913"/>
            <a:ext cx="425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7x</a:t>
            </a:r>
          </a:p>
        </p:txBody>
      </p:sp>
      <p:sp>
        <p:nvSpPr>
          <p:cNvPr id="33805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477616-9987-48A8-829E-C9A2F48DDB7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4800" y="6194425"/>
            <a:ext cx="84582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CONCERTO provides 7x higher performance than baseline in Air Scenario</a:t>
            </a:r>
          </a:p>
        </p:txBody>
      </p:sp>
    </p:spTree>
    <p:extLst>
      <p:ext uri="{BB962C8B-B14F-4D97-AF65-F5344CB8AC3E}">
        <p14:creationId xmlns:p14="http://schemas.microsoft.com/office/powerpoint/2010/main" val="17337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ES_PPT_TOOLKIT_Office2010">
  <a:themeElements>
    <a:clrScheme name="BAESYSTEMS_2011">
      <a:dk1>
        <a:srgbClr val="000000"/>
      </a:dk1>
      <a:lt1>
        <a:srgbClr val="FFFFFF"/>
      </a:lt1>
      <a:dk2>
        <a:srgbClr val="636B70"/>
      </a:dk2>
      <a:lt2>
        <a:srgbClr val="ADADAD"/>
      </a:lt2>
      <a:accent1>
        <a:srgbClr val="00599C"/>
      </a:accent1>
      <a:accent2>
        <a:srgbClr val="008CCC"/>
      </a:accent2>
      <a:accent3>
        <a:srgbClr val="636B70"/>
      </a:accent3>
      <a:accent4>
        <a:srgbClr val="ADADAD"/>
      </a:accent4>
      <a:accent5>
        <a:srgbClr val="008A80"/>
      </a:accent5>
      <a:accent6>
        <a:srgbClr val="009C3A"/>
      </a:accent6>
      <a:hlink>
        <a:srgbClr val="56116D"/>
      </a:hlink>
      <a:folHlink>
        <a:srgbClr val="AA88B6"/>
      </a:folHlink>
    </a:clrScheme>
    <a:fontScheme name="BAESYSTEMS_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636B70"/>
        </a:dk2>
        <a:lt2>
          <a:srgbClr val="ADADAD"/>
        </a:lt2>
        <a:accent1>
          <a:srgbClr val="00599C"/>
        </a:accent1>
        <a:accent2>
          <a:srgbClr val="008CCC"/>
        </a:accent2>
        <a:accent3>
          <a:srgbClr val="FFFFFF"/>
        </a:accent3>
        <a:accent4>
          <a:srgbClr val="000000"/>
        </a:accent4>
        <a:accent5>
          <a:srgbClr val="AAB5CB"/>
        </a:accent5>
        <a:accent6>
          <a:srgbClr val="007EB9"/>
        </a:accent6>
        <a:hlink>
          <a:srgbClr val="008A80"/>
        </a:hlink>
        <a:folHlink>
          <a:srgbClr val="009C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BAES_PPT_TOOLKIT_Office2010</Template>
  <TotalTime>1719</TotalTime>
  <Words>1580</Words>
  <Application>Microsoft Office PowerPoint</Application>
  <PresentationFormat>On-screen Show (4:3)</PresentationFormat>
  <Paragraphs>481</Paragraphs>
  <Slides>28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BAES_PPT_TOOLKIT_Office2010</vt:lpstr>
      <vt:lpstr>Equation</vt:lpstr>
      <vt:lpstr>CONCERTO and BRAVO  Experiences with practical, full implementations  of Network Coding systems </vt:lpstr>
      <vt:lpstr>Projects in Networking and Communications</vt:lpstr>
      <vt:lpstr>CBMANET/ CONCERTO Motivation</vt:lpstr>
      <vt:lpstr>Subgraph Computation</vt:lpstr>
      <vt:lpstr>Packet Forwarding</vt:lpstr>
      <vt:lpstr>CONCERTO Architecture</vt:lpstr>
      <vt:lpstr>Scenario</vt:lpstr>
      <vt:lpstr>CONCERTO-Baseline Comparison</vt:lpstr>
      <vt:lpstr>Air Scenario – Distance Utility Metric</vt:lpstr>
      <vt:lpstr>Challenges In Subgraph Construction</vt:lpstr>
      <vt:lpstr>Gradient-based Routing Information Flow Modeled on Electric Network</vt:lpstr>
      <vt:lpstr>BRAVO: Network Coding over Gradient-based Subgraphs</vt:lpstr>
      <vt:lpstr>BRAVO Performance</vt:lpstr>
      <vt:lpstr>BRAVO Outperfroms SMF + NORM</vt:lpstr>
      <vt:lpstr>Conclusions</vt:lpstr>
      <vt:lpstr>BACKUP</vt:lpstr>
      <vt:lpstr>Intra-Session Coding: Wireline Butterfly</vt:lpstr>
      <vt:lpstr>Wireline Butterfly with Multicast Routing</vt:lpstr>
      <vt:lpstr>Wireline Butterfly with Intra-Session Network Coding:</vt:lpstr>
      <vt:lpstr>Wireless Butterfly with Multicast Routing</vt:lpstr>
      <vt:lpstr>Wireless Butterfly with Intra-Session Network Coding</vt:lpstr>
      <vt:lpstr>Wireless Butterfly with Intra-Session Network Coding</vt:lpstr>
      <vt:lpstr>Intra-Session Network Coding</vt:lpstr>
      <vt:lpstr>Computing Mixtures: Random Linear Coding</vt:lpstr>
      <vt:lpstr>Subgraph Construction</vt:lpstr>
      <vt:lpstr>Subgraph Computation: Optimization Problem</vt:lpstr>
      <vt:lpstr>Video Utility - Ground</vt:lpstr>
      <vt:lpstr>Video Utility - Air</vt:lpstr>
    </vt:vector>
  </TitlesOfParts>
  <Company>BAE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BAE Systems PowerPoint Toolkit</dc:title>
  <dc:creator>Victor</dc:creator>
  <cp:lastModifiedBy>Victor</cp:lastModifiedBy>
  <cp:revision>69</cp:revision>
  <dcterms:created xsi:type="dcterms:W3CDTF">2013-01-27T22:30:33Z</dcterms:created>
  <dcterms:modified xsi:type="dcterms:W3CDTF">2013-03-11T01:28:05Z</dcterms:modified>
</cp:coreProperties>
</file>