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68" r:id="rId4"/>
    <p:sldId id="259" r:id="rId5"/>
    <p:sldId id="266" r:id="rId6"/>
    <p:sldId id="271" r:id="rId7"/>
    <p:sldId id="26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>
      <p:cViewPr varScale="1">
        <p:scale>
          <a:sx n="85" d="100"/>
          <a:sy n="85" d="100"/>
        </p:scale>
        <p:origin x="-15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3" d="100"/>
        <a:sy n="163" d="100"/>
      </p:scale>
      <p:origin x="0" y="0"/>
    </p:cViewPr>
  </p:sorterViewPr>
  <p:notesViewPr>
    <p:cSldViewPr snapToObjects="1">
      <p:cViewPr varScale="1">
        <p:scale>
          <a:sx n="85" d="100"/>
          <a:sy n="85" d="100"/>
        </p:scale>
        <p:origin x="-2364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A4957-715B-4861-9BB8-D2898D65F61F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56D77A-9FDB-471C-9DDC-8B06432A8B7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863B87-26B2-4EF8-8785-D1C8CFAA9F81}" type="datetimeFigureOut">
              <a:rPr lang="en-US" smtClean="0"/>
              <a:pPr/>
              <a:t>3/6/2013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E19F43-D534-4445-96B8-C9CCCF10F1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E19F43-D534-4445-96B8-C9CCCF10F13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62437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5563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461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196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3959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583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2310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96242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2887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1710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BA5335D-D980-0541-BFD1-80F7A712CB08}" type="datetimeFigureOut">
              <a:rPr/>
              <a:pPr/>
              <a:t>21/07/2011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7B879CF-CBE6-7A4F-956B-39E8722CA37A}" type="slidenum">
              <a:rPr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107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3307874" y="6597352"/>
            <a:ext cx="224837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7F7F7F"/>
                </a:solidFill>
              </a:rPr>
              <a:t>draft-ylz-ospf-lsdb-sync-group-00</a:t>
            </a:r>
            <a:endParaRPr lang="en-US" sz="1200" dirty="0">
              <a:solidFill>
                <a:srgbClr val="7F7F7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323528" y="6597352"/>
            <a:ext cx="99578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srgbClr val="7F7F7F"/>
                </a:solidFill>
              </a:rPr>
              <a:t>IETF</a:t>
            </a:r>
            <a:r>
              <a:rPr lang="en-US" sz="1200" baseline="0" dirty="0">
                <a:solidFill>
                  <a:srgbClr val="7F7F7F"/>
                </a:solidFill>
              </a:rPr>
              <a:t> </a:t>
            </a:r>
            <a:r>
              <a:rPr lang="en-US" sz="1200" dirty="0" smtClean="0">
                <a:solidFill>
                  <a:srgbClr val="7F7F7F"/>
                </a:solidFill>
              </a:rPr>
              <a:t>86</a:t>
            </a:r>
            <a:r>
              <a:rPr lang="en-US" sz="1200" baseline="0" dirty="0" smtClean="0">
                <a:solidFill>
                  <a:srgbClr val="7F7F7F"/>
                </a:solidFill>
              </a:rPr>
              <a:t> OSPF</a:t>
            </a:r>
            <a:endParaRPr lang="en-US" sz="1200" dirty="0">
              <a:solidFill>
                <a:srgbClr val="7F7F7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8382859" y="6597352"/>
            <a:ext cx="36560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50D549F8-80C5-8C40-89C4-BD2AEBABBF10}" type="slidenum">
              <a:rPr lang="en-US" sz="1200">
                <a:solidFill>
                  <a:srgbClr val="7F7F7F"/>
                </a:solidFill>
              </a:rPr>
              <a:pPr/>
              <a:t>‹#›</a:t>
            </a:fld>
            <a:endParaRPr lang="en-US" sz="1200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7588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520" y="1484785"/>
            <a:ext cx="8568952" cy="2115666"/>
          </a:xfrm>
        </p:spPr>
        <p:txBody>
          <a:bodyPr>
            <a:noAutofit/>
          </a:bodyPr>
          <a:lstStyle/>
          <a:p>
            <a:r>
              <a:rPr lang="en-US" sz="4000" dirty="0" smtClean="0"/>
              <a:t>OSPF Extensions for Link State Database Synchronization Group</a:t>
            </a:r>
            <a:br>
              <a:rPr lang="en-US" sz="4000" dirty="0" smtClean="0"/>
            </a:br>
            <a:r>
              <a:rPr lang="de-DE" sz="3200" dirty="0" smtClean="0"/>
              <a:t>draft-ylz-ospf-lsdb-sync-group-00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de-DE" sz="2000" dirty="0" smtClean="0">
                <a:solidFill>
                  <a:schemeClr val="tx1"/>
                </a:solidFill>
              </a:rPr>
              <a:t>Gang Yan, Yuanjiao Liu, Xudong Zhang</a:t>
            </a:r>
          </a:p>
          <a:p>
            <a:pPr>
              <a:lnSpc>
                <a:spcPct val="80000"/>
              </a:lnSpc>
            </a:pPr>
            <a:r>
              <a:rPr lang="de-DE" altLang="zh-CN" sz="2000" i="1" dirty="0" smtClean="0">
                <a:solidFill>
                  <a:schemeClr val="tx1"/>
                </a:solidFill>
              </a:rPr>
              <a:t>Huawei Technologies</a:t>
            </a:r>
          </a:p>
          <a:p>
            <a:pPr>
              <a:lnSpc>
                <a:spcPct val="80000"/>
              </a:lnSpc>
            </a:pPr>
            <a:endParaRPr lang="de-DE" sz="2000" dirty="0"/>
          </a:p>
          <a:p>
            <a:pPr>
              <a:lnSpc>
                <a:spcPct val="80000"/>
              </a:lnSpc>
            </a:pPr>
            <a:r>
              <a:rPr lang="de-DE" sz="2000" dirty="0"/>
              <a:t>IETF </a:t>
            </a:r>
            <a:r>
              <a:rPr lang="de-DE" sz="2000" dirty="0" smtClean="0"/>
              <a:t>86, Orlando, FL, USA</a:t>
            </a:r>
            <a:endParaRPr lang="de-DE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3324115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dirty="0" smtClean="0"/>
              <a:t>Background Introduction</a:t>
            </a:r>
            <a:endParaRPr lang="en-US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5292080" y="1844824"/>
            <a:ext cx="3707905" cy="39604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>
              <a:spcBef>
                <a:spcPct val="20000"/>
              </a:spcBef>
              <a:buFont typeface="Arial"/>
              <a:buChar char="•"/>
              <a:defRPr/>
            </a:pPr>
            <a:r>
              <a:rPr lang="en-US" sz="2400" dirty="0" smtClean="0"/>
              <a:t>Devices </a:t>
            </a:r>
            <a:r>
              <a:rPr lang="en-US" sz="2400" dirty="0" smtClean="0"/>
              <a:t>of access layer have the following </a:t>
            </a:r>
            <a:r>
              <a:rPr lang="en-US" altLang="zh-CN" sz="2400" dirty="0" smtClean="0"/>
              <a:t>characteristics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smtClean="0"/>
              <a:t>Huge </a:t>
            </a:r>
            <a:r>
              <a:rPr lang="en-US" sz="2400" dirty="0" smtClean="0"/>
              <a:t>devices.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smtClean="0"/>
              <a:t>Performance is not enough to support </a:t>
            </a:r>
            <a:r>
              <a:rPr lang="en-US" sz="2400" dirty="0" smtClean="0"/>
              <a:t>the big LSDB and the big routing table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5" name="椭圆 4"/>
          <p:cNvSpPr/>
          <p:nvPr/>
        </p:nvSpPr>
        <p:spPr>
          <a:xfrm>
            <a:off x="395536" y="3068961"/>
            <a:ext cx="4824536" cy="309634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611560" y="1628800"/>
            <a:ext cx="4320480" cy="151216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664" y="2892748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5856" y="2892748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8509" y="4005064"/>
            <a:ext cx="714374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90476" y="509280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7226" y="4005064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5657" y="4005064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61481" y="5092799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直接连接符 13"/>
          <p:cNvCxnSpPr>
            <a:stCxn id="7" idx="3"/>
            <a:endCxn id="8" idx="1"/>
          </p:cNvCxnSpPr>
          <p:nvPr/>
        </p:nvCxnSpPr>
        <p:spPr>
          <a:xfrm>
            <a:off x="2262039" y="3068961"/>
            <a:ext cx="101381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>
            <a:stCxn id="7" idx="2"/>
            <a:endCxn id="9" idx="0"/>
          </p:cNvCxnSpPr>
          <p:nvPr/>
        </p:nvCxnSpPr>
        <p:spPr>
          <a:xfrm flipH="1">
            <a:off x="1835696" y="3245173"/>
            <a:ext cx="69156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>
            <a:stCxn id="7" idx="2"/>
            <a:endCxn id="11" idx="0"/>
          </p:cNvCxnSpPr>
          <p:nvPr/>
        </p:nvCxnSpPr>
        <p:spPr>
          <a:xfrm>
            <a:off x="1904852" y="3245173"/>
            <a:ext cx="1379562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stCxn id="9" idx="0"/>
            <a:endCxn id="8" idx="2"/>
          </p:cNvCxnSpPr>
          <p:nvPr/>
        </p:nvCxnSpPr>
        <p:spPr>
          <a:xfrm flipV="1">
            <a:off x="1835696" y="3245173"/>
            <a:ext cx="1797348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8" idx="2"/>
            <a:endCxn id="12" idx="0"/>
          </p:cNvCxnSpPr>
          <p:nvPr/>
        </p:nvCxnSpPr>
        <p:spPr>
          <a:xfrm>
            <a:off x="3633044" y="3245173"/>
            <a:ext cx="869801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11" idx="3"/>
            <a:endCxn id="12" idx="1"/>
          </p:cNvCxnSpPr>
          <p:nvPr/>
        </p:nvCxnSpPr>
        <p:spPr>
          <a:xfrm>
            <a:off x="3641601" y="4181277"/>
            <a:ext cx="50405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>
            <a:stCxn id="9" idx="2"/>
            <a:endCxn id="10" idx="0"/>
          </p:cNvCxnSpPr>
          <p:nvPr/>
        </p:nvCxnSpPr>
        <p:spPr>
          <a:xfrm flipH="1">
            <a:off x="1547664" y="4357489"/>
            <a:ext cx="288032" cy="7353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11" idx="2"/>
            <a:endCxn id="13" idx="0"/>
          </p:cNvCxnSpPr>
          <p:nvPr/>
        </p:nvCxnSpPr>
        <p:spPr>
          <a:xfrm flipH="1">
            <a:off x="2918669" y="4357489"/>
            <a:ext cx="365745" cy="7353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12" idx="2"/>
          </p:cNvCxnSpPr>
          <p:nvPr/>
        </p:nvCxnSpPr>
        <p:spPr>
          <a:xfrm flipH="1">
            <a:off x="2927226" y="4357489"/>
            <a:ext cx="1575619" cy="73531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>
            <a:stCxn id="7" idx="0"/>
          </p:cNvCxnSpPr>
          <p:nvPr/>
        </p:nvCxnSpPr>
        <p:spPr>
          <a:xfrm flipV="1">
            <a:off x="1904852" y="2636912"/>
            <a:ext cx="0" cy="2558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>
            <a:stCxn id="8" idx="0"/>
          </p:cNvCxnSpPr>
          <p:nvPr/>
        </p:nvCxnSpPr>
        <p:spPr>
          <a:xfrm flipV="1">
            <a:off x="3633044" y="2636912"/>
            <a:ext cx="0" cy="2558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/>
          <p:cNvSpPr txBox="1">
            <a:spLocks/>
          </p:cNvSpPr>
          <p:nvPr/>
        </p:nvSpPr>
        <p:spPr>
          <a:xfrm>
            <a:off x="1835696" y="1844824"/>
            <a:ext cx="1872208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Backbone Area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Content Placeholder 2"/>
          <p:cNvSpPr txBox="1">
            <a:spLocks/>
          </p:cNvSpPr>
          <p:nvPr/>
        </p:nvSpPr>
        <p:spPr>
          <a:xfrm>
            <a:off x="1619672" y="4005064"/>
            <a:ext cx="1872208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………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134" y="4005064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0" name="直接连接符 49"/>
          <p:cNvCxnSpPr>
            <a:stCxn id="7" idx="2"/>
            <a:endCxn id="46" idx="0"/>
          </p:cNvCxnSpPr>
          <p:nvPr/>
        </p:nvCxnSpPr>
        <p:spPr>
          <a:xfrm flipH="1">
            <a:off x="1121322" y="3245173"/>
            <a:ext cx="783530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39952" y="509280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8" name="直接连接符 57"/>
          <p:cNvCxnSpPr>
            <a:stCxn id="12" idx="2"/>
            <a:endCxn id="56" idx="0"/>
          </p:cNvCxnSpPr>
          <p:nvPr/>
        </p:nvCxnSpPr>
        <p:spPr>
          <a:xfrm flipH="1">
            <a:off x="4497140" y="4357489"/>
            <a:ext cx="5705" cy="7353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/>
          <p:cNvCxnSpPr>
            <a:stCxn id="11" idx="2"/>
            <a:endCxn id="56" idx="0"/>
          </p:cNvCxnSpPr>
          <p:nvPr/>
        </p:nvCxnSpPr>
        <p:spPr>
          <a:xfrm>
            <a:off x="3284414" y="4357489"/>
            <a:ext cx="1212726" cy="7353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Content Placeholder 2"/>
          <p:cNvSpPr txBox="1">
            <a:spLocks/>
          </p:cNvSpPr>
          <p:nvPr/>
        </p:nvSpPr>
        <p:spPr>
          <a:xfrm>
            <a:off x="2771800" y="4998878"/>
            <a:ext cx="1872208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………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n-US" dirty="0" smtClean="0"/>
              <a:t>ost </a:t>
            </a:r>
            <a:r>
              <a:rPr lang="en-US" dirty="0" smtClean="0"/>
              <a:t>of </a:t>
            </a:r>
            <a:r>
              <a:rPr lang="en-US" dirty="0" smtClean="0"/>
              <a:t>System</a:t>
            </a:r>
            <a:endParaRPr lang="en-US" dirty="0"/>
          </a:p>
        </p:txBody>
      </p:sp>
      <p:sp>
        <p:nvSpPr>
          <p:cNvPr id="24" name="Content Placeholder 2"/>
          <p:cNvSpPr txBox="1">
            <a:spLocks/>
          </p:cNvSpPr>
          <p:nvPr/>
        </p:nvSpPr>
        <p:spPr>
          <a:xfrm>
            <a:off x="611560" y="1412776"/>
            <a:ext cx="7848872" cy="496855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  <a:defRPr/>
            </a:pPr>
            <a:r>
              <a:rPr lang="en-US" sz="2400" dirty="0" smtClean="0"/>
              <a:t>Access </a:t>
            </a:r>
            <a:r>
              <a:rPr lang="en-US" sz="2400" dirty="0" smtClean="0"/>
              <a:t>D</a:t>
            </a:r>
            <a:r>
              <a:rPr lang="en-US" sz="2400" dirty="0" smtClean="0"/>
              <a:t>evice</a:t>
            </a:r>
            <a:endParaRPr lang="en-US" sz="2400" dirty="0" smtClean="0"/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smtClean="0"/>
              <a:t>Poor CPU and Less Memory.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smtClean="0"/>
              <a:t>Can not support many routes. 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smtClean="0"/>
              <a:t>Can not process many flooding packets.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  <a:defRPr/>
            </a:pPr>
            <a:r>
              <a:rPr lang="en-US" sz="2400" dirty="0" smtClean="0"/>
              <a:t>Aggregate </a:t>
            </a:r>
            <a:r>
              <a:rPr lang="en-US" sz="2400" dirty="0" smtClean="0"/>
              <a:t>D</a:t>
            </a:r>
            <a:r>
              <a:rPr lang="en-US" sz="2400" dirty="0" smtClean="0"/>
              <a:t>evice</a:t>
            </a:r>
            <a:endParaRPr lang="en-US" sz="2400" dirty="0" smtClean="0"/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smtClean="0"/>
              <a:t>500 – 1000 peers or more.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smtClean="0"/>
              <a:t>Too </a:t>
            </a:r>
            <a:r>
              <a:rPr lang="en-US" sz="2400" dirty="0" smtClean="0"/>
              <a:t>many flooding process.</a:t>
            </a:r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en-US" sz="2400" dirty="0" smtClean="0"/>
              <a:t>Stability of </a:t>
            </a:r>
            <a:r>
              <a:rPr lang="en-US" sz="2400" dirty="0" smtClean="0"/>
              <a:t>neighbor</a:t>
            </a:r>
            <a:endParaRPr lang="en-US" sz="2400" dirty="0" smtClean="0"/>
          </a:p>
          <a:p>
            <a:pPr marL="1257300" lvl="2" indent="-342900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en-US" sz="2400" dirty="0" smtClean="0"/>
              <a:t>Convergence </a:t>
            </a:r>
            <a:r>
              <a:rPr lang="en-US" sz="2400" dirty="0" smtClean="0"/>
              <a:t>time</a:t>
            </a:r>
            <a:endParaRPr lang="en-US" sz="2400" dirty="0" smtClean="0"/>
          </a:p>
          <a:p>
            <a:pPr marL="342900" lvl="0" indent="-342900">
              <a:spcBef>
                <a:spcPct val="20000"/>
              </a:spcBef>
              <a:buFont typeface="Arial"/>
              <a:buChar char="•"/>
              <a:defRPr/>
            </a:pPr>
            <a:r>
              <a:rPr lang="en-US" sz="2400" dirty="0" smtClean="0"/>
              <a:t>Multiple Area?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smtClean="0"/>
              <a:t>Is </a:t>
            </a:r>
            <a:r>
              <a:rPr lang="en-US" sz="2400" dirty="0" smtClean="0"/>
              <a:t>it ABR </a:t>
            </a:r>
            <a:r>
              <a:rPr lang="en-US" sz="2400" dirty="0" smtClean="0"/>
              <a:t>router? Schedule Problem?</a:t>
            </a:r>
          </a:p>
          <a:p>
            <a:pPr marL="800100" lvl="1" indent="-3429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en-US" sz="2400" dirty="0" smtClean="0"/>
              <a:t>SPF schedule, Summary LSA generate and Route aggregate.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椭圆 6"/>
          <p:cNvSpPr/>
          <p:nvPr/>
        </p:nvSpPr>
        <p:spPr>
          <a:xfrm>
            <a:off x="251520" y="3068961"/>
            <a:ext cx="4824536" cy="3096343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椭圆 30"/>
          <p:cNvSpPr/>
          <p:nvPr/>
        </p:nvSpPr>
        <p:spPr>
          <a:xfrm>
            <a:off x="467544" y="1628800"/>
            <a:ext cx="4320480" cy="1512167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</a:t>
            </a:r>
            <a:r>
              <a:rPr lang="en-US" dirty="0" smtClean="0"/>
              <a:t>: Sync Group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76056" y="1196752"/>
            <a:ext cx="4067944" cy="522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G</a:t>
            </a:r>
            <a:r>
              <a:rPr lang="en-US" sz="2000" dirty="0" smtClean="0">
                <a:solidFill>
                  <a:srgbClr val="FF0000"/>
                </a:solidFill>
              </a:rPr>
              <a:t>oal</a:t>
            </a:r>
            <a:r>
              <a:rPr lang="en-US" sz="2000" dirty="0" smtClean="0">
                <a:solidFill>
                  <a:srgbClr val="FF0000"/>
                </a:solidFill>
              </a:rPr>
              <a:t>: Reduce the usage of CPU/Memory of the access device and traffic of flooding.</a:t>
            </a:r>
          </a:p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altLang="zh-CN" sz="2000" dirty="0" smtClean="0"/>
              <a:t>Sync Group = Area in Area.</a:t>
            </a:r>
          </a:p>
          <a:p>
            <a:pPr marL="342900" indent="-342900">
              <a:spcBef>
                <a:spcPct val="20000"/>
              </a:spcBef>
              <a:buFont typeface="Arial"/>
              <a:buChar char="•"/>
            </a:pPr>
            <a:r>
              <a:rPr lang="en-US" altLang="zh-CN" sz="2000" dirty="0" smtClean="0"/>
              <a:t>The </a:t>
            </a:r>
            <a:r>
              <a:rPr lang="en-US" altLang="zh-CN" sz="2000" dirty="0" smtClean="0"/>
              <a:t>adjacency </a:t>
            </a:r>
            <a:r>
              <a:rPr lang="en-US" altLang="zh-CN" sz="2000" dirty="0" smtClean="0"/>
              <a:t>only </a:t>
            </a:r>
            <a:r>
              <a:rPr lang="en-US" altLang="zh-CN" sz="2000" dirty="0" smtClean="0"/>
              <a:t>is </a:t>
            </a:r>
            <a:r>
              <a:rPr lang="en-US" altLang="zh-CN" sz="2000" dirty="0" smtClean="0"/>
              <a:t>made between the routers with same group ID.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LSDB will be synchronized 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within Sync Group only.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The “Group Member Router” will add the default route to the nearest </a:t>
            </a:r>
            <a:r>
              <a:rPr lang="en-US" altLang="zh-CN" sz="2000" dirty="0" smtClean="0"/>
              <a:t>“Group Master Router”.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altLang="zh-CN" sz="2000" dirty="0" smtClean="0"/>
              <a:t>The LLS is used to indicate the router support SYNC GROUP.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altLang="zh-CN" sz="2000" dirty="0" smtClean="0"/>
              <a:t>The RI LSA is used to indentify the “Group Master Router”. 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endParaRPr lang="en-US" sz="2000" baseline="0" dirty="0" smtClean="0"/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648" y="2892748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1840" y="2892748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6460" y="4005064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6460" y="509280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7465" y="4005064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5896" y="4005064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1840" y="509280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直接连接符 13"/>
          <p:cNvCxnSpPr>
            <a:stCxn id="1027" idx="3"/>
            <a:endCxn id="6" idx="1"/>
          </p:cNvCxnSpPr>
          <p:nvPr/>
        </p:nvCxnSpPr>
        <p:spPr>
          <a:xfrm>
            <a:off x="2118023" y="3068961"/>
            <a:ext cx="101381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>
            <a:stCxn id="1027" idx="2"/>
            <a:endCxn id="8" idx="0"/>
          </p:cNvCxnSpPr>
          <p:nvPr/>
        </p:nvCxnSpPr>
        <p:spPr>
          <a:xfrm flipH="1">
            <a:off x="1403648" y="3245173"/>
            <a:ext cx="357188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1027" idx="2"/>
            <a:endCxn id="10" idx="0"/>
          </p:cNvCxnSpPr>
          <p:nvPr/>
        </p:nvCxnSpPr>
        <p:spPr>
          <a:xfrm>
            <a:off x="1760836" y="3245173"/>
            <a:ext cx="1013817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>
            <a:stCxn id="8" idx="0"/>
            <a:endCxn id="6" idx="2"/>
          </p:cNvCxnSpPr>
          <p:nvPr/>
        </p:nvCxnSpPr>
        <p:spPr>
          <a:xfrm flipV="1">
            <a:off x="1403648" y="3245173"/>
            <a:ext cx="2085380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6" idx="2"/>
            <a:endCxn id="11" idx="0"/>
          </p:cNvCxnSpPr>
          <p:nvPr/>
        </p:nvCxnSpPr>
        <p:spPr>
          <a:xfrm>
            <a:off x="3489028" y="3245173"/>
            <a:ext cx="504056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/>
          <p:cNvCxnSpPr>
            <a:stCxn id="10" idx="3"/>
            <a:endCxn id="11" idx="1"/>
          </p:cNvCxnSpPr>
          <p:nvPr/>
        </p:nvCxnSpPr>
        <p:spPr>
          <a:xfrm>
            <a:off x="3131840" y="4181277"/>
            <a:ext cx="50405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>
            <a:stCxn id="8" idx="2"/>
            <a:endCxn id="9" idx="0"/>
          </p:cNvCxnSpPr>
          <p:nvPr/>
        </p:nvCxnSpPr>
        <p:spPr>
          <a:xfrm>
            <a:off x="1403648" y="4357489"/>
            <a:ext cx="0" cy="7353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>
            <a:stCxn id="10" idx="2"/>
            <a:endCxn id="12" idx="0"/>
          </p:cNvCxnSpPr>
          <p:nvPr/>
        </p:nvCxnSpPr>
        <p:spPr>
          <a:xfrm>
            <a:off x="2774653" y="4357489"/>
            <a:ext cx="714375" cy="7353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直接连接符 29"/>
          <p:cNvCxnSpPr>
            <a:stCxn id="11" idx="2"/>
          </p:cNvCxnSpPr>
          <p:nvPr/>
        </p:nvCxnSpPr>
        <p:spPr>
          <a:xfrm flipH="1">
            <a:off x="3489028" y="4357489"/>
            <a:ext cx="504056" cy="7353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>
            <a:stCxn id="1027" idx="0"/>
          </p:cNvCxnSpPr>
          <p:nvPr/>
        </p:nvCxnSpPr>
        <p:spPr>
          <a:xfrm flipV="1">
            <a:off x="1760836" y="2636912"/>
            <a:ext cx="0" cy="2558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>
            <a:stCxn id="6" idx="0"/>
          </p:cNvCxnSpPr>
          <p:nvPr/>
        </p:nvCxnSpPr>
        <p:spPr>
          <a:xfrm flipV="1">
            <a:off x="3489028" y="2636912"/>
            <a:ext cx="0" cy="2558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Content Placeholder 2"/>
          <p:cNvSpPr txBox="1">
            <a:spLocks/>
          </p:cNvSpPr>
          <p:nvPr/>
        </p:nvSpPr>
        <p:spPr>
          <a:xfrm>
            <a:off x="1691680" y="1844824"/>
            <a:ext cx="1872208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Backbone Area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1760835" y="5589240"/>
            <a:ext cx="1872208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Area 1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椭圆 37"/>
          <p:cNvSpPr/>
          <p:nvPr/>
        </p:nvSpPr>
        <p:spPr>
          <a:xfrm rot="19090448">
            <a:off x="243115" y="3733378"/>
            <a:ext cx="2599973" cy="968300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椭圆 38"/>
          <p:cNvSpPr/>
          <p:nvPr/>
        </p:nvSpPr>
        <p:spPr>
          <a:xfrm rot="2356792">
            <a:off x="1950195" y="3754982"/>
            <a:ext cx="2880320" cy="1121141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251520" y="4653136"/>
            <a:ext cx="1872208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>
                <a:solidFill>
                  <a:srgbClr val="FF0000"/>
                </a:solidFill>
              </a:rPr>
              <a:t>Sync Group 1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2834684" y="4710845"/>
            <a:ext cx="1872208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>
                <a:solidFill>
                  <a:srgbClr val="FF0000"/>
                </a:solidFill>
              </a:rPr>
              <a:t>Sync Group 2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1043608" y="4350805"/>
            <a:ext cx="293935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</a:rPr>
              <a:t>Group Member  Router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1304976" y="2446401"/>
            <a:ext cx="293935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dirty="0" smtClean="0">
                <a:solidFill>
                  <a:srgbClr val="FF0000"/>
                </a:solidFill>
              </a:rPr>
              <a:t>Group Master  Router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OSPF extension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7544" y="1194464"/>
            <a:ext cx="8229600" cy="44667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New TLV will be added to LLS.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 0 1 2 3 4 5 6 7 8 9 0 1 2 3 4 5 6 7 8 9 0 1 2 3 4 5 6 7 8 9 0 1 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+-+-+-+-+-+-+-+-+-+-+-+-+-+-+-+-+-+-+-+-+-+-+-+-+-+-+-+-+-+-+-+-+ 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|         Type(TBD)            |              4                 | 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+-+-+-+-+-+-+-+-+-+-+-+-+-+-+-+-+-+-+-+-+-+-+-+-+-+-+-+-+-+-+-+-+ 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|                   Synchronization Group ID                    |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+-+-+-+-+-+-+-+-+-+-+-+-+-+-+-+-+-+-+-+-+-+-+-+-+-+-+-+-+-+-+-+-+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New TLV in Router Information LSA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0 1 2 3 4 5 6 7 8 9 0 1 2 3 4 5 6 7 8 9 0 1 2 3 4 5 6 7 8 9 0 1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+-+-+-+-+-+-+-+-+-+-+-+-+-+-+-+-+-+-+-+-+-+-+-+-+-+-+-+-+-+-+-+-+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|           Type              |             Length              |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+-+-+-+-+-+-+-+-+-+-+-+-+-+-+-+-+-+-+-+-+-+-+-+-+-+-+-+-+-+-+-+-+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|          Flags              |            Reserved             |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+-+-+-+-+-+-+-+-+-+-+-+-+-+-+-+-+-+-+-+-+-+-+-+-+-+-+-+-+-+-+-+-+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|                  Synchronization Group ID                     |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+-+-+-+-+-+-+-+-+-+-+-+-+-+-+-+-+-+-+-+-+-+-+-+-+-+-+-+-+-+-+-+-+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|                  Synchronization Group ID                     |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+-+-+-+-+-+-+-+-+-+-+-+-+-+-+-+-+-+-+-+-+-+-+-+-+-+-+-+-+-+-+-+-+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Flags (2 octet):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      0 1 2 3 4 5 6 7 8 9 0 1 2 3 4 5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     +-+-+-+-+-+-+-+-+-+-+-+-+-+-+-+-+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     |           Reserved        |S|M| (M  - Group Master/Member Role bit)</a:t>
            </a:r>
          </a:p>
          <a:p>
            <a:pPr marL="990600" lvl="0" indent="-342900">
              <a:spcBef>
                <a:spcPct val="20000"/>
              </a:spcBef>
            </a:pPr>
            <a:r>
              <a:rPr lang="en-US" altLang="zh-CN" sz="1200" dirty="0" smtClean="0">
                <a:latin typeface="+mn-ea"/>
              </a:rPr>
              <a:t>     +-+-+-+-+-+-+-+-+-+-+-+-+-+-+-+-+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Challenge: </a:t>
            </a:r>
            <a:r>
              <a:rPr lang="en-US" dirty="0" smtClean="0"/>
              <a:t>Inconsistency </a:t>
            </a:r>
            <a:r>
              <a:rPr lang="en-US" dirty="0" smtClean="0"/>
              <a:t>of LSDB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076056" y="1196752"/>
            <a:ext cx="4067944" cy="522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>
                <a:solidFill>
                  <a:srgbClr val="FF0000"/>
                </a:solidFill>
              </a:rPr>
              <a:t>There </a:t>
            </a:r>
            <a:r>
              <a:rPr lang="en-US" sz="2000" dirty="0" smtClean="0">
                <a:solidFill>
                  <a:srgbClr val="FF0000"/>
                </a:solidFill>
              </a:rPr>
              <a:t>exists</a:t>
            </a:r>
            <a:r>
              <a:rPr lang="en-US" sz="2000" dirty="0" smtClean="0">
                <a:solidFill>
                  <a:srgbClr val="FF0000"/>
                </a:solidFill>
              </a:rPr>
              <a:t> inconsistency!</a:t>
            </a:r>
            <a:endParaRPr lang="en-US" sz="2000" dirty="0" smtClean="0">
              <a:solidFill>
                <a:srgbClr val="FF0000"/>
              </a:solidFill>
            </a:endParaRP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The path from RTA to RTB?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RTA to RTC to RTB?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RTA to RTD to RTF to RTE to RTB?</a:t>
            </a:r>
          </a:p>
          <a:p>
            <a:pPr marL="800100" lvl="1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How to avoid the route loop?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Method 1: </a:t>
            </a:r>
            <a:r>
              <a:rPr lang="en-US" sz="2000" dirty="0" smtClean="0"/>
              <a:t>R</a:t>
            </a:r>
            <a:r>
              <a:rPr lang="en-US" sz="2000" dirty="0" smtClean="0"/>
              <a:t>outing </a:t>
            </a:r>
            <a:r>
              <a:rPr lang="en-US" sz="2000" dirty="0" smtClean="0"/>
              <a:t>calculation of RTA/RTB/RTC (The router is not in SYNC group) are modified to avoid the </a:t>
            </a:r>
            <a:r>
              <a:rPr lang="en-US" sz="2000" dirty="0" smtClean="0"/>
              <a:t>path </a:t>
            </a:r>
            <a:r>
              <a:rPr lang="en-US" sz="2000" dirty="0" smtClean="0"/>
              <a:t>through the SYNC group.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Method 2: Update the router LSA of “Group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Master Router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to remove the link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to </a:t>
            </a:r>
            <a:r>
              <a:rPr lang="en-US" altLang="zh-CN" sz="2000" dirty="0" smtClean="0"/>
              <a:t>“Group Member Router”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And associated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SPF process also need be updated.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endParaRPr lang="en-US" sz="2000" baseline="0" dirty="0" smtClean="0"/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251520" y="1417639"/>
            <a:ext cx="4824536" cy="4459634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03648" y="1844824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1840" y="1844824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6460" y="295714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1840" y="507850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17465" y="295714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5896" y="2957140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31840" y="4044876"/>
            <a:ext cx="7143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直接连接符 14"/>
          <p:cNvCxnSpPr>
            <a:stCxn id="7" idx="2"/>
            <a:endCxn id="9" idx="0"/>
          </p:cNvCxnSpPr>
          <p:nvPr/>
        </p:nvCxnSpPr>
        <p:spPr>
          <a:xfrm flipH="1">
            <a:off x="1403648" y="2197249"/>
            <a:ext cx="357188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>
            <a:stCxn id="7" idx="2"/>
            <a:endCxn id="11" idx="0"/>
          </p:cNvCxnSpPr>
          <p:nvPr/>
        </p:nvCxnSpPr>
        <p:spPr>
          <a:xfrm>
            <a:off x="1760836" y="2197249"/>
            <a:ext cx="1013817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>
            <a:stCxn id="9" idx="0"/>
            <a:endCxn id="8" idx="2"/>
          </p:cNvCxnSpPr>
          <p:nvPr/>
        </p:nvCxnSpPr>
        <p:spPr>
          <a:xfrm flipV="1">
            <a:off x="1403648" y="2197249"/>
            <a:ext cx="2085380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>
            <a:stCxn id="8" idx="2"/>
            <a:endCxn id="12" idx="0"/>
          </p:cNvCxnSpPr>
          <p:nvPr/>
        </p:nvCxnSpPr>
        <p:spPr>
          <a:xfrm>
            <a:off x="3489028" y="2197249"/>
            <a:ext cx="504056" cy="75989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接连接符 19"/>
          <p:cNvCxnSpPr>
            <a:endCxn id="10" idx="0"/>
          </p:cNvCxnSpPr>
          <p:nvPr/>
        </p:nvCxnSpPr>
        <p:spPr>
          <a:xfrm>
            <a:off x="3489028" y="4343189"/>
            <a:ext cx="0" cy="7353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接连接符 20"/>
          <p:cNvCxnSpPr>
            <a:stCxn id="11" idx="2"/>
            <a:endCxn id="13" idx="0"/>
          </p:cNvCxnSpPr>
          <p:nvPr/>
        </p:nvCxnSpPr>
        <p:spPr>
          <a:xfrm>
            <a:off x="2774653" y="3309565"/>
            <a:ext cx="714375" cy="7353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>
            <a:stCxn id="12" idx="2"/>
          </p:cNvCxnSpPr>
          <p:nvPr/>
        </p:nvCxnSpPr>
        <p:spPr>
          <a:xfrm flipH="1">
            <a:off x="3489028" y="3309565"/>
            <a:ext cx="504056" cy="7353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"/>
          <p:cNvSpPr txBox="1">
            <a:spLocks/>
          </p:cNvSpPr>
          <p:nvPr/>
        </p:nvSpPr>
        <p:spPr>
          <a:xfrm>
            <a:off x="1760835" y="5430925"/>
            <a:ext cx="1872208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Area x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椭圆 27"/>
          <p:cNvSpPr/>
          <p:nvPr/>
        </p:nvSpPr>
        <p:spPr>
          <a:xfrm>
            <a:off x="2048867" y="2492896"/>
            <a:ext cx="2880320" cy="3096344"/>
          </a:xfrm>
          <a:prstGeom prst="ellips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1115616" y="2269722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100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1691680" y="2269722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10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2306601" y="2269722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100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3203848" y="2269722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10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2699792" y="3558717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10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Content Placeholder 2"/>
          <p:cNvSpPr txBox="1">
            <a:spLocks/>
          </p:cNvSpPr>
          <p:nvPr/>
        </p:nvSpPr>
        <p:spPr>
          <a:xfrm>
            <a:off x="3203848" y="3573016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10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Content Placeholder 2"/>
          <p:cNvSpPr txBox="1">
            <a:spLocks/>
          </p:cNvSpPr>
          <p:nvPr/>
        </p:nvSpPr>
        <p:spPr>
          <a:xfrm>
            <a:off x="1292783" y="1542493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RTA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3023828" y="1542493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RTB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935596" y="3212976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RTC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2339752" y="3212976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RTD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3525032" y="3212976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RTE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3020976" y="4293096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RTF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3023828" y="5366066"/>
            <a:ext cx="936104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noProof="0" dirty="0" smtClean="0"/>
              <a:t>RTG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Next Steps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7544" y="1194464"/>
            <a:ext cx="8229600" cy="4463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K</a:t>
            </a:r>
            <a:r>
              <a:rPr lang="en-US" sz="2000" dirty="0" smtClean="0"/>
              <a:t>eep </a:t>
            </a:r>
            <a:r>
              <a:rPr lang="en-US" sz="2000" dirty="0" smtClean="0"/>
              <a:t>on research </a:t>
            </a:r>
            <a:r>
              <a:rPr lang="en-US" sz="2000" dirty="0" smtClean="0"/>
              <a:t>to </a:t>
            </a:r>
            <a:r>
              <a:rPr lang="en-US" sz="2000" dirty="0" smtClean="0"/>
              <a:t>get final solution about path calculation.</a:t>
            </a:r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r>
              <a:rPr lang="en-US" sz="2000" dirty="0" smtClean="0"/>
              <a:t>Welcome comments on mailing list.</a:t>
            </a:r>
            <a:endParaRPr lang="en-US" sz="2000" dirty="0" smtClean="0"/>
          </a:p>
          <a:p>
            <a:pPr marL="342900" lvl="0" indent="-342900">
              <a:spcBef>
                <a:spcPct val="20000"/>
              </a:spcBef>
              <a:buFont typeface="Arial"/>
              <a:buChar char="•"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7230</TotalTime>
  <Words>526</Words>
  <Application>Microsoft Office PowerPoint</Application>
  <PresentationFormat>全屏显示(4:3)</PresentationFormat>
  <Paragraphs>89</Paragraphs>
  <Slides>7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8" baseType="lpstr">
      <vt:lpstr>Office Theme</vt:lpstr>
      <vt:lpstr>OSPF Extensions for Link State Database Synchronization Group draft-ylz-ospf-lsdb-sync-group-00</vt:lpstr>
      <vt:lpstr>Background Introduction</vt:lpstr>
      <vt:lpstr>Cost of System</vt:lpstr>
      <vt:lpstr>Method: Sync Group</vt:lpstr>
      <vt:lpstr>OSPF extension</vt:lpstr>
      <vt:lpstr>Challenge: Inconsistency of LSDB</vt:lpstr>
      <vt:lpstr>Next Steps</vt:lpstr>
    </vt:vector>
  </TitlesOfParts>
  <Company>juniper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Maciek</dc:creator>
  <cp:lastModifiedBy>LocalAccount</cp:lastModifiedBy>
  <cp:revision>380</cp:revision>
  <cp:lastPrinted>2011-07-21T09:37:05Z</cp:lastPrinted>
  <dcterms:created xsi:type="dcterms:W3CDTF">2011-07-20T11:37:26Z</dcterms:created>
  <dcterms:modified xsi:type="dcterms:W3CDTF">2013-03-06T09:57:09Z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(2)WvKSdNWQcCGK0QNsyTRonrZzLHVyEPNqegZCLuAIiTdzovBLUe3t1BXYCyIJuOTZGBtNd9Dt_x000d_
Gm3o3VZ3mCpErtDQGySbvRdi4jNbPaPSXV+6vkZLdcVchT33Ij9wVf8PEQoIuFfhWIqedGkz_x000d_
fJknLOlYWmK5r9PuJK5Yiv5YpN7UmXzfq8vy9Prbgg1+pluuFuqyiY+o9iXwlUlhS71n2ve2_x000d_
Q2uk+8JZeZRi1VLuIf</vt:lpwstr>
  </property>
  <property fmtid="{D5CDD505-2E9C-101B-9397-08002B2CF9AE}" pid="3" name="_ms_pID_7253431">
    <vt:lpwstr>9XBagRQWQMJpWlzj1pQ0uoWiRRIpXHNDXPhMPDUHJvEjrhthSxm/+H_x000d_
lf+3zcI9uGY=</vt:lpwstr>
  </property>
  <property fmtid="{D5CDD505-2E9C-101B-9397-08002B2CF9AE}" pid="4" name="sflag">
    <vt:lpwstr>1362475631</vt:lpwstr>
  </property>
</Properties>
</file>