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64" r:id="rId3"/>
    <p:sldId id="265" r:id="rId4"/>
    <p:sldId id="257" r:id="rId5"/>
    <p:sldId id="258" r:id="rId6"/>
    <p:sldId id="260" r:id="rId7"/>
    <p:sldId id="261" r:id="rId8"/>
    <p:sldId id="266" r:id="rId9"/>
    <p:sldId id="262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9" d="100"/>
          <a:sy n="89" d="100"/>
        </p:scale>
        <p:origin x="-28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6" name="Picture 9" descr="ietf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91400" y="29718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7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 smtClean="0"/>
              <a:t>Click to edit Master title style</a:t>
            </a:r>
            <a:endParaRPr lang="en-US" alt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 smtClean="0"/>
              <a:t>Click to edit Master subtitle style</a:t>
            </a:r>
            <a:endParaRPr lang="en-US" alt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dirty="0" smtClean="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Line 2"/>
          <p:cNvSpPr>
            <a:spLocks noChangeShapeType="1"/>
          </p:cNvSpPr>
          <p:nvPr/>
        </p:nvSpPr>
        <p:spPr bwMode="auto">
          <a:xfrm>
            <a:off x="7391400" y="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6858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5365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 smtClean="0"/>
            </a:lvl1pPr>
          </a:lstStyle>
          <a:p>
            <a:fld id="{EA1D015C-CEF8-B64A-AAA9-A8CB089130AE}" type="datetimeFigureOut">
              <a:rPr lang="en-US" smtClean="0"/>
              <a:pPr/>
              <a:t>2/28/13</a:t>
            </a:fld>
            <a:endParaRPr lang="en-US"/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dirty="0" smtClean="0"/>
            </a:lvl1pPr>
          </a:lstStyle>
          <a:p>
            <a:endParaRPr lang="en-US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 smtClean="0"/>
            </a:lvl1pPr>
          </a:lstStyle>
          <a:p>
            <a:fld id="{4A49AAD7-0521-0245-986A-FE848AFB16A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32" name="Picture 8" descr="ietflogo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391400" y="228600"/>
            <a:ext cx="1524000" cy="871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4" Type="http://schemas.openxmlformats.org/officeDocument/2006/relationships/image" Target="../media/image4.wmf"/><Relationship Id="rId5" Type="http://schemas.openxmlformats.org/officeDocument/2006/relationships/image" Target="../media/image5.wmf"/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3.wmf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OSPFv3: </a:t>
            </a:r>
            <a:r>
              <a:rPr lang="en-US" dirty="0" err="1" smtClean="0"/>
              <a:t>Homenet</a:t>
            </a:r>
            <a:r>
              <a:rPr lang="en-US" dirty="0" smtClean="0"/>
              <a:t> and </a:t>
            </a:r>
            <a:br>
              <a:rPr lang="en-US" dirty="0" smtClean="0"/>
            </a:br>
            <a:r>
              <a:rPr lang="en-US" dirty="0" smtClean="0"/>
              <a:t>Data Centers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Fred Baker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3247155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32251"/>
          </a:xfrm>
        </p:spPr>
        <p:txBody>
          <a:bodyPr/>
          <a:lstStyle/>
          <a:p>
            <a:r>
              <a:rPr lang="en-US" dirty="0" smtClean="0"/>
              <a:t>Possible use cases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15232"/>
            <a:ext cx="4040188" cy="639762"/>
          </a:xfrm>
        </p:spPr>
        <p:txBody>
          <a:bodyPr/>
          <a:lstStyle/>
          <a:p>
            <a:r>
              <a:rPr lang="en-US" dirty="0" smtClean="0"/>
              <a:t>Source Prefix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854994"/>
            <a:ext cx="4040188" cy="4271169"/>
          </a:xfrm>
        </p:spPr>
        <p:txBody>
          <a:bodyPr/>
          <a:lstStyle/>
          <a:p>
            <a:r>
              <a:rPr lang="en-US" dirty="0" smtClean="0"/>
              <a:t>Egress Routing</a:t>
            </a:r>
          </a:p>
          <a:p>
            <a:pPr lvl="1"/>
            <a:r>
              <a:rPr lang="en-US" dirty="0" smtClean="0"/>
              <a:t>Most TLVs in network destination-only</a:t>
            </a:r>
          </a:p>
          <a:p>
            <a:pPr lvl="1"/>
            <a:r>
              <a:rPr lang="en-US" dirty="0" smtClean="0"/>
              <a:t>Default routes to upstream specify PA source prefix</a:t>
            </a:r>
          </a:p>
          <a:p>
            <a:r>
              <a:rPr lang="en-US" dirty="0" smtClean="0"/>
              <a:t>One could imagine more general uses, such as dynamic “ACL”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215232"/>
            <a:ext cx="4041775" cy="639762"/>
          </a:xfrm>
        </p:spPr>
        <p:txBody>
          <a:bodyPr/>
          <a:lstStyle/>
          <a:p>
            <a:r>
              <a:rPr lang="en-US" dirty="0" smtClean="0"/>
              <a:t>Flow Label (RBAC model)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854994"/>
            <a:ext cx="4290182" cy="4271169"/>
          </a:xfrm>
        </p:spPr>
        <p:txBody>
          <a:bodyPr/>
          <a:lstStyle/>
          <a:p>
            <a:r>
              <a:rPr lang="en-US" dirty="0" smtClean="0"/>
              <a:t>Long discussion about use of the Flow Label in the IETF, with many suggestions</a:t>
            </a:r>
          </a:p>
          <a:p>
            <a:r>
              <a:rPr lang="en-US" dirty="0" smtClean="0"/>
              <a:t>One </a:t>
            </a:r>
            <a:r>
              <a:rPr lang="en-US" smtClean="0"/>
              <a:t>could also use </a:t>
            </a:r>
            <a:r>
              <a:rPr lang="en-US" dirty="0" smtClean="0"/>
              <a:t>it as a tenant id in a multi-tenant data center</a:t>
            </a:r>
          </a:p>
          <a:p>
            <a:pPr lvl="1"/>
            <a:r>
              <a:rPr lang="en-US" dirty="0" err="1" smtClean="0"/>
              <a:t>IPsec</a:t>
            </a:r>
            <a:r>
              <a:rPr lang="en-US" dirty="0" smtClean="0"/>
              <a:t> or TLS still required for proper end-to-end security</a:t>
            </a:r>
          </a:p>
          <a:p>
            <a:pPr lvl="1"/>
            <a:r>
              <a:rPr lang="en-US" dirty="0" smtClean="0"/>
              <a:t>Tagged route limits attack possibilities to neighbors that know the “password”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1436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Homenet</a:t>
            </a:r>
            <a:r>
              <a:rPr lang="en-US" dirty="0" smtClean="0"/>
              <a:t> 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Homenet</a:t>
            </a:r>
            <a:r>
              <a:rPr lang="en-US" dirty="0" smtClean="0"/>
              <a:t> is trying to develop supporting technologies for a very simple, but technologically advanced, home</a:t>
            </a:r>
          </a:p>
          <a:p>
            <a:pPr lvl="1"/>
            <a:r>
              <a:rPr lang="en-US" dirty="0" smtClean="0"/>
              <a:t>Primarily focused on IPv6</a:t>
            </a:r>
          </a:p>
          <a:p>
            <a:pPr lvl="1"/>
            <a:r>
              <a:rPr lang="en-US" dirty="0" smtClean="0"/>
              <a:t>Zero Configuration if at all possible</a:t>
            </a:r>
          </a:p>
          <a:p>
            <a:pPr lvl="1"/>
            <a:r>
              <a:rPr lang="en-US" dirty="0" smtClean="0"/>
              <a:t>Interface to Smart Grid technologies including </a:t>
            </a:r>
            <a:r>
              <a:rPr lang="en-US" dirty="0" err="1" smtClean="0"/>
              <a:t>Zigbee</a:t>
            </a:r>
            <a:r>
              <a:rPr lang="en-US" dirty="0" smtClean="0"/>
              <a:t>/802.15.4</a:t>
            </a:r>
          </a:p>
          <a:p>
            <a:pPr lvl="1"/>
            <a:r>
              <a:rPr lang="en-US" b="1" dirty="0" smtClean="0"/>
              <a:t>Multi-subnet with routing an option</a:t>
            </a:r>
          </a:p>
          <a:p>
            <a:pPr lvl="1"/>
            <a:r>
              <a:rPr lang="en-US" b="1" dirty="0" smtClean="0"/>
              <a:t>Potentially </a:t>
            </a:r>
            <a:r>
              <a:rPr lang="en-US" b="1" dirty="0" err="1" smtClean="0"/>
              <a:t>multihomed</a:t>
            </a:r>
            <a:r>
              <a:rPr lang="en-US" b="1" dirty="0" smtClean="0"/>
              <a:t> to multiple ISPs</a:t>
            </a:r>
          </a:p>
          <a:p>
            <a:pPr lvl="1"/>
            <a:r>
              <a:rPr lang="en-US" b="1" dirty="0" smtClean="0"/>
              <a:t>Edge Routing to resolve BCP 38 issues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132385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871205" y="459789"/>
            <a:ext cx="3248526" cy="2213895"/>
            <a:chOff x="858587" y="2058736"/>
            <a:chExt cx="7202571" cy="4092326"/>
          </a:xfrm>
        </p:grpSpPr>
        <p:pic>
          <p:nvPicPr>
            <p:cNvPr id="5" name="Picture 4"/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579" y="2058736"/>
              <a:ext cx="3827880" cy="221389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" name="Picture 5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692608" y="4732421"/>
              <a:ext cx="2368550" cy="1266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858587" y="4884821"/>
              <a:ext cx="2368550" cy="12662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00316" y="3890211"/>
              <a:ext cx="493336" cy="293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9" name="Picture 8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046080" y="4884821"/>
              <a:ext cx="517816" cy="335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0" name="Picture 9"/>
            <p:cNvPicPr>
              <a:picLocks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79579" y="5037221"/>
              <a:ext cx="517816" cy="33592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1" name="Picture 10"/>
            <p:cNvPicPr>
              <a:picLocks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238166" y="3890211"/>
              <a:ext cx="493336" cy="2934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cxnSp>
          <p:nvCxnSpPr>
            <p:cNvPr id="13" name="Straight Connector 12"/>
            <p:cNvCxnSpPr>
              <a:endCxn id="10" idx="0"/>
            </p:cNvCxnSpPr>
            <p:nvPr/>
          </p:nvCxnSpPr>
          <p:spPr bwMode="auto">
            <a:xfrm flipH="1">
              <a:off x="2638487" y="4183647"/>
              <a:ext cx="837302" cy="853574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triangle" w="lg" len="med"/>
            </a:ln>
            <a:effectLst/>
          </p:spPr>
        </p:cxnSp>
        <p:cxnSp>
          <p:nvCxnSpPr>
            <p:cNvPr id="15" name="Straight Connector 14"/>
            <p:cNvCxnSpPr>
              <a:stCxn id="8" idx="2"/>
            </p:cNvCxnSpPr>
            <p:nvPr/>
          </p:nvCxnSpPr>
          <p:spPr bwMode="auto">
            <a:xfrm>
              <a:off x="5446984" y="4183647"/>
              <a:ext cx="760475" cy="701174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lg" len="med"/>
              <a:tailEnd type="triangle" w="lg" len="med"/>
            </a:ln>
            <a:effectLst/>
          </p:spPr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 have been asked about OSPF-Multi-Topology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301" y="1450593"/>
            <a:ext cx="4478421" cy="4713287"/>
          </a:xfrm>
        </p:spPr>
        <p:txBody>
          <a:bodyPr/>
          <a:lstStyle/>
          <a:p>
            <a:r>
              <a:rPr lang="en-US" sz="2400" dirty="0" smtClean="0"/>
              <a:t>Topologies are defined by metrics on links between router interfaces within the routing domain</a:t>
            </a:r>
          </a:p>
          <a:p>
            <a:pPr lvl="1"/>
            <a:r>
              <a:rPr lang="en-US" sz="2200" dirty="0" smtClean="0"/>
              <a:t>The link does or does not have a metric within the topology</a:t>
            </a:r>
          </a:p>
          <a:p>
            <a:pPr lvl="1"/>
            <a:r>
              <a:rPr lang="en-US" sz="2200" dirty="0" smtClean="0"/>
              <a:t>Automatically routes around discrepancies between physical and logical topology</a:t>
            </a:r>
          </a:p>
          <a:p>
            <a:r>
              <a:rPr lang="en-US" sz="2200" dirty="0"/>
              <a:t>A number </a:t>
            </a:r>
            <a:r>
              <a:rPr lang="en-US" sz="2200" dirty="0" smtClean="0"/>
              <a:t>of source/destination routing </a:t>
            </a:r>
            <a:r>
              <a:rPr lang="en-US" sz="2200" dirty="0"/>
              <a:t>cases could be implemented as multi-</a:t>
            </a:r>
            <a:r>
              <a:rPr lang="en-US" sz="2200" dirty="0" smtClean="0"/>
              <a:t>topology</a:t>
            </a:r>
            <a:endParaRPr lang="en-US" sz="2200" dirty="0"/>
          </a:p>
        </p:txBody>
      </p:sp>
      <p:sp>
        <p:nvSpPr>
          <p:cNvPr id="17" name="Content Placeholder 16"/>
          <p:cNvSpPr>
            <a:spLocks noGrp="1"/>
          </p:cNvSpPr>
          <p:nvPr>
            <p:ph sz="half" idx="2"/>
          </p:nvPr>
        </p:nvSpPr>
        <p:spPr>
          <a:xfrm>
            <a:off x="4537248" y="2673684"/>
            <a:ext cx="4486436" cy="4045452"/>
          </a:xfrm>
        </p:spPr>
        <p:txBody>
          <a:bodyPr/>
          <a:lstStyle/>
          <a:p>
            <a:r>
              <a:rPr lang="en-US" sz="2200" b="1" dirty="0"/>
              <a:t>Edge routing is routing to a default route that is outside the routing domain</a:t>
            </a:r>
          </a:p>
          <a:p>
            <a:pPr lvl="1"/>
            <a:r>
              <a:rPr lang="en-US" sz="2200" dirty="0"/>
              <a:t>The </a:t>
            </a:r>
            <a:r>
              <a:rPr lang="en-US" sz="2200" dirty="0" smtClean="0"/>
              <a:t>OSPFv3 </a:t>
            </a:r>
            <a:r>
              <a:rPr lang="en-US" sz="2200" dirty="0"/>
              <a:t>topologies for each PA prefix are </a:t>
            </a:r>
            <a:r>
              <a:rPr lang="en-US" sz="2200" i="1" dirty="0"/>
              <a:t>identical</a:t>
            </a:r>
          </a:p>
          <a:p>
            <a:pPr lvl="1"/>
            <a:r>
              <a:rPr lang="en-US" sz="2200" dirty="0"/>
              <a:t>There is no link advertised in </a:t>
            </a:r>
            <a:r>
              <a:rPr lang="en-US" sz="2200" dirty="0" smtClean="0"/>
              <a:t>OSPFv3 </a:t>
            </a:r>
            <a:r>
              <a:rPr lang="en-US" sz="2200" dirty="0"/>
              <a:t>that might have the indicated metric</a:t>
            </a:r>
          </a:p>
          <a:p>
            <a:r>
              <a:rPr lang="en-US" sz="2200" b="1" dirty="0"/>
              <a:t>Edge routing is a </a:t>
            </a:r>
            <a:r>
              <a:rPr lang="en-US" sz="2200" b="1" i="1" dirty="0"/>
              <a:t>reachability</a:t>
            </a:r>
            <a:r>
              <a:rPr lang="en-US" sz="2200" b="1" dirty="0"/>
              <a:t> problem, not a </a:t>
            </a:r>
            <a:r>
              <a:rPr lang="en-US" sz="2200" b="1" i="1" dirty="0"/>
              <a:t>topology</a:t>
            </a:r>
            <a:r>
              <a:rPr lang="en-US" sz="2200" b="1" dirty="0"/>
              <a:t> </a:t>
            </a:r>
            <a:r>
              <a:rPr lang="en-US" sz="2200" b="1" dirty="0" smtClean="0"/>
              <a:t>problem</a:t>
            </a:r>
            <a:endParaRPr lang="en-US" sz="2200" b="1" dirty="0"/>
          </a:p>
        </p:txBody>
      </p:sp>
    </p:spTree>
    <p:extLst>
      <p:ext uri="{BB962C8B-B14F-4D97-AF65-F5344CB8AC3E}">
        <p14:creationId xmlns:p14="http://schemas.microsoft.com/office/powerpoint/2010/main" val="31103859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500"/>
                                        <p:tgtEl>
                                          <p:spTgt spid="1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8" dur="500"/>
                                        <p:tgtEl>
                                          <p:spTgt spid="1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RFC 5340 defines three prefix LSAs</a:t>
            </a:r>
          </a:p>
          <a:p>
            <a:pPr lvl="1"/>
            <a:r>
              <a:rPr lang="en-US" dirty="0" smtClean="0"/>
              <a:t>Fixed format, which makes it hard to add information to them</a:t>
            </a:r>
          </a:p>
          <a:p>
            <a:r>
              <a:rPr lang="en-US" dirty="0" smtClean="0"/>
              <a:t>I’m looking at </a:t>
            </a:r>
          </a:p>
          <a:p>
            <a:pPr lvl="1"/>
            <a:r>
              <a:rPr lang="en-US" dirty="0" err="1" smtClean="0"/>
              <a:t>Homenet</a:t>
            </a:r>
            <a:r>
              <a:rPr lang="en-US" dirty="0" smtClean="0"/>
              <a:t> requirements for egress routing</a:t>
            </a:r>
          </a:p>
          <a:p>
            <a:pPr lvl="1"/>
            <a:r>
              <a:rPr lang="en-US" dirty="0" smtClean="0"/>
              <a:t>Multi-tenant Data Center requirements for tenant-to-tenant access 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804943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draft-baker-ipv6-ospf-extensible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 defined three extensible LSAs, </a:t>
            </a:r>
            <a:r>
              <a:rPr lang="en-US" dirty="0"/>
              <a:t>replacements for intra-area-prefix-LSA, </a:t>
            </a:r>
            <a:r>
              <a:rPr lang="en-US" dirty="0" smtClean="0"/>
              <a:t>inter-</a:t>
            </a:r>
            <a:r>
              <a:rPr lang="en-US" dirty="0"/>
              <a:t>area-prefix-</a:t>
            </a:r>
            <a:r>
              <a:rPr lang="en-US" dirty="0" smtClean="0"/>
              <a:t>LSA, and AS-external-LSA</a:t>
            </a:r>
          </a:p>
          <a:p>
            <a:r>
              <a:rPr lang="en-US" dirty="0" smtClean="0"/>
              <a:t>I have since been told of </a:t>
            </a:r>
            <a:r>
              <a:rPr lang="en-US" dirty="0" err="1" smtClean="0"/>
              <a:t>Abhay</a:t>
            </a:r>
            <a:r>
              <a:rPr lang="en-US" dirty="0" smtClean="0"/>
              <a:t> Roy’s extensible LSA </a:t>
            </a:r>
            <a:r>
              <a:rPr lang="en-US" dirty="0"/>
              <a:t>draft in draft-ietf-ospf-mt-</a:t>
            </a:r>
            <a:r>
              <a:rPr lang="en-US" dirty="0" smtClean="0"/>
              <a:t>ospfv3 (2007)</a:t>
            </a:r>
          </a:p>
          <a:p>
            <a:r>
              <a:rPr lang="en-US" dirty="0" smtClean="0"/>
              <a:t>I’ll use whatever extensible technology the WG approves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487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Flow label and Source Address sub-TLVs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Premise:</a:t>
            </a:r>
          </a:p>
          <a:p>
            <a:pPr lvl="1"/>
            <a:r>
              <a:rPr lang="en-US" dirty="0" smtClean="0"/>
              <a:t>Reachability TLV, with sub-TLV(s), identifies a set of possible messages to send down a route</a:t>
            </a:r>
          </a:p>
          <a:p>
            <a:pPr lvl="1"/>
            <a:r>
              <a:rPr lang="en-US" dirty="0" smtClean="0"/>
              <a:t>Need comments on route calculation and FIB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9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254" y="4050439"/>
            <a:ext cx="2604443" cy="221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1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6154" y="4050438"/>
            <a:ext cx="2604443" cy="22107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" name="Picture 13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1145" y="1719263"/>
            <a:ext cx="4050017" cy="233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6858000" cy="815999"/>
          </a:xfrm>
        </p:spPr>
        <p:txBody>
          <a:bodyPr/>
          <a:lstStyle/>
          <a:p>
            <a:r>
              <a:rPr lang="en-US" dirty="0" smtClean="0"/>
              <a:t>Route Calculation</a:t>
            </a:r>
            <a:endParaRPr lang="en-US" dirty="0"/>
          </a:p>
        </p:txBody>
      </p:sp>
      <p:pic>
        <p:nvPicPr>
          <p:cNvPr id="9" name="Picture 8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93883" y="2113219"/>
            <a:ext cx="9064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9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571" y="3066554"/>
            <a:ext cx="9064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5376" y="3066554"/>
            <a:ext cx="906462" cy="533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Picture 11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5196" y="4525083"/>
            <a:ext cx="928687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12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1571" y="4525083"/>
            <a:ext cx="928687" cy="538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0" name="Curved Connector 19"/>
          <p:cNvCxnSpPr>
            <a:stCxn id="9" idx="2"/>
            <a:endCxn id="11" idx="0"/>
          </p:cNvCxnSpPr>
          <p:nvPr/>
        </p:nvCxnSpPr>
        <p:spPr bwMode="auto">
          <a:xfrm rot="5400000">
            <a:off x="5742894" y="2362333"/>
            <a:ext cx="419935" cy="988507"/>
          </a:xfrm>
          <a:prstGeom prst="curvedConnector3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none" w="lg" len="med"/>
          </a:ln>
          <a:effectLst/>
        </p:spPr>
      </p:cxnSp>
      <p:cxnSp>
        <p:nvCxnSpPr>
          <p:cNvPr id="23" name="Curved Connector 22"/>
          <p:cNvCxnSpPr>
            <a:stCxn id="10" idx="0"/>
            <a:endCxn id="9" idx="2"/>
          </p:cNvCxnSpPr>
          <p:nvPr/>
        </p:nvCxnSpPr>
        <p:spPr bwMode="auto">
          <a:xfrm rot="16200000" flipV="1">
            <a:off x="6775991" y="2317743"/>
            <a:ext cx="419935" cy="1077688"/>
          </a:xfrm>
          <a:prstGeom prst="curvedConnector3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none" w="lg" len="med"/>
          </a:ln>
          <a:effectLst/>
        </p:spPr>
      </p:cxnSp>
      <p:cxnSp>
        <p:nvCxnSpPr>
          <p:cNvPr id="25" name="Straight Connector 24"/>
          <p:cNvCxnSpPr>
            <a:stCxn id="11" idx="2"/>
          </p:cNvCxnSpPr>
          <p:nvPr/>
        </p:nvCxnSpPr>
        <p:spPr bwMode="auto">
          <a:xfrm>
            <a:off x="5458607" y="3599954"/>
            <a:ext cx="0" cy="92512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none" w="lg" len="med"/>
          </a:ln>
          <a:effectLst/>
        </p:spPr>
      </p:cxnSp>
      <p:cxnSp>
        <p:nvCxnSpPr>
          <p:cNvPr id="27" name="Straight Connector 26"/>
          <p:cNvCxnSpPr>
            <a:stCxn id="10" idx="2"/>
            <a:endCxn id="13" idx="0"/>
          </p:cNvCxnSpPr>
          <p:nvPr/>
        </p:nvCxnSpPr>
        <p:spPr bwMode="auto">
          <a:xfrm>
            <a:off x="7524802" y="3599954"/>
            <a:ext cx="11113" cy="925129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lg" len="med"/>
            <a:tailEnd type="none" w="lg" len="med"/>
          </a:ln>
          <a:effectLst/>
        </p:spPr>
      </p:cxn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0" y="1052657"/>
            <a:ext cx="5301084" cy="5078268"/>
          </a:xfrm>
        </p:spPr>
        <p:txBody>
          <a:bodyPr/>
          <a:lstStyle/>
          <a:p>
            <a:r>
              <a:rPr lang="en-US" dirty="0" smtClean="0"/>
              <a:t>Normal OSPFv3 route calculation:</a:t>
            </a:r>
          </a:p>
          <a:p>
            <a:pPr lvl="1"/>
            <a:r>
              <a:rPr lang="en-US" dirty="0" smtClean="0"/>
              <a:t>Identifies a sequence of routers and links from calculating router to router advertising TLV</a:t>
            </a:r>
          </a:p>
          <a:p>
            <a:pPr lvl="1"/>
            <a:r>
              <a:rPr lang="en-US" dirty="0" smtClean="0"/>
              <a:t>“Router” might be a Network LSA</a:t>
            </a:r>
          </a:p>
          <a:p>
            <a:r>
              <a:rPr lang="en-US" dirty="0" smtClean="0"/>
              <a:t>LSA, in this case, identifies not only the destination but a qualification</a:t>
            </a:r>
          </a:p>
          <a:p>
            <a:pPr lvl="1"/>
            <a:r>
              <a:rPr lang="en-US" dirty="0" smtClean="0"/>
              <a:t>Traffic with a different source address or flow label follows a different route, or no route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4945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Backward compatibility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Acee</a:t>
            </a:r>
            <a:r>
              <a:rPr lang="en-US" dirty="0" smtClean="0"/>
              <a:t> asked about making this work in networks with RFC 5340 format LSAs as well</a:t>
            </a:r>
          </a:p>
          <a:p>
            <a:r>
              <a:rPr lang="en-US" dirty="0" smtClean="0"/>
              <a:t>Really not a problem:</a:t>
            </a:r>
          </a:p>
          <a:p>
            <a:pPr lvl="1"/>
            <a:r>
              <a:rPr lang="en-US" dirty="0" smtClean="0"/>
              <a:t>Definition of source prefix sub-TLV: </a:t>
            </a:r>
          </a:p>
          <a:p>
            <a:pPr lvl="2"/>
            <a:r>
              <a:rPr lang="en-US" dirty="0" smtClean="0"/>
              <a:t>A zero-length LSA (::/0) can be represented with a sub-TLV whose length is zero or no sub-TLV</a:t>
            </a:r>
          </a:p>
          <a:p>
            <a:pPr lvl="1"/>
            <a:r>
              <a:rPr lang="en-US" dirty="0" smtClean="0"/>
              <a:t>Definition of flow label sub-TLV:</a:t>
            </a:r>
          </a:p>
          <a:p>
            <a:pPr lvl="2"/>
            <a:r>
              <a:rPr lang="en-US" dirty="0" smtClean="0"/>
              <a:t>“any” flow label is specified by leaving the sub-TLV out</a:t>
            </a:r>
          </a:p>
          <a:p>
            <a:r>
              <a:rPr lang="en-US" dirty="0" smtClean="0"/>
              <a:t>RFC 5340 LSA by definition leaves those sub-TLVs out. Semantically equivalent.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887747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FIB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subject to standardization.</a:t>
            </a:r>
          </a:p>
          <a:p>
            <a:r>
              <a:rPr lang="en-US" dirty="0" smtClean="0"/>
              <a:t>Some suggestions in an appendix</a:t>
            </a:r>
          </a:p>
          <a:p>
            <a:pPr lvl="1"/>
            <a:r>
              <a:rPr lang="en-US" dirty="0" smtClean="0"/>
              <a:t>Linux (Waikato extensions) has separate FIBs by source prefix. </a:t>
            </a:r>
          </a:p>
          <a:p>
            <a:pPr lvl="2"/>
            <a:r>
              <a:rPr lang="en-US" dirty="0" smtClean="0"/>
              <a:t>One could insert destination into appropriate FIB, or all FIBs if source not specified</a:t>
            </a:r>
          </a:p>
          <a:p>
            <a:pPr lvl="1"/>
            <a:r>
              <a:rPr lang="en-US" dirty="0" smtClean="0"/>
              <a:t>PATRICIA tree </a:t>
            </a:r>
          </a:p>
          <a:p>
            <a:pPr lvl="2"/>
            <a:r>
              <a:rPr lang="en-US" dirty="0" smtClean="0"/>
              <a:t>Allows a </a:t>
            </a:r>
            <a:r>
              <a:rPr lang="en-US" dirty="0" err="1" smtClean="0"/>
              <a:t>discontiguous</a:t>
            </a:r>
            <a:r>
              <a:rPr lang="en-US" dirty="0" smtClean="0"/>
              <a:t> bit string, differing don’t-care sets</a:t>
            </a:r>
          </a:p>
          <a:p>
            <a:pPr lvl="2"/>
            <a:r>
              <a:rPr lang="en-US" dirty="0" smtClean="0"/>
              <a:t>Recursive descent following most useful bits</a:t>
            </a:r>
          </a:p>
          <a:p>
            <a:pPr lvl="2"/>
            <a:r>
              <a:rPr lang="en-US" dirty="0" smtClean="0"/>
              <a:t>Final answer compared to entire specification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9122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IETF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lg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chemeClr val="tx1"/>
          </a:solidFill>
          <a:prstDash val="solid"/>
          <a:round/>
          <a:headEnd type="none" w="lg" len="med"/>
          <a:tailEnd type="triangle" w="lg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IETF.thmx</Template>
  <TotalTime>142</TotalTime>
  <Words>639</Words>
  <Application>Microsoft Macintosh PowerPoint</Application>
  <PresentationFormat>On-screen Show (4:3)</PresentationFormat>
  <Paragraphs>67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IETF</vt:lpstr>
      <vt:lpstr>OSPFv3: Homenet and  Data Centers</vt:lpstr>
      <vt:lpstr>Homenet Requirements</vt:lpstr>
      <vt:lpstr>I have been asked about OSPF-Multi-Topology</vt:lpstr>
      <vt:lpstr>Context</vt:lpstr>
      <vt:lpstr>draft-baker-ipv6-ospf-extensible</vt:lpstr>
      <vt:lpstr>Flow label and Source Address sub-TLVs</vt:lpstr>
      <vt:lpstr>Route Calculation</vt:lpstr>
      <vt:lpstr>Backward compatibility</vt:lpstr>
      <vt:lpstr>FIB Design</vt:lpstr>
      <vt:lpstr>Possible use cases</vt:lpstr>
    </vt:vector>
  </TitlesOfParts>
  <Company>Cisco Systems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IS-IS: Homenet and  Data Centers</dc:title>
  <dc:creator>Fred Baker</dc:creator>
  <cp:lastModifiedBy>Fred Baker</cp:lastModifiedBy>
  <cp:revision>13</cp:revision>
  <dcterms:created xsi:type="dcterms:W3CDTF">2013-02-20T13:37:25Z</dcterms:created>
  <dcterms:modified xsi:type="dcterms:W3CDTF">2013-02-28T22:53:58Z</dcterms:modified>
</cp:coreProperties>
</file>