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86" r:id="rId4"/>
    <p:sldId id="290" r:id="rId5"/>
    <p:sldId id="293" r:id="rId6"/>
    <p:sldId id="289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FFCFD"/>
    <a:srgbClr val="FF0066"/>
    <a:srgbClr val="FF66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79903" autoAdjust="0"/>
  </p:normalViewPr>
  <p:slideViewPr>
    <p:cSldViewPr>
      <p:cViewPr varScale="1">
        <p:scale>
          <a:sx n="60" d="100"/>
          <a:sy n="60" d="100"/>
        </p:scale>
        <p:origin x="-14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8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8035F51E-EC98-407F-A25F-86ADD35A49F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2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A93D4-318B-46DF-82E1-1B73CCC3DA0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79A99-19AD-4460-A504-C4EB2BEC6C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A0D5-1C19-47AC-A48E-1EDCD3A4A50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E2160-75FA-4820-9967-1834F8A4F5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8F81E-A6E4-4619-A55F-5AD014A528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0F737-63C1-437F-8AF0-5E0F237579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F6F8F-C095-4094-A68B-53E8FF5D8B9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E61B-AC2E-418C-ACEF-18646B1FF2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0B58-0DDA-46B1-AC11-D99B114369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A7304-97BA-423A-A4EF-D001B91DDE2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1CFA9-379F-4391-BB66-837F61B2BF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68DF606F-B091-484C-841E-9378CAE7782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宋体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宋体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194BD-07C5-4FE9-86B7-EAD80E784034}" type="slidenum">
              <a:rPr lang="en-US" altLang="zh-CN" smtClean="0"/>
              <a:pPr/>
              <a:t>1</a:t>
            </a:fld>
            <a:endParaRPr lang="en-US" altLang="zh-CN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1600200"/>
            <a:ext cx="8458200" cy="1470025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chemeClr val="accent2"/>
                </a:solidFill>
              </a:rPr>
              <a:t>Role based Auto Mesh TE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953000"/>
            <a:ext cx="7315200" cy="1600200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lizhenbin@huawei.com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mach.chen@huawei.com</a:t>
            </a:r>
            <a:endParaRPr lang="en-US" altLang="zh-CN" sz="500" b="1" dirty="0" smtClean="0"/>
          </a:p>
          <a:p>
            <a:pPr eaLnBrk="1" hangingPunct="1">
              <a:lnSpc>
                <a:spcPct val="160000"/>
              </a:lnSpc>
            </a:pPr>
            <a:r>
              <a:rPr lang="en-US" altLang="zh-CN" sz="1600" dirty="0" smtClean="0"/>
              <a:t>IETF86   OSPF   Mar. 2013   Orlando</a:t>
            </a:r>
          </a:p>
        </p:txBody>
      </p:sp>
      <p:sp>
        <p:nvSpPr>
          <p:cNvPr id="2053" name="DtsShapeName" descr="EURE5B@8B21252E6@C1@C385740G@E1808:5;E8:5;DE74001!!!!!!BIHO@]e74001!!!1@7G1B70110830C38797QMS!Edrhfo`uhno!ho!SRWQ,UD!GSS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j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31242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400" b="0" dirty="0" smtClean="0"/>
              <a:t>draft-li-ccamp-role-based-automesh-00</a:t>
            </a:r>
            <a:endParaRPr lang="en-US" altLang="zh-CN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2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Auto mesh TE defined in RFC4972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The LSRs of a TE mesh-group are connected by a full mesh of TE LSPs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IGP (OSPF and ISIS) extensions for membership auto-discovery 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Largely simplify the configurations and deployments of TE LSPs.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Full mesh TE LSPs may not necessary for some scenarios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In a mobile backhaul network, TE LSPs are normally setup between the Cell Site Gateways(CSGs) and the Radio Network Controller (RNC) Site Gateways(RSGs)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The TE LSPs among CSGs and TE LSPs between RSGs may not necessary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With the existing Auto-mesh TE</a:t>
            </a:r>
          </a:p>
          <a:p>
            <a:pPr lvl="2" eaLnBrk="1" hangingPunct="1">
              <a:lnSpc>
                <a:spcPct val="140000"/>
              </a:lnSpc>
            </a:pPr>
            <a:r>
              <a:rPr lang="en-US" altLang="zh-CN" sz="1600" dirty="0" smtClean="0"/>
              <a:t>Large amount of unnecessary TE LSPs established among CSGs and between RSGs</a:t>
            </a:r>
          </a:p>
          <a:p>
            <a:pPr lvl="3" eaLnBrk="1" hangingPunct="1">
              <a:lnSpc>
                <a:spcPct val="140000"/>
              </a:lnSpc>
            </a:pPr>
            <a:r>
              <a:rPr lang="en-US" altLang="zh-CN" sz="1400" dirty="0" smtClean="0"/>
              <a:t>May not scale for the CSG devices and is waste of network resources.</a:t>
            </a:r>
          </a:p>
          <a:p>
            <a:pPr lvl="2" eaLnBrk="1" hangingPunct="1">
              <a:lnSpc>
                <a:spcPct val="140000"/>
              </a:lnSpc>
            </a:pPr>
            <a:r>
              <a:rPr lang="en-US" altLang="zh-CN" sz="1600" dirty="0" smtClean="0"/>
              <a:t>Or, extra policies and configurations required to avoid unnecessary TE LSPs </a:t>
            </a:r>
          </a:p>
          <a:p>
            <a:pPr lvl="1" eaLnBrk="1" hangingPunct="1">
              <a:lnSpc>
                <a:spcPct val="140000"/>
              </a:lnSpc>
            </a:pPr>
            <a:endParaRPr lang="en-US" altLang="zh-CN" sz="1800" dirty="0" smtClean="0"/>
          </a:p>
          <a:p>
            <a:pPr lvl="1" eaLnBrk="1" hangingPunct="1">
              <a:lnSpc>
                <a:spcPct val="140000"/>
              </a:lnSpc>
            </a:pPr>
            <a:endParaRPr lang="en-US" altLang="zh-CN" sz="18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Problem Statement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内容占位符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3962400"/>
          </a:xfrm>
        </p:spPr>
        <p:txBody>
          <a:bodyPr/>
          <a:lstStyle/>
          <a:p>
            <a:pPr eaLnBrk="1" hangingPunct="1"/>
            <a:r>
              <a:rPr lang="en-US" altLang="zh-CN" sz="2400" dirty="0" smtClean="0"/>
              <a:t>Role based Auto mesh TE group</a:t>
            </a:r>
          </a:p>
          <a:p>
            <a:pPr lvl="1" eaLnBrk="1" hangingPunct="1"/>
            <a:r>
              <a:rPr lang="en-US" altLang="zh-CN" sz="2000" dirty="0" smtClean="0"/>
              <a:t>TE LSPs setup depends on the roles of the LSRs in a group</a:t>
            </a:r>
          </a:p>
          <a:p>
            <a:pPr eaLnBrk="1" hangingPunct="1"/>
            <a:r>
              <a:rPr lang="en-US" altLang="zh-CN" sz="2400" dirty="0" smtClean="0"/>
              <a:t>Two types of group introduced:</a:t>
            </a:r>
          </a:p>
          <a:p>
            <a:pPr lvl="1" eaLnBrk="1" hangingPunct="1"/>
            <a:r>
              <a:rPr lang="en-US" altLang="zh-CN" sz="2000" dirty="0" smtClean="0"/>
              <a:t>“Hub-Spoke” TE mesh-group</a:t>
            </a:r>
          </a:p>
          <a:p>
            <a:pPr lvl="2" eaLnBrk="1" hangingPunct="1"/>
            <a:r>
              <a:rPr lang="en-US" altLang="zh-CN" sz="1600" dirty="0" smtClean="0"/>
              <a:t>Two roles: </a:t>
            </a:r>
            <a:r>
              <a:rPr lang="en-US" altLang="zh-CN" sz="1600" b="1" dirty="0" smtClean="0">
                <a:solidFill>
                  <a:srgbClr val="C00000"/>
                </a:solidFill>
              </a:rPr>
              <a:t>Hub</a:t>
            </a:r>
            <a:r>
              <a:rPr lang="en-US" altLang="zh-CN" sz="1600" dirty="0" smtClean="0"/>
              <a:t> and </a:t>
            </a:r>
            <a:r>
              <a:rPr lang="en-US" altLang="zh-CN" sz="1600" b="1" dirty="0" smtClean="0">
                <a:solidFill>
                  <a:srgbClr val="C00000"/>
                </a:solidFill>
              </a:rPr>
              <a:t>Spoke</a:t>
            </a:r>
            <a:r>
              <a:rPr lang="en-US" altLang="zh-CN" sz="1600" dirty="0" smtClean="0"/>
              <a:t> LSR</a:t>
            </a:r>
          </a:p>
          <a:p>
            <a:pPr lvl="2" eaLnBrk="1" hangingPunct="1"/>
            <a:r>
              <a:rPr lang="en-US" altLang="zh-CN" sz="1600" dirty="0" smtClean="0"/>
              <a:t>TE LSPs SHOULD be setup between Spoke and Hub LSRs</a:t>
            </a:r>
          </a:p>
          <a:p>
            <a:pPr lvl="2" eaLnBrk="1" hangingPunct="1"/>
            <a:r>
              <a:rPr lang="en-US" altLang="zh-CN" sz="1600" dirty="0" smtClean="0"/>
              <a:t>TE LSPs MUST NOT be setup between/among Spoke LSRs</a:t>
            </a:r>
          </a:p>
          <a:p>
            <a:pPr lvl="2" eaLnBrk="1" hangingPunct="1"/>
            <a:r>
              <a:rPr lang="en-US" altLang="zh-CN" sz="1600" dirty="0" smtClean="0"/>
              <a:t>TE LSPs MUST NOT be setup between/among Hub LSRs</a:t>
            </a:r>
          </a:p>
          <a:p>
            <a:pPr lvl="1" eaLnBrk="1" hangingPunct="1"/>
            <a:r>
              <a:rPr lang="en-US" altLang="zh-CN" sz="2000" dirty="0" smtClean="0"/>
              <a:t>“Root-Leaf” TE mesh-group</a:t>
            </a:r>
          </a:p>
          <a:p>
            <a:pPr lvl="2" eaLnBrk="1" hangingPunct="1"/>
            <a:r>
              <a:rPr lang="en-US" altLang="zh-CN" sz="1600" dirty="0" smtClean="0"/>
              <a:t>Two roles: </a:t>
            </a:r>
            <a:r>
              <a:rPr lang="en-US" altLang="zh-CN" sz="1600" b="1" dirty="0" smtClean="0">
                <a:solidFill>
                  <a:srgbClr val="C00000"/>
                </a:solidFill>
              </a:rPr>
              <a:t>Root</a:t>
            </a:r>
            <a:r>
              <a:rPr lang="en-US" altLang="zh-CN" sz="1600" dirty="0" smtClean="0"/>
              <a:t> and </a:t>
            </a:r>
            <a:r>
              <a:rPr lang="en-US" altLang="zh-CN" sz="1600" b="1" dirty="0" smtClean="0">
                <a:solidFill>
                  <a:srgbClr val="C00000"/>
                </a:solidFill>
              </a:rPr>
              <a:t>Leaf</a:t>
            </a:r>
            <a:r>
              <a:rPr lang="en-US" altLang="zh-CN" sz="1600" dirty="0" smtClean="0"/>
              <a:t> LSR</a:t>
            </a:r>
          </a:p>
          <a:p>
            <a:pPr lvl="2" eaLnBrk="1" hangingPunct="1"/>
            <a:r>
              <a:rPr lang="en-US" altLang="zh-CN" sz="1600" dirty="0" smtClean="0"/>
              <a:t>Root LSRs signal P2MP TE LSPs toward all the Leaf LSRs once membership determined</a:t>
            </a:r>
            <a:endParaRPr lang="en-US" altLang="zh-CN" sz="2400" dirty="0" smtClean="0"/>
          </a:p>
        </p:txBody>
      </p:sp>
      <p:sp>
        <p:nvSpPr>
          <p:cNvPr id="6147" name="灯片编号占位符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2741F6-D803-4DF5-A3EE-38CC7792C2F6}" type="slidenum">
              <a:rPr lang="en-US" altLang="zh-CN" smtClean="0"/>
              <a:pPr/>
              <a:t>3</a:t>
            </a:fld>
            <a:endParaRPr lang="en-US" altLang="zh-CN" dirty="0" smtClean="0"/>
          </a:p>
        </p:txBody>
      </p:sp>
      <p:sp>
        <p:nvSpPr>
          <p:cNvPr id="6148" name="标题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zh-CN" sz="4000" dirty="0" smtClean="0">
                <a:solidFill>
                  <a:schemeClr val="accent2"/>
                </a:solidFill>
              </a:rPr>
              <a:t>Solution</a:t>
            </a:r>
            <a:endParaRPr lang="zh-CN" altLang="en-US" dirty="0" smtClean="0"/>
          </a:p>
        </p:txBody>
      </p:sp>
      <p:grpSp>
        <p:nvGrpSpPr>
          <p:cNvPr id="74" name="组合 73"/>
          <p:cNvGrpSpPr/>
          <p:nvPr/>
        </p:nvGrpSpPr>
        <p:grpSpPr>
          <a:xfrm>
            <a:off x="5410200" y="4800600"/>
            <a:ext cx="3479355" cy="2038832"/>
            <a:chOff x="5410200" y="4800600"/>
            <a:chExt cx="3479355" cy="2038832"/>
          </a:xfrm>
        </p:grpSpPr>
        <p:pic>
          <p:nvPicPr>
            <p:cNvPr id="43" name="Picture 56" descr="0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48600" y="5620232"/>
              <a:ext cx="390235" cy="3878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56" descr="0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06965" y="5003823"/>
              <a:ext cx="313558" cy="31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56" descr="0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38800" y="5860591"/>
              <a:ext cx="313558" cy="31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56" descr="0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06965" y="6248400"/>
              <a:ext cx="313558" cy="31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9" name="直接连接符 58"/>
            <p:cNvCxnSpPr>
              <a:stCxn id="46" idx="3"/>
              <a:endCxn id="43" idx="1"/>
            </p:cNvCxnSpPr>
            <p:nvPr/>
          </p:nvCxnSpPr>
          <p:spPr bwMode="auto">
            <a:xfrm>
              <a:off x="6320523" y="5159628"/>
              <a:ext cx="1528077" cy="65450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直接连接符 60"/>
            <p:cNvCxnSpPr>
              <a:stCxn id="70" idx="3"/>
              <a:endCxn id="43" idx="1"/>
            </p:cNvCxnSpPr>
            <p:nvPr/>
          </p:nvCxnSpPr>
          <p:spPr bwMode="auto">
            <a:xfrm>
              <a:off x="5952358" y="5566005"/>
              <a:ext cx="1896242" cy="24813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直接连接符 64"/>
            <p:cNvCxnSpPr>
              <a:stCxn id="55" idx="3"/>
              <a:endCxn id="43" idx="1"/>
            </p:cNvCxnSpPr>
            <p:nvPr/>
          </p:nvCxnSpPr>
          <p:spPr bwMode="auto">
            <a:xfrm flipV="1">
              <a:off x="5952358" y="5814137"/>
              <a:ext cx="1896242" cy="20225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直接连接符 70"/>
            <p:cNvCxnSpPr>
              <a:stCxn id="57" idx="3"/>
              <a:endCxn id="43" idx="1"/>
            </p:cNvCxnSpPr>
            <p:nvPr/>
          </p:nvCxnSpPr>
          <p:spPr bwMode="auto">
            <a:xfrm flipV="1">
              <a:off x="6320523" y="5814137"/>
              <a:ext cx="1528077" cy="5900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Text Box 134"/>
            <p:cNvSpPr txBox="1">
              <a:spLocks noChangeArrowheads="1"/>
            </p:cNvSpPr>
            <p:nvPr/>
          </p:nvSpPr>
          <p:spPr bwMode="auto">
            <a:xfrm>
              <a:off x="7162800" y="5296864"/>
              <a:ext cx="1726755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kumimoji="1" lang="en-US" altLang="zh-CN" sz="1400" dirty="0" smtClean="0">
                  <a:solidFill>
                    <a:srgbClr val="C00000"/>
                  </a:solidFill>
                  <a:ea typeface="幼圆" pitchFamily="49" charset="-122"/>
                </a:rPr>
                <a:t>Hub or Root LSRs</a:t>
              </a:r>
              <a:endParaRPr kumimoji="1" lang="en-US" altLang="zh-CN" sz="1400" dirty="0">
                <a:solidFill>
                  <a:srgbClr val="C00000"/>
                </a:solidFill>
                <a:ea typeface="幼圆" pitchFamily="49" charset="-122"/>
              </a:endParaRPr>
            </a:p>
          </p:txBody>
        </p:sp>
        <p:sp>
          <p:nvSpPr>
            <p:cNvPr id="79" name="Text Box 134"/>
            <p:cNvSpPr txBox="1">
              <a:spLocks noChangeArrowheads="1"/>
            </p:cNvSpPr>
            <p:nvPr/>
          </p:nvSpPr>
          <p:spPr bwMode="auto">
            <a:xfrm>
              <a:off x="5410200" y="4800600"/>
              <a:ext cx="1875835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kumimoji="1" lang="en-US" altLang="zh-CN" sz="1400" dirty="0" smtClean="0">
                  <a:solidFill>
                    <a:srgbClr val="C00000"/>
                  </a:solidFill>
                  <a:ea typeface="幼圆" pitchFamily="49" charset="-122"/>
                </a:rPr>
                <a:t>Spoke or Leaf LSRs</a:t>
              </a:r>
              <a:endParaRPr kumimoji="1" lang="en-US" altLang="zh-CN" sz="1200" dirty="0">
                <a:solidFill>
                  <a:srgbClr val="C00000"/>
                </a:solidFill>
                <a:ea typeface="幼圆" pitchFamily="49" charset="-122"/>
              </a:endParaRPr>
            </a:p>
          </p:txBody>
        </p:sp>
        <p:sp>
          <p:nvSpPr>
            <p:cNvPr id="62" name="Text Box 134"/>
            <p:cNvSpPr txBox="1">
              <a:spLocks noChangeArrowheads="1"/>
            </p:cNvSpPr>
            <p:nvPr/>
          </p:nvSpPr>
          <p:spPr bwMode="auto">
            <a:xfrm>
              <a:off x="5638800" y="6525500"/>
              <a:ext cx="2706575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kumimoji="1" lang="en-US" altLang="zh-CN" sz="1600" dirty="0" smtClean="0">
                  <a:ea typeface="幼圆" pitchFamily="49" charset="-122"/>
                </a:rPr>
                <a:t>Role based Auto mesh TE</a:t>
              </a:r>
              <a:endParaRPr kumimoji="1" lang="en-US" altLang="zh-CN" sz="1400" dirty="0">
                <a:ea typeface="幼圆" pitchFamily="49" charset="-122"/>
              </a:endParaRPr>
            </a:p>
          </p:txBody>
        </p:sp>
        <p:pic>
          <p:nvPicPr>
            <p:cNvPr id="70" name="Picture 56" descr="0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38800" y="5410200"/>
              <a:ext cx="313558" cy="31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3" name="组合 72"/>
          <p:cNvGrpSpPr/>
          <p:nvPr/>
        </p:nvGrpSpPr>
        <p:grpSpPr>
          <a:xfrm>
            <a:off x="1447800" y="4953000"/>
            <a:ext cx="2209800" cy="1905000"/>
            <a:chOff x="1447800" y="4953000"/>
            <a:chExt cx="2209800" cy="1905000"/>
          </a:xfrm>
        </p:grpSpPr>
        <p:sp>
          <p:nvSpPr>
            <p:cNvPr id="63" name="Text Box 134"/>
            <p:cNvSpPr txBox="1">
              <a:spLocks noChangeArrowheads="1"/>
            </p:cNvSpPr>
            <p:nvPr/>
          </p:nvSpPr>
          <p:spPr bwMode="auto">
            <a:xfrm>
              <a:off x="1659478" y="6544068"/>
              <a:ext cx="1563248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b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kumimoji="1" lang="en-US" altLang="zh-CN" sz="1600" dirty="0" smtClean="0">
                  <a:ea typeface="幼圆" pitchFamily="49" charset="-122"/>
                </a:rPr>
                <a:t>Auto mesh TE</a:t>
              </a:r>
              <a:endParaRPr kumimoji="1" lang="en-US" altLang="zh-CN" sz="1400" dirty="0">
                <a:ea typeface="幼圆" pitchFamily="49" charset="-122"/>
              </a:endParaRPr>
            </a:p>
          </p:txBody>
        </p:sp>
        <p:grpSp>
          <p:nvGrpSpPr>
            <p:cNvPr id="64" name="组合 63"/>
            <p:cNvGrpSpPr/>
            <p:nvPr/>
          </p:nvGrpSpPr>
          <p:grpSpPr>
            <a:xfrm>
              <a:off x="1447800" y="4953000"/>
              <a:ext cx="2209800" cy="1607009"/>
              <a:chOff x="1447800" y="4953000"/>
              <a:chExt cx="2209800" cy="1607009"/>
            </a:xfrm>
          </p:grpSpPr>
          <p:pic>
            <p:nvPicPr>
              <p:cNvPr id="18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267365" y="5486400"/>
                <a:ext cx="390235" cy="3878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044565" y="4953000"/>
                <a:ext cx="313558" cy="311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47800" y="5885968"/>
                <a:ext cx="313558" cy="311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044565" y="6248400"/>
                <a:ext cx="313558" cy="311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2" name="直接连接符 21"/>
              <p:cNvCxnSpPr>
                <a:stCxn id="19" idx="2"/>
                <a:endCxn id="18" idx="1"/>
              </p:cNvCxnSpPr>
              <p:nvPr/>
            </p:nvCxnSpPr>
            <p:spPr bwMode="auto">
              <a:xfrm>
                <a:off x="2201344" y="5264609"/>
                <a:ext cx="1066021" cy="41569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" name="直接连接符 22"/>
              <p:cNvCxnSpPr>
                <a:stCxn id="35" idx="3"/>
                <a:endCxn id="18" idx="1"/>
              </p:cNvCxnSpPr>
              <p:nvPr/>
            </p:nvCxnSpPr>
            <p:spPr bwMode="auto">
              <a:xfrm>
                <a:off x="1761358" y="5489805"/>
                <a:ext cx="1506007" cy="1905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直接连接符 23"/>
              <p:cNvCxnSpPr>
                <a:stCxn id="20" idx="3"/>
                <a:endCxn id="18" idx="1"/>
              </p:cNvCxnSpPr>
              <p:nvPr/>
            </p:nvCxnSpPr>
            <p:spPr bwMode="auto">
              <a:xfrm flipV="1">
                <a:off x="1761358" y="5680305"/>
                <a:ext cx="1506007" cy="3614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直接连接符 24"/>
              <p:cNvCxnSpPr>
                <a:stCxn id="21" idx="0"/>
                <a:endCxn id="18" idx="1"/>
              </p:cNvCxnSpPr>
              <p:nvPr/>
            </p:nvCxnSpPr>
            <p:spPr bwMode="auto">
              <a:xfrm flipV="1">
                <a:off x="2201344" y="5680305"/>
                <a:ext cx="1066021" cy="56809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直接连接符 28"/>
              <p:cNvCxnSpPr>
                <a:stCxn id="19" idx="2"/>
                <a:endCxn id="35" idx="3"/>
              </p:cNvCxnSpPr>
              <p:nvPr/>
            </p:nvCxnSpPr>
            <p:spPr bwMode="auto">
              <a:xfrm flipH="1">
                <a:off x="1761358" y="5264609"/>
                <a:ext cx="439986" cy="22519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直接连接符 31"/>
              <p:cNvCxnSpPr>
                <a:stCxn id="19" idx="2"/>
                <a:endCxn id="20" idx="3"/>
              </p:cNvCxnSpPr>
              <p:nvPr/>
            </p:nvCxnSpPr>
            <p:spPr bwMode="auto">
              <a:xfrm flipH="1">
                <a:off x="1761358" y="5264609"/>
                <a:ext cx="439986" cy="77716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直接连接符 40"/>
              <p:cNvCxnSpPr>
                <a:stCxn id="20" idx="3"/>
                <a:endCxn id="21" idx="0"/>
              </p:cNvCxnSpPr>
              <p:nvPr/>
            </p:nvCxnSpPr>
            <p:spPr bwMode="auto">
              <a:xfrm>
                <a:off x="1761358" y="6041773"/>
                <a:ext cx="439986" cy="20662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直接连接符 47"/>
              <p:cNvCxnSpPr>
                <a:stCxn id="35" idx="3"/>
                <a:endCxn id="20" idx="3"/>
              </p:cNvCxnSpPr>
              <p:nvPr/>
            </p:nvCxnSpPr>
            <p:spPr bwMode="auto">
              <a:xfrm>
                <a:off x="1761358" y="5489805"/>
                <a:ext cx="0" cy="5519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" name="直接连接符 50"/>
              <p:cNvCxnSpPr>
                <a:stCxn id="19" idx="2"/>
                <a:endCxn id="21" idx="0"/>
              </p:cNvCxnSpPr>
              <p:nvPr/>
            </p:nvCxnSpPr>
            <p:spPr bwMode="auto">
              <a:xfrm>
                <a:off x="2201344" y="5264609"/>
                <a:ext cx="0" cy="98379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" name="直接连接符 53"/>
              <p:cNvCxnSpPr>
                <a:stCxn id="35" idx="3"/>
                <a:endCxn id="21" idx="0"/>
              </p:cNvCxnSpPr>
              <p:nvPr/>
            </p:nvCxnSpPr>
            <p:spPr bwMode="auto">
              <a:xfrm>
                <a:off x="1761358" y="5489805"/>
                <a:ext cx="439986" cy="75859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pic>
            <p:nvPicPr>
              <p:cNvPr id="35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47800" y="5334000"/>
                <a:ext cx="313558" cy="311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60" name="右箭头 59"/>
          <p:cNvSpPr/>
          <p:nvPr/>
        </p:nvSpPr>
        <p:spPr bwMode="auto">
          <a:xfrm>
            <a:off x="4038600" y="5486400"/>
            <a:ext cx="9144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4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54102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000" dirty="0" smtClean="0"/>
              <a:t>OSPF Role-based TE-MESH-GROUP TLV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H (Hub-spoke) bit</a:t>
            </a:r>
          </a:p>
          <a:p>
            <a:pPr lvl="2" eaLnBrk="1" hangingPunct="1">
              <a:lnSpc>
                <a:spcPct val="140000"/>
              </a:lnSpc>
            </a:pPr>
            <a:r>
              <a:rPr lang="en-US" altLang="zh-CN" sz="1200" dirty="0" smtClean="0"/>
              <a:t>1 : Hub LSR, 0 : Spoke LSR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R (Root) bit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L (Leaf) bit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000" dirty="0" smtClean="0"/>
              <a:t>Carried within the OSPF Routing Information LSA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000" dirty="0" smtClean="0"/>
              <a:t>Originate new LSA whenever the content of any of the advertised TLV changes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Join/Leave a group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Role changed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000" dirty="0" smtClean="0"/>
              <a:t>Area or routing domain scope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Extensions to OSPF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7850" y="1490663"/>
            <a:ext cx="340995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 bwMode="auto">
          <a:xfrm>
            <a:off x="5627914" y="2057400"/>
            <a:ext cx="457200" cy="4572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5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400" dirty="0" smtClean="0"/>
              <a:t>Mesh-group type (Thanks Gregory Mirsky)</a:t>
            </a:r>
            <a:endParaRPr lang="en-US" altLang="zh-CN" sz="1800" dirty="0" smtClean="0"/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One way is to explicitly encode the mesh-group type in the TLV. 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Another way is to implicitly identify the mesh-group type by comparing the received TE mesh-group number with the TE mesh-group number of local configured TE mesh-groups (used in the current draft).</a:t>
            </a:r>
          </a:p>
          <a:p>
            <a:pPr lvl="1" eaLnBrk="1" hangingPunct="1">
              <a:lnSpc>
                <a:spcPct val="140000"/>
              </a:lnSpc>
            </a:pPr>
            <a:endParaRPr lang="en-US" altLang="zh-CN" sz="1800" dirty="0" smtClean="0"/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b="1" dirty="0" smtClean="0"/>
              <a:t>Which way does the WG prefer to ?</a:t>
            </a:r>
          </a:p>
          <a:p>
            <a:pPr lvl="1" eaLnBrk="1" hangingPunct="1">
              <a:lnSpc>
                <a:spcPct val="140000"/>
              </a:lnSpc>
              <a:buNone/>
            </a:pPr>
            <a:endParaRPr lang="en-US" altLang="zh-CN" sz="1600" dirty="0" smtClean="0"/>
          </a:p>
          <a:p>
            <a:pPr lvl="1" eaLnBrk="1" hangingPunct="1">
              <a:lnSpc>
                <a:spcPct val="140000"/>
              </a:lnSpc>
            </a:pPr>
            <a:endParaRPr lang="en-US" altLang="zh-CN" sz="16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Comments from the list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2FF461-3F13-4E93-A830-A0ADD2628D7B}" type="slidenum">
              <a:rPr lang="en-US" altLang="zh-CN" smtClean="0"/>
              <a:pPr/>
              <a:t>6</a:t>
            </a:fld>
            <a:endParaRPr lang="en-US" altLang="zh-CN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678363"/>
          </a:xfrm>
          <a:noFill/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800" dirty="0" smtClean="0"/>
              <a:t>Would like to solicit comments and opinions of the </a:t>
            </a:r>
            <a:r>
              <a:rPr lang="en-US" altLang="zh-CN" sz="2800" dirty="0" smtClean="0"/>
              <a:t>WG.</a:t>
            </a:r>
          </a:p>
          <a:p>
            <a:pPr eaLnBrk="1" hangingPunct="1">
              <a:lnSpc>
                <a:spcPct val="140000"/>
              </a:lnSpc>
            </a:pPr>
            <a:endParaRPr lang="en-US" altLang="zh-CN" sz="2800" dirty="0" smtClean="0"/>
          </a:p>
          <a:p>
            <a:pPr eaLnBrk="1" hangingPunct="1">
              <a:lnSpc>
                <a:spcPct val="140000"/>
              </a:lnSpc>
            </a:pPr>
            <a:r>
              <a:rPr lang="en-US" altLang="zh-CN" sz="2800" dirty="0" smtClean="0"/>
              <a:t>This draft will be progressed in CCAMP WG. </a:t>
            </a:r>
            <a:endParaRPr lang="en-US" altLang="zh-CN" sz="2800" dirty="0" smtClean="0"/>
          </a:p>
          <a:p>
            <a:pPr eaLnBrk="1" hangingPunct="1">
              <a:lnSpc>
                <a:spcPct val="140000"/>
              </a:lnSpc>
            </a:pPr>
            <a:endParaRPr lang="en-US" altLang="zh-CN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>
                <a:solidFill>
                  <a:schemeClr val="accent2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29104</TotalTime>
  <Words>416</Words>
  <Application>Microsoft Office PowerPoint</Application>
  <PresentationFormat>全屏显示(4:3)</PresentationFormat>
  <Paragraphs>63</Paragraphs>
  <Slides>6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默认设计模板</vt:lpstr>
      <vt:lpstr>Role based Auto Mesh TE</vt:lpstr>
      <vt:lpstr>幻灯片 2</vt:lpstr>
      <vt:lpstr>Solution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Jie Dong</dc:creator>
  <cp:lastModifiedBy>m55527</cp:lastModifiedBy>
  <cp:revision>1100</cp:revision>
  <cp:lastPrinted>1601-01-01T00:00:00Z</cp:lastPrinted>
  <dcterms:created xsi:type="dcterms:W3CDTF">1601-01-01T00:00:00Z</dcterms:created>
  <dcterms:modified xsi:type="dcterms:W3CDTF">2013-03-10T11:58:09Z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_ms_pID_725343">
    <vt:lpwstr>(2)7c6ycUIQ+28UNeYkAxOIyYZLK9Zb+T92pCSIMqaii8VTkl1XKQRe2FqxP8c7vZnFDws7kC8T_x000d_
KFynBsw9ZV/oPsvRnDVw2ScpUi6ORt84+6xp0vBYudRBod7r9ZM32ZTt18V7MDVu7+im4Ae2_x000d_
dg9Ycj9S3amsFCMia4F0lTVo3Z0YPVxzKHB+kN12ahW1TO7P88g2I2AAwN9+GpUdZvy/38Nz_x000d_
FlVoQWnFbJybrESxhq</vt:lpwstr>
  </property>
  <property fmtid="{D5CDD505-2E9C-101B-9397-08002B2CF9AE}" pid="4" name="_ms_pID_7253431">
    <vt:lpwstr>jBwBmLCnFyc3oHUrDbnX3kTKBOOJVWqEoP6yt2OotOGfaJoJmA4kjP_x000d_
zk/dzwiuyL4=</vt:lpwstr>
  </property>
  <property fmtid="{D5CDD505-2E9C-101B-9397-08002B2CF9AE}" pid="5" name="sflag">
    <vt:lpwstr>1362915642</vt:lpwstr>
  </property>
</Properties>
</file>