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5" r:id="rId4"/>
    <p:sldId id="266" r:id="rId5"/>
    <p:sldId id="268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calAccount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5" d="100"/>
          <a:sy n="85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3" d="100"/>
        <a:sy n="163" d="100"/>
      </p:scale>
      <p:origin x="0" y="0"/>
    </p:cViewPr>
  </p:sorterViewPr>
  <p:notesViewPr>
    <p:cSldViewPr snapToObjects="1">
      <p:cViewPr varScale="1">
        <p:scale>
          <a:sx n="85" d="100"/>
          <a:sy n="85" d="100"/>
        </p:scale>
        <p:origin x="-236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A4957-715B-4861-9BB8-D2898D65F61F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6D77A-9FDB-471C-9DDC-8B06432A8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63B87-26B2-4EF8-8785-D1C8CFAA9F8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19F43-D534-4445-96B8-C9CCCF10F1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9F43-D534-4445-96B8-C9CCCF10F13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243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563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46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19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395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583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231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624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887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171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07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307874" y="6597352"/>
            <a:ext cx="19370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7F7F7F"/>
                </a:solidFill>
              </a:rPr>
              <a:t>draft-li-ospf-ext-green-te-00</a:t>
            </a:r>
            <a:endParaRPr lang="en-US" sz="1200" dirty="0">
              <a:solidFill>
                <a:srgbClr val="7F7F7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323528" y="6597352"/>
            <a:ext cx="103105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7F7F7F"/>
                </a:solidFill>
              </a:rPr>
              <a:t>IETF</a:t>
            </a:r>
            <a:r>
              <a:rPr lang="en-US" sz="1200" baseline="0" dirty="0">
                <a:solidFill>
                  <a:srgbClr val="7F7F7F"/>
                </a:solidFill>
              </a:rPr>
              <a:t> </a:t>
            </a:r>
            <a:r>
              <a:rPr lang="en-US" sz="1200" dirty="0" smtClean="0">
                <a:solidFill>
                  <a:srgbClr val="7F7F7F"/>
                </a:solidFill>
              </a:rPr>
              <a:t>86 </a:t>
            </a:r>
            <a:r>
              <a:rPr lang="en-US" sz="1200" baseline="0" dirty="0" smtClean="0">
                <a:solidFill>
                  <a:srgbClr val="7F7F7F"/>
                </a:solidFill>
              </a:rPr>
              <a:t> OSPF</a:t>
            </a:r>
            <a:endParaRPr lang="en-US" sz="1200" dirty="0">
              <a:solidFill>
                <a:srgbClr val="7F7F7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8382859" y="6597352"/>
            <a:ext cx="3656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50D549F8-80C5-8C40-89C4-BD2AEBABBF10}" type="slidenum">
              <a:rPr lang="en-US" sz="1200">
                <a:solidFill>
                  <a:srgbClr val="7F7F7F"/>
                </a:solidFill>
              </a:rPr>
              <a:pPr/>
              <a:t>‹#›</a:t>
            </a:fld>
            <a:endParaRPr lang="en-US" sz="1200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758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484785"/>
            <a:ext cx="8568952" cy="2115666"/>
          </a:xfrm>
        </p:spPr>
        <p:txBody>
          <a:bodyPr>
            <a:noAutofit/>
          </a:bodyPr>
          <a:lstStyle/>
          <a:p>
            <a:r>
              <a:rPr lang="en-US" sz="4000" dirty="0" smtClean="0"/>
              <a:t>OSPF Extensions for </a:t>
            </a:r>
            <a:br>
              <a:rPr lang="en-US" sz="4000" dirty="0" smtClean="0"/>
            </a:br>
            <a:r>
              <a:rPr lang="en-US" sz="4000" dirty="0" smtClean="0"/>
              <a:t>MPLS Green Traffic Engineering</a:t>
            </a:r>
            <a:br>
              <a:rPr lang="en-US" sz="4000" dirty="0" smtClean="0"/>
            </a:br>
            <a:r>
              <a:rPr lang="de-DE" sz="3200" dirty="0" smtClean="0"/>
              <a:t>draft-li-ospf-ext-green-te-00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de-DE" sz="2000" dirty="0" smtClean="0">
                <a:solidFill>
                  <a:schemeClr val="tx1"/>
                </a:solidFill>
              </a:rPr>
              <a:t>Gang Yan, Jianjun Yang, Zhenbin Li</a:t>
            </a:r>
          </a:p>
          <a:p>
            <a:pPr>
              <a:lnSpc>
                <a:spcPct val="80000"/>
              </a:lnSpc>
            </a:pPr>
            <a:r>
              <a:rPr lang="de-DE" altLang="zh-CN" sz="2000" i="1" dirty="0" smtClean="0">
                <a:solidFill>
                  <a:schemeClr val="tx1"/>
                </a:solidFill>
              </a:rPr>
              <a:t>Huawei Technologies</a:t>
            </a:r>
          </a:p>
          <a:p>
            <a:pPr>
              <a:lnSpc>
                <a:spcPct val="80000"/>
              </a:lnSpc>
            </a:pPr>
            <a:endParaRPr lang="de-DE" sz="2000" dirty="0" smtClean="0"/>
          </a:p>
          <a:p>
            <a:pPr>
              <a:lnSpc>
                <a:spcPct val="80000"/>
              </a:lnSpc>
            </a:pPr>
            <a:r>
              <a:rPr lang="de-DE" sz="2000" dirty="0" smtClean="0"/>
              <a:t>IETF 86, Orlando, FL, USA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3241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dirty="0" smtClean="0"/>
              <a:t>Background Introduction</a:t>
            </a:r>
            <a:endParaRPr lang="en-US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611560" y="1412776"/>
            <a:ext cx="7920880" cy="3303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Energy-saving is a very important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global topic.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  <a:defRPr/>
            </a:pPr>
            <a:r>
              <a:rPr lang="en-US" sz="2400" dirty="0" smtClean="0"/>
              <a:t>Network equipments consume a lot of energy.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  <a:defRPr/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buFont typeface="Arial"/>
              <a:buChar char="•"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to control the energy consumption of network device?</a:t>
            </a:r>
          </a:p>
          <a:p>
            <a:pPr marL="914400" lvl="1" indent="-45720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2400" dirty="0" smtClean="0"/>
              <a:t>H</a:t>
            </a:r>
            <a:r>
              <a:rPr lang="en-US" sz="2400" dirty="0" smtClean="0"/>
              <a:t>ardware </a:t>
            </a:r>
            <a:r>
              <a:rPr lang="en-US" sz="2400" dirty="0" smtClean="0"/>
              <a:t>design of each node.</a:t>
            </a:r>
          </a:p>
          <a:p>
            <a:pPr marL="914400" lvl="1" indent="-457200"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to reduce the E2E energy consumption of the whole network?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dirty="0" smtClean="0"/>
              <a:t>MPLS TE vs. MPLS Green TE</a:t>
            </a:r>
            <a:endParaRPr lang="en-US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611560" y="1124744"/>
            <a:ext cx="7920880" cy="25600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  <a:defRPr/>
            </a:pPr>
            <a:r>
              <a:rPr lang="en-US" sz="2400" dirty="0" smtClean="0"/>
              <a:t>MPLS TE is used to optimize the </a:t>
            </a:r>
            <a:r>
              <a:rPr lang="en-US" sz="2400" dirty="0" smtClean="0"/>
              <a:t>efficiency </a:t>
            </a:r>
            <a:r>
              <a:rPr lang="en-US" sz="2400" dirty="0" smtClean="0"/>
              <a:t>of network.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smtClean="0"/>
              <a:t>More constraints are included: Bandwidth, Color, TE Metric, SRLG……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smtClean="0"/>
              <a:t>CSPF will calculate the path at </a:t>
            </a:r>
            <a:r>
              <a:rPr lang="en-US" sz="2400" dirty="0" smtClean="0"/>
              <a:t>first. Then RSVP-TE </a:t>
            </a:r>
            <a:r>
              <a:rPr lang="en-US" sz="2400" dirty="0" smtClean="0"/>
              <a:t>will </a:t>
            </a:r>
            <a:r>
              <a:rPr lang="en-US" sz="2400" dirty="0" smtClean="0"/>
              <a:t>make </a:t>
            </a:r>
            <a:r>
              <a:rPr lang="en-US" sz="2400" dirty="0" smtClean="0"/>
              <a:t>the tunnel.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  <a:defRPr/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buFont typeface="Arial"/>
              <a:buChar char="•"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CSPF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also consider the energy consumption of each link in the network?  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 MPLS Green TE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5616" y="4948784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9952" y="4948784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8" y="4948784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9952" y="3836467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9952" y="6100912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直接连接符 8"/>
          <p:cNvCxnSpPr>
            <a:stCxn id="8" idx="3"/>
            <a:endCxn id="6" idx="1"/>
          </p:cNvCxnSpPr>
          <p:nvPr/>
        </p:nvCxnSpPr>
        <p:spPr>
          <a:xfrm flipV="1">
            <a:off x="4854327" y="5124997"/>
            <a:ext cx="2309961" cy="11521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1026" idx="3"/>
            <a:endCxn id="7" idx="1"/>
          </p:cNvCxnSpPr>
          <p:nvPr/>
        </p:nvCxnSpPr>
        <p:spPr>
          <a:xfrm flipV="1">
            <a:off x="1829991" y="4012680"/>
            <a:ext cx="2309961" cy="11123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7" idx="3"/>
            <a:endCxn id="6" idx="1"/>
          </p:cNvCxnSpPr>
          <p:nvPr/>
        </p:nvCxnSpPr>
        <p:spPr>
          <a:xfrm>
            <a:off x="4854327" y="4012680"/>
            <a:ext cx="2309961" cy="11123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1026" idx="3"/>
            <a:endCxn id="8" idx="1"/>
          </p:cNvCxnSpPr>
          <p:nvPr/>
        </p:nvCxnSpPr>
        <p:spPr>
          <a:xfrm>
            <a:off x="1829991" y="5124997"/>
            <a:ext cx="2309961" cy="11521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>
            <a:stCxn id="1026" idx="3"/>
            <a:endCxn id="5" idx="1"/>
          </p:cNvCxnSpPr>
          <p:nvPr/>
        </p:nvCxnSpPr>
        <p:spPr>
          <a:xfrm>
            <a:off x="1829991" y="5124997"/>
            <a:ext cx="23099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4716016" y="5124997"/>
            <a:ext cx="24482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Content Placeholder 2"/>
          <p:cNvSpPr txBox="1">
            <a:spLocks/>
          </p:cNvSpPr>
          <p:nvPr/>
        </p:nvSpPr>
        <p:spPr>
          <a:xfrm>
            <a:off x="5076056" y="4206790"/>
            <a:ext cx="1656184" cy="446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100M/100W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2267744" y="4188892"/>
            <a:ext cx="1656184" cy="446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100M/100W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2267744" y="4854862"/>
            <a:ext cx="1656184" cy="446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100M/50W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5076056" y="4854862"/>
            <a:ext cx="1656184" cy="446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100M/50W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2267744" y="5654565"/>
            <a:ext cx="1656184" cy="446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50M/50W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5148064" y="5654565"/>
            <a:ext cx="1656184" cy="446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50M/50W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弧形 39"/>
          <p:cNvSpPr/>
          <p:nvPr/>
        </p:nvSpPr>
        <p:spPr>
          <a:xfrm>
            <a:off x="1829991" y="3742545"/>
            <a:ext cx="5334296" cy="2224634"/>
          </a:xfrm>
          <a:prstGeom prst="arc">
            <a:avLst>
              <a:gd name="adj1" fmla="val 10859567"/>
              <a:gd name="adj2" fmla="val 23030"/>
            </a:avLst>
          </a:prstGeom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2" name="直接箭头连接符 41"/>
          <p:cNvCxnSpPr/>
          <p:nvPr/>
        </p:nvCxnSpPr>
        <p:spPr>
          <a:xfrm>
            <a:off x="1979712" y="4941169"/>
            <a:ext cx="5040560" cy="0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>
          <a:xfrm>
            <a:off x="4283968" y="4206791"/>
            <a:ext cx="432048" cy="669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5400" noProof="0" dirty="0" smtClean="0">
                <a:solidFill>
                  <a:srgbClr val="FF0000"/>
                </a:solidFill>
              </a:rPr>
              <a:t>?</a:t>
            </a:r>
            <a:endParaRPr kumimoji="0" lang="en-US" sz="5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OSPF </a:t>
            </a:r>
            <a:r>
              <a:rPr lang="en-US" dirty="0" smtClean="0"/>
              <a:t>Extensions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7544" y="1194464"/>
            <a:ext cx="8229600" cy="44667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OSPF </a:t>
            </a:r>
            <a:r>
              <a:rPr lang="en-US" sz="2000" dirty="0" smtClean="0"/>
              <a:t>TE link LSA should be </a:t>
            </a:r>
            <a:r>
              <a:rPr lang="en-US" sz="2000" dirty="0" smtClean="0"/>
              <a:t>extended.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The new TLV will be named as "Energy consumption of Link TLV</a:t>
            </a:r>
            <a:r>
              <a:rPr lang="en-US" sz="2000" dirty="0" smtClean="0"/>
              <a:t>“. </a:t>
            </a:r>
            <a:r>
              <a:rPr lang="en-US" sz="2000" dirty="0" smtClean="0"/>
              <a:t>I</a:t>
            </a:r>
            <a:r>
              <a:rPr lang="en-US" sz="2000" dirty="0" smtClean="0"/>
              <a:t>t </a:t>
            </a:r>
            <a:r>
              <a:rPr lang="en-US" sz="2000" dirty="0" smtClean="0"/>
              <a:t>is used to represent the energy will be consumed by the link.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Its unit is Watts.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400" dirty="0" smtClean="0">
                <a:latin typeface="+mn-ea"/>
              </a:rPr>
              <a:t>0                   1                   2                   3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400" dirty="0" smtClean="0">
                <a:latin typeface="+mn-ea"/>
              </a:rPr>
              <a:t>0 1 2 3 4 5 6 7 8 9 0 1 2 3 4 5 6 7 8 9 0 1 2 3 4 5 6 7 8 9 0 1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400" dirty="0" smtClean="0">
                <a:latin typeface="+mn-ea"/>
              </a:rPr>
              <a:t>+-+-+-+-+-+-+-+-+-+-+-+-+-+-+-+-+-+-+-+-+-+-+-+-+-+-+-+-+-+-+-+-+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400" dirty="0" smtClean="0">
                <a:latin typeface="+mn-ea"/>
              </a:rPr>
              <a:t>|         Type(TBD)             |           Length = 4          |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400" dirty="0" smtClean="0">
                <a:latin typeface="+mn-ea"/>
              </a:rPr>
              <a:t>+-+-+-+-+-+-+-+-+-+-+-+-+-+-+-+-+-+-+-+-+-+-+-+-+-+-+-+-+-+-+-+-+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400" dirty="0" smtClean="0">
                <a:latin typeface="+mn-ea"/>
              </a:rPr>
              <a:t>|                  Energy consumption of link                   |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400" dirty="0" smtClean="0">
                <a:latin typeface="+mn-ea"/>
              </a:rPr>
              <a:t>+-+-+-+-+-+-+-+-+-+-+-+-+-+-+-+-+-+-+-+-+-+-+-+-+-+-+-+-+-+-+-+-+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The </a:t>
            </a:r>
            <a:r>
              <a:rPr lang="en-US" sz="2000" dirty="0" smtClean="0"/>
              <a:t>information will be </a:t>
            </a:r>
            <a:r>
              <a:rPr lang="en-US" sz="2000" dirty="0" smtClean="0"/>
              <a:t>flooded </a:t>
            </a:r>
            <a:r>
              <a:rPr lang="en-US" sz="2000" dirty="0" smtClean="0"/>
              <a:t>through the OSPF area with TE Link LSA.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CSPF </a:t>
            </a:r>
            <a:r>
              <a:rPr lang="en-US" sz="2000" dirty="0" smtClean="0"/>
              <a:t>can use </a:t>
            </a:r>
            <a:r>
              <a:rPr lang="en-US" sz="2000" dirty="0" smtClean="0"/>
              <a:t>the </a:t>
            </a:r>
            <a:r>
              <a:rPr lang="en-US" sz="2000" dirty="0" smtClean="0"/>
              <a:t>information to calculate the path with the lowest energy consumption.</a:t>
            </a:r>
          </a:p>
          <a:p>
            <a:pPr marL="990600" lvl="0" indent="-342900">
              <a:spcBef>
                <a:spcPct val="20000"/>
              </a:spcBef>
            </a:pPr>
            <a:endParaRPr lang="en-US" altLang="zh-CN" sz="12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Challenge……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7544" y="1194464"/>
            <a:ext cx="8229600" cy="44667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Which </a:t>
            </a:r>
            <a:r>
              <a:rPr lang="en-US" sz="2000" dirty="0" smtClean="0"/>
              <a:t>will be considered at first?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2000" dirty="0" smtClean="0"/>
              <a:t>TE </a:t>
            </a:r>
            <a:r>
              <a:rPr lang="en-US" sz="2000" dirty="0" smtClean="0"/>
              <a:t>Metric</a:t>
            </a:r>
            <a:endParaRPr lang="en-US" sz="2000" dirty="0" smtClean="0"/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2000" dirty="0" smtClean="0"/>
              <a:t>Energy </a:t>
            </a:r>
            <a:r>
              <a:rPr lang="en-US" sz="2000" dirty="0" smtClean="0"/>
              <a:t>consumption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altLang="zh-CN" sz="2000" dirty="0" smtClean="0"/>
              <a:t>How to calculate TE path?</a:t>
            </a:r>
            <a:endParaRPr lang="en-US" altLang="zh-CN" sz="2000" dirty="0" smtClean="0"/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n-US" altLang="zh-CN" sz="2000" dirty="0" smtClean="0"/>
              <a:t>Distributed</a:t>
            </a:r>
            <a:endParaRPr lang="en-US" altLang="zh-CN" sz="2000" dirty="0" smtClean="0"/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n-US" altLang="zh-CN" sz="2000" dirty="0" smtClean="0"/>
              <a:t>Centralized: SDN/PCE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7544" y="1326469"/>
            <a:ext cx="8229600" cy="9504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Welcome  comments on what </a:t>
            </a:r>
            <a:r>
              <a:rPr lang="en-US" sz="2000" dirty="0" smtClean="0"/>
              <a:t>data </a:t>
            </a:r>
            <a:r>
              <a:rPr lang="en-US" sz="2000" dirty="0" smtClean="0"/>
              <a:t>related with energy-saving should </a:t>
            </a:r>
            <a:r>
              <a:rPr lang="en-US" sz="2000" dirty="0" smtClean="0"/>
              <a:t>be </a:t>
            </a:r>
            <a:r>
              <a:rPr lang="en-US" sz="2000" dirty="0" smtClean="0"/>
              <a:t>flooded and how to be used for path computation.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7371</TotalTime>
  <Words>311</Words>
  <Application>Microsoft Office PowerPoint</Application>
  <PresentationFormat>全屏显示(4:3)</PresentationFormat>
  <Paragraphs>48</Paragraphs>
  <Slides>6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Theme</vt:lpstr>
      <vt:lpstr>OSPF Extensions for  MPLS Green Traffic Engineering draft-li-ospf-ext-green-te-00</vt:lpstr>
      <vt:lpstr>Background Introduction</vt:lpstr>
      <vt:lpstr>MPLS TE vs. MPLS Green TE</vt:lpstr>
      <vt:lpstr>OSPF Extensions</vt:lpstr>
      <vt:lpstr>The Challenge……</vt:lpstr>
      <vt:lpstr>Next Steps</vt:lpstr>
    </vt:vector>
  </TitlesOfParts>
  <Company>juniper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Maciek</dc:creator>
  <cp:lastModifiedBy>LocalAccount</cp:lastModifiedBy>
  <cp:revision>385</cp:revision>
  <cp:lastPrinted>2011-07-21T09:37:05Z</cp:lastPrinted>
  <dcterms:created xsi:type="dcterms:W3CDTF">2011-07-20T11:37:26Z</dcterms:created>
  <dcterms:modified xsi:type="dcterms:W3CDTF">2013-03-06T09:29:22Z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(2)WvKSdNWQcCGK0QNsyTRonrZzLHVyEPNqegZCLuAIiTdzovBLUe3t1BXYCyIJuOTZGBtNd9Dt_x000d_
Gm3o3VZ3mCpErtDQGySbvRdi4jNbPaPSXV+6vkZLdcVchT33Ij9wVf8PEQoIuFfhWIqedGkz_x000d_
fJknLOlYWmK5r9PuJK5Yiv5YpN7UmXzfq8vy9Prbgg1+pluuFuqyiY+o9iXwlUlhS71n2ve2_x000d_
Q2uk+8JZeZRi1VLuIf</vt:lpwstr>
  </property>
  <property fmtid="{D5CDD505-2E9C-101B-9397-08002B2CF9AE}" pid="3" name="_ms_pID_7253431">
    <vt:lpwstr>9XBagRQWQMJpWlzj1pQ0uoWiRRIpXHNDXPhMPDUHJvEjrhthSxm/+H_x000d_
lf+3zcI9uGY=</vt:lpwstr>
  </property>
  <property fmtid="{D5CDD505-2E9C-101B-9397-08002B2CF9AE}" pid="4" name="sflag">
    <vt:lpwstr>1362475631</vt:lpwstr>
  </property>
</Properties>
</file>