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firstSlideNum="2" showSpecialPlsOnTitleSld="0" saveSubsetFonts="1" autoCompressPictures="0">
  <p:sldMasterIdLst>
    <p:sldMasterId id="2147483648" r:id="rId1"/>
  </p:sldMasterIdLst>
  <p:notesMasterIdLst>
    <p:notesMasterId r:id="rId11"/>
  </p:notesMasterIdLst>
  <p:handoutMasterIdLst>
    <p:handoutMasterId r:id="rId12"/>
  </p:handoutMasterIdLst>
  <p:sldIdLst>
    <p:sldId id="256" r:id="rId2"/>
    <p:sldId id="257" r:id="rId3"/>
    <p:sldId id="258" r:id="rId4"/>
    <p:sldId id="264" r:id="rId5"/>
    <p:sldId id="262" r:id="rId6"/>
    <p:sldId id="259" r:id="rId7"/>
    <p:sldId id="263" r:id="rId8"/>
    <p:sldId id="261" r:id="rId9"/>
    <p:sldId id="260"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09" d="100"/>
          <a:sy n="109" d="100"/>
        </p:scale>
        <p:origin x="-159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notesMaster" Target="notesMasters/notesMaster1.xml"/><Relationship Id="rId12" Type="http://schemas.openxmlformats.org/officeDocument/2006/relationships/handoutMaster" Target="handoutMasters/handoutMaster1.xml"/><Relationship Id="rId13" Type="http://schemas.openxmlformats.org/officeDocument/2006/relationships/printerSettings" Target="printerSettings/printerSettings1.bin"/><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E57EA7F-4DB3-E845-8711-8F44C0824BF1}" type="datetimeFigureOut">
              <a:rPr lang="en-US" smtClean="0"/>
              <a:t>3/11/13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67B6A492-5AFD-9949-B0DE-F37B0BFBEB86}" type="slidenum">
              <a:rPr lang="en-US" smtClean="0"/>
              <a:t>‹#›</a:t>
            </a:fld>
            <a:endParaRPr lang="en-US"/>
          </a:p>
        </p:txBody>
      </p:sp>
    </p:spTree>
    <p:extLst>
      <p:ext uri="{BB962C8B-B14F-4D97-AF65-F5344CB8AC3E}">
        <p14:creationId xmlns:p14="http://schemas.microsoft.com/office/powerpoint/2010/main" val="187241383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202E45-FD6F-8049-8BF3-F6F054DBB801}" type="datetimeFigureOut">
              <a:rPr lang="en-US" smtClean="0"/>
              <a:t>3/11/13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A14D31A-293E-DB4C-81A1-F1647CE26A5A}" type="slidenum">
              <a:rPr lang="en-US" smtClean="0"/>
              <a:t>‹#›</a:t>
            </a:fld>
            <a:endParaRPr lang="en-US"/>
          </a:p>
        </p:txBody>
      </p:sp>
    </p:spTree>
    <p:extLst>
      <p:ext uri="{BB962C8B-B14F-4D97-AF65-F5344CB8AC3E}">
        <p14:creationId xmlns:p14="http://schemas.microsoft.com/office/powerpoint/2010/main" val="2078171419"/>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14A36AF-996C-A04A-A447-35C24774F781}" type="datetime1">
              <a:rPr lang="en-US" smtClean="0"/>
              <a:t>3/11/13</a:t>
            </a:fld>
            <a:endParaRPr lang="en-US"/>
          </a:p>
        </p:txBody>
      </p:sp>
      <p:sp>
        <p:nvSpPr>
          <p:cNvPr id="5" name="Footer Placeholder 4"/>
          <p:cNvSpPr>
            <a:spLocks noGrp="1"/>
          </p:cNvSpPr>
          <p:nvPr>
            <p:ph type="ftr" sz="quarter" idx="11"/>
          </p:nvPr>
        </p:nvSpPr>
        <p:spPr/>
        <p:txBody>
          <a:bodyPr/>
          <a:lstStyle/>
          <a:p>
            <a:r>
              <a:rPr lang="en-US" smtClean="0"/>
              <a:t>Anand et al. Asymmetric OSPF Hold Timer </a:t>
            </a:r>
            <a:endParaRPr lang="en-US"/>
          </a:p>
        </p:txBody>
      </p:sp>
      <p:sp>
        <p:nvSpPr>
          <p:cNvPr id="6" name="Slide Number Placeholder 5"/>
          <p:cNvSpPr>
            <a:spLocks noGrp="1"/>
          </p:cNvSpPr>
          <p:nvPr>
            <p:ph type="sldNum" sz="quarter" idx="12"/>
          </p:nvPr>
        </p:nvSpPr>
        <p:spPr/>
        <p:txBody>
          <a:bodyPr/>
          <a:lstStyle/>
          <a:p>
            <a:fld id="{26973959-A708-F241-BE62-9B4D7936506B}" type="slidenum">
              <a:rPr lang="en-US" smtClean="0"/>
              <a:t>‹#›</a:t>
            </a:fld>
            <a:endParaRPr lang="en-US"/>
          </a:p>
        </p:txBody>
      </p:sp>
    </p:spTree>
    <p:extLst>
      <p:ext uri="{BB962C8B-B14F-4D97-AF65-F5344CB8AC3E}">
        <p14:creationId xmlns:p14="http://schemas.microsoft.com/office/powerpoint/2010/main" val="21157441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0897E47-C033-C440-93CC-40F011867125}" type="datetime1">
              <a:rPr lang="en-US" smtClean="0"/>
              <a:t>3/11/13</a:t>
            </a:fld>
            <a:endParaRPr lang="en-US"/>
          </a:p>
        </p:txBody>
      </p:sp>
      <p:sp>
        <p:nvSpPr>
          <p:cNvPr id="5" name="Footer Placeholder 4"/>
          <p:cNvSpPr>
            <a:spLocks noGrp="1"/>
          </p:cNvSpPr>
          <p:nvPr>
            <p:ph type="ftr" sz="quarter" idx="11"/>
          </p:nvPr>
        </p:nvSpPr>
        <p:spPr/>
        <p:txBody>
          <a:bodyPr/>
          <a:lstStyle/>
          <a:p>
            <a:r>
              <a:rPr lang="en-US" smtClean="0"/>
              <a:t>Anand et al. Asymmetric OSPF Hold Timer </a:t>
            </a:r>
            <a:endParaRPr lang="en-US"/>
          </a:p>
        </p:txBody>
      </p:sp>
      <p:sp>
        <p:nvSpPr>
          <p:cNvPr id="6" name="Slide Number Placeholder 5"/>
          <p:cNvSpPr>
            <a:spLocks noGrp="1"/>
          </p:cNvSpPr>
          <p:nvPr>
            <p:ph type="sldNum" sz="quarter" idx="12"/>
          </p:nvPr>
        </p:nvSpPr>
        <p:spPr/>
        <p:txBody>
          <a:bodyPr/>
          <a:lstStyle/>
          <a:p>
            <a:fld id="{26973959-A708-F241-BE62-9B4D7936506B}" type="slidenum">
              <a:rPr lang="en-US" smtClean="0"/>
              <a:t>‹#›</a:t>
            </a:fld>
            <a:endParaRPr lang="en-US"/>
          </a:p>
        </p:txBody>
      </p:sp>
    </p:spTree>
    <p:extLst>
      <p:ext uri="{BB962C8B-B14F-4D97-AF65-F5344CB8AC3E}">
        <p14:creationId xmlns:p14="http://schemas.microsoft.com/office/powerpoint/2010/main" val="8926580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657D9A3-5D36-274D-9F78-1FB85548371C}" type="datetime1">
              <a:rPr lang="en-US" smtClean="0"/>
              <a:t>3/11/13</a:t>
            </a:fld>
            <a:endParaRPr lang="en-US"/>
          </a:p>
        </p:txBody>
      </p:sp>
      <p:sp>
        <p:nvSpPr>
          <p:cNvPr id="5" name="Footer Placeholder 4"/>
          <p:cNvSpPr>
            <a:spLocks noGrp="1"/>
          </p:cNvSpPr>
          <p:nvPr>
            <p:ph type="ftr" sz="quarter" idx="11"/>
          </p:nvPr>
        </p:nvSpPr>
        <p:spPr/>
        <p:txBody>
          <a:bodyPr/>
          <a:lstStyle/>
          <a:p>
            <a:r>
              <a:rPr lang="en-US" smtClean="0"/>
              <a:t>Anand et al. Asymmetric OSPF Hold Timer </a:t>
            </a:r>
            <a:endParaRPr lang="en-US"/>
          </a:p>
        </p:txBody>
      </p:sp>
      <p:sp>
        <p:nvSpPr>
          <p:cNvPr id="6" name="Slide Number Placeholder 5"/>
          <p:cNvSpPr>
            <a:spLocks noGrp="1"/>
          </p:cNvSpPr>
          <p:nvPr>
            <p:ph type="sldNum" sz="quarter" idx="12"/>
          </p:nvPr>
        </p:nvSpPr>
        <p:spPr/>
        <p:txBody>
          <a:bodyPr/>
          <a:lstStyle/>
          <a:p>
            <a:fld id="{26973959-A708-F241-BE62-9B4D7936506B}" type="slidenum">
              <a:rPr lang="en-US" smtClean="0"/>
              <a:t>‹#›</a:t>
            </a:fld>
            <a:endParaRPr lang="en-US"/>
          </a:p>
        </p:txBody>
      </p:sp>
    </p:spTree>
    <p:extLst>
      <p:ext uri="{BB962C8B-B14F-4D97-AF65-F5344CB8AC3E}">
        <p14:creationId xmlns:p14="http://schemas.microsoft.com/office/powerpoint/2010/main" val="460208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74801E3-0FAD-264D-9C1D-5D3BA5905DC0}" type="datetime1">
              <a:rPr lang="en-US" smtClean="0"/>
              <a:t>3/11/13</a:t>
            </a:fld>
            <a:endParaRPr lang="en-US"/>
          </a:p>
        </p:txBody>
      </p:sp>
      <p:sp>
        <p:nvSpPr>
          <p:cNvPr id="5" name="Footer Placeholder 4"/>
          <p:cNvSpPr>
            <a:spLocks noGrp="1"/>
          </p:cNvSpPr>
          <p:nvPr>
            <p:ph type="ftr" sz="quarter" idx="11"/>
          </p:nvPr>
        </p:nvSpPr>
        <p:spPr/>
        <p:txBody>
          <a:bodyPr/>
          <a:lstStyle/>
          <a:p>
            <a:r>
              <a:rPr lang="en-US" smtClean="0"/>
              <a:t>Anand et al. Asymmetric OSPF Hold Timer </a:t>
            </a:r>
            <a:endParaRPr lang="en-US"/>
          </a:p>
        </p:txBody>
      </p:sp>
      <p:sp>
        <p:nvSpPr>
          <p:cNvPr id="6" name="Slide Number Placeholder 5"/>
          <p:cNvSpPr>
            <a:spLocks noGrp="1"/>
          </p:cNvSpPr>
          <p:nvPr>
            <p:ph type="sldNum" sz="quarter" idx="12"/>
          </p:nvPr>
        </p:nvSpPr>
        <p:spPr/>
        <p:txBody>
          <a:bodyPr/>
          <a:lstStyle/>
          <a:p>
            <a:fld id="{26973959-A708-F241-BE62-9B4D7936506B}" type="slidenum">
              <a:rPr lang="en-US" smtClean="0"/>
              <a:t>‹#›</a:t>
            </a:fld>
            <a:endParaRPr lang="en-US"/>
          </a:p>
        </p:txBody>
      </p:sp>
    </p:spTree>
    <p:extLst>
      <p:ext uri="{BB962C8B-B14F-4D97-AF65-F5344CB8AC3E}">
        <p14:creationId xmlns:p14="http://schemas.microsoft.com/office/powerpoint/2010/main" val="15114533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CF5A574-2BAC-E247-8B4E-14BC0D099AC4}" type="datetime1">
              <a:rPr lang="en-US" smtClean="0"/>
              <a:t>3/11/13</a:t>
            </a:fld>
            <a:endParaRPr lang="en-US"/>
          </a:p>
        </p:txBody>
      </p:sp>
      <p:sp>
        <p:nvSpPr>
          <p:cNvPr id="5" name="Footer Placeholder 4"/>
          <p:cNvSpPr>
            <a:spLocks noGrp="1"/>
          </p:cNvSpPr>
          <p:nvPr>
            <p:ph type="ftr" sz="quarter" idx="11"/>
          </p:nvPr>
        </p:nvSpPr>
        <p:spPr/>
        <p:txBody>
          <a:bodyPr/>
          <a:lstStyle/>
          <a:p>
            <a:r>
              <a:rPr lang="en-US" smtClean="0"/>
              <a:t>Anand et al. Asymmetric OSPF Hold Timer </a:t>
            </a:r>
            <a:endParaRPr lang="en-US"/>
          </a:p>
        </p:txBody>
      </p:sp>
      <p:sp>
        <p:nvSpPr>
          <p:cNvPr id="6" name="Slide Number Placeholder 5"/>
          <p:cNvSpPr>
            <a:spLocks noGrp="1"/>
          </p:cNvSpPr>
          <p:nvPr>
            <p:ph type="sldNum" sz="quarter" idx="12"/>
          </p:nvPr>
        </p:nvSpPr>
        <p:spPr/>
        <p:txBody>
          <a:bodyPr/>
          <a:lstStyle/>
          <a:p>
            <a:fld id="{26973959-A708-F241-BE62-9B4D7936506B}" type="slidenum">
              <a:rPr lang="en-US" smtClean="0"/>
              <a:t>‹#›</a:t>
            </a:fld>
            <a:endParaRPr lang="en-US"/>
          </a:p>
        </p:txBody>
      </p:sp>
    </p:spTree>
    <p:extLst>
      <p:ext uri="{BB962C8B-B14F-4D97-AF65-F5344CB8AC3E}">
        <p14:creationId xmlns:p14="http://schemas.microsoft.com/office/powerpoint/2010/main" val="41874985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2AA82CE-F779-8540-AE81-375CA018277E}" type="datetime1">
              <a:rPr lang="en-US" smtClean="0"/>
              <a:t>3/11/13</a:t>
            </a:fld>
            <a:endParaRPr lang="en-US"/>
          </a:p>
        </p:txBody>
      </p:sp>
      <p:sp>
        <p:nvSpPr>
          <p:cNvPr id="6" name="Footer Placeholder 5"/>
          <p:cNvSpPr>
            <a:spLocks noGrp="1"/>
          </p:cNvSpPr>
          <p:nvPr>
            <p:ph type="ftr" sz="quarter" idx="11"/>
          </p:nvPr>
        </p:nvSpPr>
        <p:spPr/>
        <p:txBody>
          <a:bodyPr/>
          <a:lstStyle/>
          <a:p>
            <a:r>
              <a:rPr lang="en-US" smtClean="0"/>
              <a:t>Anand et al. Asymmetric OSPF Hold Timer </a:t>
            </a:r>
            <a:endParaRPr lang="en-US"/>
          </a:p>
        </p:txBody>
      </p:sp>
      <p:sp>
        <p:nvSpPr>
          <p:cNvPr id="7" name="Slide Number Placeholder 6"/>
          <p:cNvSpPr>
            <a:spLocks noGrp="1"/>
          </p:cNvSpPr>
          <p:nvPr>
            <p:ph type="sldNum" sz="quarter" idx="12"/>
          </p:nvPr>
        </p:nvSpPr>
        <p:spPr/>
        <p:txBody>
          <a:bodyPr/>
          <a:lstStyle/>
          <a:p>
            <a:fld id="{26973959-A708-F241-BE62-9B4D7936506B}" type="slidenum">
              <a:rPr lang="en-US" smtClean="0"/>
              <a:t>‹#›</a:t>
            </a:fld>
            <a:endParaRPr lang="en-US"/>
          </a:p>
        </p:txBody>
      </p:sp>
    </p:spTree>
    <p:extLst>
      <p:ext uri="{BB962C8B-B14F-4D97-AF65-F5344CB8AC3E}">
        <p14:creationId xmlns:p14="http://schemas.microsoft.com/office/powerpoint/2010/main" val="23148388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557F1B5-1033-5A44-B47B-B8400D84F02C}" type="datetime1">
              <a:rPr lang="en-US" smtClean="0"/>
              <a:t>3/11/13</a:t>
            </a:fld>
            <a:endParaRPr lang="en-US"/>
          </a:p>
        </p:txBody>
      </p:sp>
      <p:sp>
        <p:nvSpPr>
          <p:cNvPr id="8" name="Footer Placeholder 7"/>
          <p:cNvSpPr>
            <a:spLocks noGrp="1"/>
          </p:cNvSpPr>
          <p:nvPr>
            <p:ph type="ftr" sz="quarter" idx="11"/>
          </p:nvPr>
        </p:nvSpPr>
        <p:spPr/>
        <p:txBody>
          <a:bodyPr/>
          <a:lstStyle/>
          <a:p>
            <a:r>
              <a:rPr lang="en-US" smtClean="0"/>
              <a:t>Anand et al. Asymmetric OSPF Hold Timer </a:t>
            </a:r>
            <a:endParaRPr lang="en-US"/>
          </a:p>
        </p:txBody>
      </p:sp>
      <p:sp>
        <p:nvSpPr>
          <p:cNvPr id="9" name="Slide Number Placeholder 8"/>
          <p:cNvSpPr>
            <a:spLocks noGrp="1"/>
          </p:cNvSpPr>
          <p:nvPr>
            <p:ph type="sldNum" sz="quarter" idx="12"/>
          </p:nvPr>
        </p:nvSpPr>
        <p:spPr/>
        <p:txBody>
          <a:bodyPr/>
          <a:lstStyle/>
          <a:p>
            <a:fld id="{26973959-A708-F241-BE62-9B4D7936506B}" type="slidenum">
              <a:rPr lang="en-US" smtClean="0"/>
              <a:t>‹#›</a:t>
            </a:fld>
            <a:endParaRPr lang="en-US"/>
          </a:p>
        </p:txBody>
      </p:sp>
    </p:spTree>
    <p:extLst>
      <p:ext uri="{BB962C8B-B14F-4D97-AF65-F5344CB8AC3E}">
        <p14:creationId xmlns:p14="http://schemas.microsoft.com/office/powerpoint/2010/main" val="3972668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E5674A4-70D9-4C4C-934C-B6E78A83FF4D}" type="datetime1">
              <a:rPr lang="en-US" smtClean="0"/>
              <a:t>3/11/13</a:t>
            </a:fld>
            <a:endParaRPr lang="en-US"/>
          </a:p>
        </p:txBody>
      </p:sp>
      <p:sp>
        <p:nvSpPr>
          <p:cNvPr id="4" name="Footer Placeholder 3"/>
          <p:cNvSpPr>
            <a:spLocks noGrp="1"/>
          </p:cNvSpPr>
          <p:nvPr>
            <p:ph type="ftr" sz="quarter" idx="11"/>
          </p:nvPr>
        </p:nvSpPr>
        <p:spPr/>
        <p:txBody>
          <a:bodyPr/>
          <a:lstStyle/>
          <a:p>
            <a:r>
              <a:rPr lang="en-US" smtClean="0"/>
              <a:t>Anand et al. Asymmetric OSPF Hold Timer </a:t>
            </a:r>
            <a:endParaRPr lang="en-US"/>
          </a:p>
        </p:txBody>
      </p:sp>
      <p:sp>
        <p:nvSpPr>
          <p:cNvPr id="5" name="Slide Number Placeholder 4"/>
          <p:cNvSpPr>
            <a:spLocks noGrp="1"/>
          </p:cNvSpPr>
          <p:nvPr>
            <p:ph type="sldNum" sz="quarter" idx="12"/>
          </p:nvPr>
        </p:nvSpPr>
        <p:spPr/>
        <p:txBody>
          <a:bodyPr/>
          <a:lstStyle/>
          <a:p>
            <a:fld id="{26973959-A708-F241-BE62-9B4D7936506B}" type="slidenum">
              <a:rPr lang="en-US" smtClean="0"/>
              <a:t>‹#›</a:t>
            </a:fld>
            <a:endParaRPr lang="en-US"/>
          </a:p>
        </p:txBody>
      </p:sp>
    </p:spTree>
    <p:extLst>
      <p:ext uri="{BB962C8B-B14F-4D97-AF65-F5344CB8AC3E}">
        <p14:creationId xmlns:p14="http://schemas.microsoft.com/office/powerpoint/2010/main" val="6688935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9DE967-6EE1-9644-877F-3102BAB3C80F}" type="datetime1">
              <a:rPr lang="en-US" smtClean="0"/>
              <a:t>3/11/13</a:t>
            </a:fld>
            <a:endParaRPr lang="en-US"/>
          </a:p>
        </p:txBody>
      </p:sp>
      <p:sp>
        <p:nvSpPr>
          <p:cNvPr id="3" name="Footer Placeholder 2"/>
          <p:cNvSpPr>
            <a:spLocks noGrp="1"/>
          </p:cNvSpPr>
          <p:nvPr>
            <p:ph type="ftr" sz="quarter" idx="11"/>
          </p:nvPr>
        </p:nvSpPr>
        <p:spPr/>
        <p:txBody>
          <a:bodyPr/>
          <a:lstStyle/>
          <a:p>
            <a:r>
              <a:rPr lang="en-US" smtClean="0"/>
              <a:t>Anand et al. Asymmetric OSPF Hold Timer </a:t>
            </a:r>
            <a:endParaRPr lang="en-US"/>
          </a:p>
        </p:txBody>
      </p:sp>
      <p:sp>
        <p:nvSpPr>
          <p:cNvPr id="4" name="Slide Number Placeholder 3"/>
          <p:cNvSpPr>
            <a:spLocks noGrp="1"/>
          </p:cNvSpPr>
          <p:nvPr>
            <p:ph type="sldNum" sz="quarter" idx="12"/>
          </p:nvPr>
        </p:nvSpPr>
        <p:spPr/>
        <p:txBody>
          <a:bodyPr/>
          <a:lstStyle/>
          <a:p>
            <a:fld id="{26973959-A708-F241-BE62-9B4D7936506B}" type="slidenum">
              <a:rPr lang="en-US" smtClean="0"/>
              <a:t>‹#›</a:t>
            </a:fld>
            <a:endParaRPr lang="en-US"/>
          </a:p>
        </p:txBody>
      </p:sp>
    </p:spTree>
    <p:extLst>
      <p:ext uri="{BB962C8B-B14F-4D97-AF65-F5344CB8AC3E}">
        <p14:creationId xmlns:p14="http://schemas.microsoft.com/office/powerpoint/2010/main" val="11538034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66B72B3-F2E7-A34F-8D52-7258242F9B78}" type="datetime1">
              <a:rPr lang="en-US" smtClean="0"/>
              <a:t>3/11/13</a:t>
            </a:fld>
            <a:endParaRPr lang="en-US"/>
          </a:p>
        </p:txBody>
      </p:sp>
      <p:sp>
        <p:nvSpPr>
          <p:cNvPr id="6" name="Footer Placeholder 5"/>
          <p:cNvSpPr>
            <a:spLocks noGrp="1"/>
          </p:cNvSpPr>
          <p:nvPr>
            <p:ph type="ftr" sz="quarter" idx="11"/>
          </p:nvPr>
        </p:nvSpPr>
        <p:spPr/>
        <p:txBody>
          <a:bodyPr/>
          <a:lstStyle/>
          <a:p>
            <a:r>
              <a:rPr lang="en-US" smtClean="0"/>
              <a:t>Anand et al. Asymmetric OSPF Hold Timer </a:t>
            </a:r>
            <a:endParaRPr lang="en-US"/>
          </a:p>
        </p:txBody>
      </p:sp>
      <p:sp>
        <p:nvSpPr>
          <p:cNvPr id="7" name="Slide Number Placeholder 6"/>
          <p:cNvSpPr>
            <a:spLocks noGrp="1"/>
          </p:cNvSpPr>
          <p:nvPr>
            <p:ph type="sldNum" sz="quarter" idx="12"/>
          </p:nvPr>
        </p:nvSpPr>
        <p:spPr/>
        <p:txBody>
          <a:bodyPr/>
          <a:lstStyle/>
          <a:p>
            <a:fld id="{26973959-A708-F241-BE62-9B4D7936506B}" type="slidenum">
              <a:rPr lang="en-US" smtClean="0"/>
              <a:t>‹#›</a:t>
            </a:fld>
            <a:endParaRPr lang="en-US"/>
          </a:p>
        </p:txBody>
      </p:sp>
    </p:spTree>
    <p:extLst>
      <p:ext uri="{BB962C8B-B14F-4D97-AF65-F5344CB8AC3E}">
        <p14:creationId xmlns:p14="http://schemas.microsoft.com/office/powerpoint/2010/main" val="28820482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6F0A3D1-0EA1-094F-91EA-9EDAACEDEE75}" type="datetime1">
              <a:rPr lang="en-US" smtClean="0"/>
              <a:t>3/11/13</a:t>
            </a:fld>
            <a:endParaRPr lang="en-US"/>
          </a:p>
        </p:txBody>
      </p:sp>
      <p:sp>
        <p:nvSpPr>
          <p:cNvPr id="6" name="Footer Placeholder 5"/>
          <p:cNvSpPr>
            <a:spLocks noGrp="1"/>
          </p:cNvSpPr>
          <p:nvPr>
            <p:ph type="ftr" sz="quarter" idx="11"/>
          </p:nvPr>
        </p:nvSpPr>
        <p:spPr/>
        <p:txBody>
          <a:bodyPr/>
          <a:lstStyle/>
          <a:p>
            <a:r>
              <a:rPr lang="en-US" smtClean="0"/>
              <a:t>Anand et al. Asymmetric OSPF Hold Timer </a:t>
            </a:r>
            <a:endParaRPr lang="en-US"/>
          </a:p>
        </p:txBody>
      </p:sp>
      <p:sp>
        <p:nvSpPr>
          <p:cNvPr id="7" name="Slide Number Placeholder 6"/>
          <p:cNvSpPr>
            <a:spLocks noGrp="1"/>
          </p:cNvSpPr>
          <p:nvPr>
            <p:ph type="sldNum" sz="quarter" idx="12"/>
          </p:nvPr>
        </p:nvSpPr>
        <p:spPr/>
        <p:txBody>
          <a:bodyPr/>
          <a:lstStyle/>
          <a:p>
            <a:fld id="{26973959-A708-F241-BE62-9B4D7936506B}" type="slidenum">
              <a:rPr lang="en-US" smtClean="0"/>
              <a:t>‹#›</a:t>
            </a:fld>
            <a:endParaRPr lang="en-US"/>
          </a:p>
        </p:txBody>
      </p:sp>
    </p:spTree>
    <p:extLst>
      <p:ext uri="{BB962C8B-B14F-4D97-AF65-F5344CB8AC3E}">
        <p14:creationId xmlns:p14="http://schemas.microsoft.com/office/powerpoint/2010/main" val="59283035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2928B40-9E88-8045-BA05-9CD332DA2D77}" type="datetime1">
              <a:rPr lang="en-US" smtClean="0"/>
              <a:t>3/11/13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Anand et al. Asymmetric OSPF Hold Timer </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973959-A708-F241-BE62-9B4D7936506B}" type="slidenum">
              <a:rPr lang="en-US" smtClean="0"/>
              <a:t>‹#›</a:t>
            </a:fld>
            <a:endParaRPr lang="en-US"/>
          </a:p>
        </p:txBody>
      </p:sp>
    </p:spTree>
    <p:extLst>
      <p:ext uri="{BB962C8B-B14F-4D97-AF65-F5344CB8AC3E}">
        <p14:creationId xmlns:p14="http://schemas.microsoft.com/office/powerpoint/2010/main" val="36418279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 Asymmetric OSPF Hold Timer</a:t>
            </a:r>
            <a:endParaRPr lang="en-US" dirty="0"/>
          </a:p>
        </p:txBody>
      </p:sp>
      <p:sp>
        <p:nvSpPr>
          <p:cNvPr id="3" name="Subtitle 2"/>
          <p:cNvSpPr>
            <a:spLocks noGrp="1"/>
          </p:cNvSpPr>
          <p:nvPr>
            <p:ph type="subTitle" idx="1"/>
          </p:nvPr>
        </p:nvSpPr>
        <p:spPr>
          <a:xfrm>
            <a:off x="752593" y="3886200"/>
            <a:ext cx="7705607" cy="1109133"/>
          </a:xfrm>
        </p:spPr>
        <p:txBody>
          <a:bodyPr>
            <a:normAutofit lnSpcReduction="10000"/>
          </a:bodyPr>
          <a:lstStyle/>
          <a:p>
            <a:r>
              <a:rPr lang="es-ES_tradnl" dirty="0" smtClean="0"/>
              <a:t>Madhukar Anand, </a:t>
            </a:r>
            <a:r>
              <a:rPr lang="es-ES_tradnl" dirty="0" err="1" smtClean="0"/>
              <a:t>Hasmit</a:t>
            </a:r>
            <a:r>
              <a:rPr lang="es-ES_tradnl" dirty="0" smtClean="0"/>
              <a:t> </a:t>
            </a:r>
            <a:r>
              <a:rPr lang="es-ES_tradnl" dirty="0" err="1" smtClean="0"/>
              <a:t>Grover</a:t>
            </a:r>
            <a:r>
              <a:rPr lang="es-ES_tradnl" dirty="0" smtClean="0"/>
              <a:t>, </a:t>
            </a:r>
            <a:r>
              <a:rPr lang="es-ES_tradnl" dirty="0" err="1" smtClean="0"/>
              <a:t>Abhay</a:t>
            </a:r>
            <a:r>
              <a:rPr lang="es-ES_tradnl" dirty="0" smtClean="0"/>
              <a:t> Roy</a:t>
            </a:r>
          </a:p>
          <a:p>
            <a:r>
              <a:rPr lang="es-ES_tradnl" dirty="0" smtClean="0"/>
              <a:t>Cisco </a:t>
            </a:r>
            <a:r>
              <a:rPr lang="es-ES_tradnl" dirty="0" err="1" smtClean="0"/>
              <a:t>Systems</a:t>
            </a:r>
            <a:endParaRPr lang="en-US" dirty="0"/>
          </a:p>
        </p:txBody>
      </p:sp>
    </p:spTree>
    <p:extLst>
      <p:ext uri="{BB962C8B-B14F-4D97-AF65-F5344CB8AC3E}">
        <p14:creationId xmlns:p14="http://schemas.microsoft.com/office/powerpoint/2010/main" val="33036146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 Statement</a:t>
            </a:r>
            <a:endParaRPr lang="en-US" dirty="0"/>
          </a:p>
        </p:txBody>
      </p:sp>
      <p:sp>
        <p:nvSpPr>
          <p:cNvPr id="3" name="Content Placeholder 2"/>
          <p:cNvSpPr>
            <a:spLocks noGrp="1"/>
          </p:cNvSpPr>
          <p:nvPr>
            <p:ph idx="1"/>
          </p:nvPr>
        </p:nvSpPr>
        <p:spPr/>
        <p:txBody>
          <a:bodyPr/>
          <a:lstStyle/>
          <a:p>
            <a:r>
              <a:rPr lang="en-US" dirty="0" smtClean="0"/>
              <a:t>Networking infrastructure is now critical for businesses. </a:t>
            </a:r>
          </a:p>
          <a:p>
            <a:pPr lvl="1"/>
            <a:r>
              <a:rPr lang="en-US" dirty="0" smtClean="0"/>
              <a:t>Vendors support high availability and built-in redundancy to meet customer needs.</a:t>
            </a:r>
          </a:p>
          <a:p>
            <a:r>
              <a:rPr lang="en-US" dirty="0" smtClean="0"/>
              <a:t>For routing protocols like OSPF, these needs translate to support for:</a:t>
            </a:r>
          </a:p>
          <a:p>
            <a:pPr lvl="1"/>
            <a:r>
              <a:rPr lang="en-US" dirty="0" err="1" smtClean="0"/>
              <a:t>Stateful</a:t>
            </a:r>
            <a:r>
              <a:rPr lang="en-US" dirty="0" smtClean="0"/>
              <a:t> recovery in cases such as a process crash.</a:t>
            </a:r>
          </a:p>
          <a:p>
            <a:pPr lvl="1"/>
            <a:r>
              <a:rPr lang="en-US" dirty="0" smtClean="0"/>
              <a:t>In-Service System </a:t>
            </a:r>
            <a:r>
              <a:rPr lang="en-US" dirty="0" smtClean="0"/>
              <a:t>Upgrade (ISSU)</a:t>
            </a:r>
            <a:endParaRPr lang="en-US" dirty="0" smtClean="0"/>
          </a:p>
          <a:p>
            <a:pPr lvl="1"/>
            <a:endParaRPr lang="en-US" dirty="0"/>
          </a:p>
        </p:txBody>
      </p:sp>
      <p:sp>
        <p:nvSpPr>
          <p:cNvPr id="4" name="Footer Placeholder 3"/>
          <p:cNvSpPr>
            <a:spLocks noGrp="1"/>
          </p:cNvSpPr>
          <p:nvPr>
            <p:ph type="ftr" sz="quarter" idx="11"/>
          </p:nvPr>
        </p:nvSpPr>
        <p:spPr/>
        <p:txBody>
          <a:bodyPr/>
          <a:lstStyle/>
          <a:p>
            <a:r>
              <a:rPr lang="en-US" dirty="0" smtClean="0"/>
              <a:t>Asymmetric OSPF Hold Timer </a:t>
            </a:r>
            <a:endParaRPr lang="en-US" dirty="0"/>
          </a:p>
        </p:txBody>
      </p:sp>
      <p:sp>
        <p:nvSpPr>
          <p:cNvPr id="5" name="Slide Number Placeholder 4"/>
          <p:cNvSpPr>
            <a:spLocks noGrp="1"/>
          </p:cNvSpPr>
          <p:nvPr>
            <p:ph type="sldNum" sz="quarter" idx="12"/>
          </p:nvPr>
        </p:nvSpPr>
        <p:spPr/>
        <p:txBody>
          <a:bodyPr/>
          <a:lstStyle/>
          <a:p>
            <a:fld id="{26973959-A708-F241-BE62-9B4D7936506B}" type="slidenum">
              <a:rPr lang="en-US" smtClean="0"/>
              <a:t>3</a:t>
            </a:fld>
            <a:endParaRPr lang="en-US" dirty="0"/>
          </a:p>
        </p:txBody>
      </p:sp>
      <p:sp>
        <p:nvSpPr>
          <p:cNvPr id="6" name="TextBox 5"/>
          <p:cNvSpPr txBox="1"/>
          <p:nvPr/>
        </p:nvSpPr>
        <p:spPr>
          <a:xfrm>
            <a:off x="457200" y="6437275"/>
            <a:ext cx="1317318" cy="276999"/>
          </a:xfrm>
          <a:prstGeom prst="rect">
            <a:avLst/>
          </a:prstGeom>
          <a:noFill/>
        </p:spPr>
        <p:txBody>
          <a:bodyPr wrap="square" rtlCol="0">
            <a:spAutoFit/>
          </a:bodyPr>
          <a:lstStyle/>
          <a:p>
            <a:r>
              <a:rPr lang="en-US" sz="1200" dirty="0">
                <a:solidFill>
                  <a:prstClr val="black">
                    <a:tint val="75000"/>
                  </a:prstClr>
                </a:solidFill>
              </a:rPr>
              <a:t>Anand et al. </a:t>
            </a:r>
            <a:endParaRPr lang="en-US" dirty="0"/>
          </a:p>
        </p:txBody>
      </p:sp>
    </p:spTree>
    <p:extLst>
      <p:ext uri="{BB962C8B-B14F-4D97-AF65-F5344CB8AC3E}">
        <p14:creationId xmlns:p14="http://schemas.microsoft.com/office/powerpoint/2010/main" val="41504027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Applicable Use Cases</a:t>
            </a:r>
            <a:endParaRPr lang="en-US" dirty="0"/>
          </a:p>
        </p:txBody>
      </p:sp>
      <p:sp>
        <p:nvSpPr>
          <p:cNvPr id="3" name="Content Placeholder 2"/>
          <p:cNvSpPr>
            <a:spLocks noGrp="1"/>
          </p:cNvSpPr>
          <p:nvPr>
            <p:ph idx="1"/>
          </p:nvPr>
        </p:nvSpPr>
        <p:spPr/>
        <p:txBody>
          <a:bodyPr>
            <a:normAutofit fontScale="92500"/>
          </a:bodyPr>
          <a:lstStyle/>
          <a:p>
            <a:r>
              <a:rPr lang="en-US" dirty="0" smtClean="0"/>
              <a:t>State restoration based recovery has advantages over Graceful Restart.</a:t>
            </a:r>
          </a:p>
          <a:p>
            <a:pPr lvl="1">
              <a:buFont typeface="Lucida Grande"/>
              <a:buChar char="+"/>
            </a:pPr>
            <a:r>
              <a:rPr lang="en-US" dirty="0" smtClean="0"/>
              <a:t>No co-operation needed from adjacent routers.</a:t>
            </a:r>
          </a:p>
          <a:p>
            <a:pPr lvl="1">
              <a:buFont typeface="Lucida Grande"/>
              <a:buChar char="+"/>
            </a:pPr>
            <a:r>
              <a:rPr lang="en-US" dirty="0" smtClean="0"/>
              <a:t>No additional control plane traffic between neighbors</a:t>
            </a:r>
          </a:p>
          <a:p>
            <a:pPr lvl="1">
              <a:buFont typeface="Lucida Grande"/>
              <a:buChar char="+"/>
            </a:pPr>
            <a:r>
              <a:rPr lang="en-US" dirty="0" smtClean="0"/>
              <a:t>No requirement that topology remain stable during this window.</a:t>
            </a:r>
          </a:p>
          <a:p>
            <a:pPr lvl="1"/>
            <a:r>
              <a:rPr lang="en-US" dirty="0" smtClean="0"/>
              <a:t>OSPF process may be busy during state restoration and may not be able to send out HELLOs on time, especially with aggressive HELLO timers.</a:t>
            </a:r>
          </a:p>
          <a:p>
            <a:pPr lvl="2"/>
            <a:r>
              <a:rPr lang="en-US" dirty="0" smtClean="0"/>
              <a:t>Use Asymmetric hold timers to overcome this limitation.</a:t>
            </a:r>
          </a:p>
        </p:txBody>
      </p:sp>
      <p:sp>
        <p:nvSpPr>
          <p:cNvPr id="4" name="Footer Placeholder 3"/>
          <p:cNvSpPr>
            <a:spLocks noGrp="1"/>
          </p:cNvSpPr>
          <p:nvPr>
            <p:ph type="ftr" sz="quarter" idx="11"/>
          </p:nvPr>
        </p:nvSpPr>
        <p:spPr/>
        <p:txBody>
          <a:bodyPr/>
          <a:lstStyle/>
          <a:p>
            <a:r>
              <a:rPr lang="en-US" dirty="0" smtClean="0"/>
              <a:t>Asymmetric OSPF Hold Timer </a:t>
            </a:r>
            <a:endParaRPr lang="en-US" dirty="0"/>
          </a:p>
        </p:txBody>
      </p:sp>
      <p:sp>
        <p:nvSpPr>
          <p:cNvPr id="5" name="Slide Number Placeholder 4"/>
          <p:cNvSpPr>
            <a:spLocks noGrp="1"/>
          </p:cNvSpPr>
          <p:nvPr>
            <p:ph type="sldNum" sz="quarter" idx="12"/>
          </p:nvPr>
        </p:nvSpPr>
        <p:spPr/>
        <p:txBody>
          <a:bodyPr/>
          <a:lstStyle/>
          <a:p>
            <a:fld id="{26973959-A708-F241-BE62-9B4D7936506B}" type="slidenum">
              <a:rPr lang="en-US" smtClean="0"/>
              <a:t>4</a:t>
            </a:fld>
            <a:endParaRPr lang="en-US" dirty="0"/>
          </a:p>
        </p:txBody>
      </p:sp>
      <p:sp>
        <p:nvSpPr>
          <p:cNvPr id="6" name="TextBox 5"/>
          <p:cNvSpPr txBox="1"/>
          <p:nvPr/>
        </p:nvSpPr>
        <p:spPr>
          <a:xfrm>
            <a:off x="457200" y="6437275"/>
            <a:ext cx="1317318" cy="276999"/>
          </a:xfrm>
          <a:prstGeom prst="rect">
            <a:avLst/>
          </a:prstGeom>
          <a:noFill/>
        </p:spPr>
        <p:txBody>
          <a:bodyPr wrap="square" rtlCol="0">
            <a:spAutoFit/>
          </a:bodyPr>
          <a:lstStyle/>
          <a:p>
            <a:r>
              <a:rPr lang="en-US" sz="1200" dirty="0">
                <a:solidFill>
                  <a:prstClr val="black">
                    <a:tint val="75000"/>
                  </a:prstClr>
                </a:solidFill>
              </a:rPr>
              <a:t>Anand et al. </a:t>
            </a:r>
            <a:endParaRPr lang="en-US" dirty="0"/>
          </a:p>
        </p:txBody>
      </p:sp>
    </p:spTree>
    <p:extLst>
      <p:ext uri="{BB962C8B-B14F-4D97-AF65-F5344CB8AC3E}">
        <p14:creationId xmlns:p14="http://schemas.microsoft.com/office/powerpoint/2010/main" val="4465615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Applicable Use Cases</a:t>
            </a:r>
            <a:endParaRPr lang="en-US" dirty="0"/>
          </a:p>
        </p:txBody>
      </p:sp>
      <p:sp>
        <p:nvSpPr>
          <p:cNvPr id="3" name="Content Placeholder 2"/>
          <p:cNvSpPr>
            <a:spLocks noGrp="1"/>
          </p:cNvSpPr>
          <p:nvPr>
            <p:ph idx="1"/>
          </p:nvPr>
        </p:nvSpPr>
        <p:spPr/>
        <p:txBody>
          <a:bodyPr>
            <a:normAutofit/>
          </a:bodyPr>
          <a:lstStyle/>
          <a:p>
            <a:pPr marL="514350" indent="-514350">
              <a:buFont typeface="+mj-lt"/>
              <a:buAutoNum type="arabicPeriod"/>
            </a:pPr>
            <a:r>
              <a:rPr lang="en-US" dirty="0" smtClean="0"/>
              <a:t>Asymmetric HELLOs may be useful in other scenarios such as differently loaded routers (e.g., routers in a hub and spoke topology)</a:t>
            </a:r>
            <a:r>
              <a:rPr lang="en-US" dirty="0" smtClean="0"/>
              <a:t>.</a:t>
            </a:r>
          </a:p>
          <a:p>
            <a:pPr marL="514350" indent="-514350">
              <a:buFont typeface="+mj-lt"/>
              <a:buAutoNum type="arabicPeriod"/>
            </a:pPr>
            <a:r>
              <a:rPr lang="en-US" dirty="0"/>
              <a:t>U</a:t>
            </a:r>
            <a:r>
              <a:rPr lang="en-US" dirty="0" smtClean="0"/>
              <a:t>seful in ISSU scenario to temporarily bump the hold time while ISSU is in progress</a:t>
            </a:r>
            <a:endParaRPr lang="en-US" dirty="0" smtClean="0"/>
          </a:p>
        </p:txBody>
      </p:sp>
      <p:sp>
        <p:nvSpPr>
          <p:cNvPr id="4" name="Footer Placeholder 3"/>
          <p:cNvSpPr>
            <a:spLocks noGrp="1"/>
          </p:cNvSpPr>
          <p:nvPr>
            <p:ph type="ftr" sz="quarter" idx="11"/>
          </p:nvPr>
        </p:nvSpPr>
        <p:spPr/>
        <p:txBody>
          <a:bodyPr/>
          <a:lstStyle/>
          <a:p>
            <a:r>
              <a:rPr lang="en-US" dirty="0" smtClean="0"/>
              <a:t>Asymmetric OSPF Hold Timer </a:t>
            </a:r>
            <a:endParaRPr lang="en-US" dirty="0"/>
          </a:p>
        </p:txBody>
      </p:sp>
      <p:sp>
        <p:nvSpPr>
          <p:cNvPr id="5" name="Slide Number Placeholder 4"/>
          <p:cNvSpPr>
            <a:spLocks noGrp="1"/>
          </p:cNvSpPr>
          <p:nvPr>
            <p:ph type="sldNum" sz="quarter" idx="12"/>
          </p:nvPr>
        </p:nvSpPr>
        <p:spPr/>
        <p:txBody>
          <a:bodyPr/>
          <a:lstStyle/>
          <a:p>
            <a:fld id="{26973959-A708-F241-BE62-9B4D7936506B}" type="slidenum">
              <a:rPr lang="en-US" smtClean="0"/>
              <a:t>5</a:t>
            </a:fld>
            <a:endParaRPr lang="en-US"/>
          </a:p>
        </p:txBody>
      </p:sp>
      <p:sp>
        <p:nvSpPr>
          <p:cNvPr id="6" name="TextBox 5"/>
          <p:cNvSpPr txBox="1"/>
          <p:nvPr/>
        </p:nvSpPr>
        <p:spPr>
          <a:xfrm>
            <a:off x="457200" y="6437275"/>
            <a:ext cx="1317318" cy="276999"/>
          </a:xfrm>
          <a:prstGeom prst="rect">
            <a:avLst/>
          </a:prstGeom>
          <a:noFill/>
        </p:spPr>
        <p:txBody>
          <a:bodyPr wrap="square" rtlCol="0">
            <a:spAutoFit/>
          </a:bodyPr>
          <a:lstStyle/>
          <a:p>
            <a:r>
              <a:rPr lang="en-US" sz="1200" dirty="0">
                <a:solidFill>
                  <a:prstClr val="black">
                    <a:tint val="75000"/>
                  </a:prstClr>
                </a:solidFill>
              </a:rPr>
              <a:t>Anand et al. </a:t>
            </a:r>
            <a:endParaRPr lang="en-US" dirty="0"/>
          </a:p>
        </p:txBody>
      </p:sp>
    </p:spTree>
    <p:extLst>
      <p:ext uri="{BB962C8B-B14F-4D97-AF65-F5344CB8AC3E}">
        <p14:creationId xmlns:p14="http://schemas.microsoft.com/office/powerpoint/2010/main" val="23053689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Asymmetric hold timers</a:t>
            </a:r>
            <a:endParaRPr lang="en-US" dirty="0"/>
          </a:p>
        </p:txBody>
      </p:sp>
      <p:sp>
        <p:nvSpPr>
          <p:cNvPr id="3" name="Content Placeholder 2"/>
          <p:cNvSpPr>
            <a:spLocks noGrp="1"/>
          </p:cNvSpPr>
          <p:nvPr>
            <p:ph idx="1"/>
          </p:nvPr>
        </p:nvSpPr>
        <p:spPr/>
        <p:txBody>
          <a:bodyPr>
            <a:normAutofit/>
          </a:bodyPr>
          <a:lstStyle/>
          <a:p>
            <a:r>
              <a:rPr lang="en-US" dirty="0" smtClean="0"/>
              <a:t>Goals</a:t>
            </a:r>
            <a:endParaRPr lang="en-US" dirty="0" smtClean="0"/>
          </a:p>
          <a:p>
            <a:pPr marL="971550" lvl="1" indent="-514350">
              <a:buFont typeface="+mj-lt"/>
              <a:buAutoNum type="arabicPeriod"/>
            </a:pPr>
            <a:r>
              <a:rPr lang="en-US" dirty="0"/>
              <a:t>Allow different ends of OSPF adjacency to </a:t>
            </a:r>
            <a:r>
              <a:rPr lang="en-US" dirty="0" smtClean="0"/>
              <a:t>have </a:t>
            </a:r>
            <a:r>
              <a:rPr lang="en-US" dirty="0"/>
              <a:t>different hold timers</a:t>
            </a:r>
            <a:r>
              <a:rPr lang="en-US" dirty="0" smtClean="0"/>
              <a:t>.</a:t>
            </a:r>
            <a:endParaRPr lang="en-US" dirty="0" smtClean="0"/>
          </a:p>
          <a:p>
            <a:pPr marL="971550" lvl="1" indent="-514350">
              <a:buFont typeface="+mj-lt"/>
              <a:buAutoNum type="arabicPeriod"/>
            </a:pPr>
            <a:r>
              <a:rPr lang="en-US" dirty="0" smtClean="0"/>
              <a:t>No </a:t>
            </a:r>
            <a:r>
              <a:rPr lang="en-US" dirty="0" smtClean="0"/>
              <a:t>explicit handshake should be needed when the (asymmetric) hold timer changes.</a:t>
            </a:r>
          </a:p>
          <a:p>
            <a:pPr marL="971550" lvl="1" indent="-514350">
              <a:buFont typeface="+mj-lt"/>
              <a:buAutoNum type="arabicPeriod"/>
            </a:pPr>
            <a:r>
              <a:rPr lang="en-US" dirty="0" smtClean="0"/>
              <a:t>Allow for graceful adjacency bring down if routers don’t support the asymmetric hold </a:t>
            </a:r>
            <a:r>
              <a:rPr lang="en-US" dirty="0" smtClean="0"/>
              <a:t>timers (backward compatibility)</a:t>
            </a:r>
            <a:endParaRPr lang="en-US" dirty="0" smtClean="0"/>
          </a:p>
        </p:txBody>
      </p:sp>
      <p:sp>
        <p:nvSpPr>
          <p:cNvPr id="4" name="Footer Placeholder 3"/>
          <p:cNvSpPr>
            <a:spLocks noGrp="1"/>
          </p:cNvSpPr>
          <p:nvPr>
            <p:ph type="ftr" sz="quarter" idx="11"/>
          </p:nvPr>
        </p:nvSpPr>
        <p:spPr/>
        <p:txBody>
          <a:bodyPr/>
          <a:lstStyle/>
          <a:p>
            <a:r>
              <a:rPr lang="en-US" dirty="0" smtClean="0"/>
              <a:t>Asymmetric OSPF Hold Timer </a:t>
            </a:r>
            <a:endParaRPr lang="en-US" dirty="0"/>
          </a:p>
        </p:txBody>
      </p:sp>
      <p:sp>
        <p:nvSpPr>
          <p:cNvPr id="5" name="Slide Number Placeholder 4"/>
          <p:cNvSpPr>
            <a:spLocks noGrp="1"/>
          </p:cNvSpPr>
          <p:nvPr>
            <p:ph type="sldNum" sz="quarter" idx="12"/>
          </p:nvPr>
        </p:nvSpPr>
        <p:spPr/>
        <p:txBody>
          <a:bodyPr/>
          <a:lstStyle/>
          <a:p>
            <a:fld id="{26973959-A708-F241-BE62-9B4D7936506B}" type="slidenum">
              <a:rPr lang="en-US" smtClean="0"/>
              <a:t>6</a:t>
            </a:fld>
            <a:endParaRPr lang="en-US"/>
          </a:p>
        </p:txBody>
      </p:sp>
      <p:sp>
        <p:nvSpPr>
          <p:cNvPr id="6" name="TextBox 5"/>
          <p:cNvSpPr txBox="1"/>
          <p:nvPr/>
        </p:nvSpPr>
        <p:spPr>
          <a:xfrm>
            <a:off x="457200" y="6437275"/>
            <a:ext cx="1317318" cy="276999"/>
          </a:xfrm>
          <a:prstGeom prst="rect">
            <a:avLst/>
          </a:prstGeom>
          <a:noFill/>
        </p:spPr>
        <p:txBody>
          <a:bodyPr wrap="square" rtlCol="0">
            <a:spAutoFit/>
          </a:bodyPr>
          <a:lstStyle/>
          <a:p>
            <a:r>
              <a:rPr lang="en-US" sz="1200" dirty="0">
                <a:solidFill>
                  <a:prstClr val="black">
                    <a:tint val="75000"/>
                  </a:prstClr>
                </a:solidFill>
              </a:rPr>
              <a:t>Anand et al. </a:t>
            </a:r>
            <a:endParaRPr lang="en-US" dirty="0"/>
          </a:p>
        </p:txBody>
      </p:sp>
    </p:spTree>
    <p:extLst>
      <p:ext uri="{BB962C8B-B14F-4D97-AF65-F5344CB8AC3E}">
        <p14:creationId xmlns:p14="http://schemas.microsoft.com/office/powerpoint/2010/main" val="24064803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Sending HELLOs</a:t>
            </a:r>
            <a:endParaRPr lang="en-US" dirty="0"/>
          </a:p>
        </p:txBody>
      </p:sp>
      <p:sp>
        <p:nvSpPr>
          <p:cNvPr id="3" name="Content Placeholder 2"/>
          <p:cNvSpPr>
            <a:spLocks noGrp="1"/>
          </p:cNvSpPr>
          <p:nvPr>
            <p:ph idx="1"/>
          </p:nvPr>
        </p:nvSpPr>
        <p:spPr>
          <a:xfrm>
            <a:off x="457200" y="1600200"/>
            <a:ext cx="8338726" cy="4525963"/>
          </a:xfrm>
        </p:spPr>
        <p:txBody>
          <a:bodyPr>
            <a:normAutofit fontScale="92500" lnSpcReduction="10000"/>
          </a:bodyPr>
          <a:lstStyle/>
          <a:p>
            <a:r>
              <a:rPr lang="en-US" dirty="0" smtClean="0"/>
              <a:t>Sending HELLOs with Asymmetric hold timers</a:t>
            </a:r>
          </a:p>
          <a:p>
            <a:pPr lvl="1"/>
            <a:r>
              <a:rPr lang="en-US" dirty="0" smtClean="0"/>
              <a:t>Use CLI to configure the hold timer(s).</a:t>
            </a:r>
          </a:p>
          <a:p>
            <a:pPr lvl="1"/>
            <a:r>
              <a:rPr lang="en-US" dirty="0" smtClean="0"/>
              <a:t>Add a new LLS block to the HELLO packet. Set the L bit.</a:t>
            </a:r>
          </a:p>
          <a:p>
            <a:pPr lvl="2"/>
            <a:r>
              <a:rPr lang="en-US" dirty="0" smtClean="0"/>
              <a:t>A new TLV will be introduced for this purpose. </a:t>
            </a:r>
          </a:p>
          <a:p>
            <a:pPr lvl="2"/>
            <a:r>
              <a:rPr lang="en-US" dirty="0" smtClean="0"/>
              <a:t>The value of the hold timer (potentially asymmetric) will be specified in this block. </a:t>
            </a:r>
          </a:p>
          <a:p>
            <a:pPr lvl="1"/>
            <a:r>
              <a:rPr lang="en-US" dirty="0" smtClean="0"/>
              <a:t>OSPF HELLO packet MUST set the HELLO and dead interval to 0.</a:t>
            </a:r>
          </a:p>
          <a:p>
            <a:pPr lvl="1"/>
            <a:r>
              <a:rPr lang="en-US" dirty="0" smtClean="0"/>
              <a:t>To stop announcing the asymmetric hold timer, OSPF routers will simply revert back to the non-zero values in the HELLO packet.</a:t>
            </a:r>
            <a:endParaRPr lang="en-US" dirty="0"/>
          </a:p>
        </p:txBody>
      </p:sp>
      <p:sp>
        <p:nvSpPr>
          <p:cNvPr id="4" name="Footer Placeholder 3"/>
          <p:cNvSpPr>
            <a:spLocks noGrp="1"/>
          </p:cNvSpPr>
          <p:nvPr>
            <p:ph type="ftr" sz="quarter" idx="11"/>
          </p:nvPr>
        </p:nvSpPr>
        <p:spPr/>
        <p:txBody>
          <a:bodyPr/>
          <a:lstStyle/>
          <a:p>
            <a:r>
              <a:rPr lang="en-US" dirty="0" smtClean="0"/>
              <a:t>Asymmetric OSPF Hold Timer </a:t>
            </a:r>
            <a:endParaRPr lang="en-US" dirty="0"/>
          </a:p>
        </p:txBody>
      </p:sp>
      <p:sp>
        <p:nvSpPr>
          <p:cNvPr id="5" name="Slide Number Placeholder 4"/>
          <p:cNvSpPr>
            <a:spLocks noGrp="1"/>
          </p:cNvSpPr>
          <p:nvPr>
            <p:ph type="sldNum" sz="quarter" idx="12"/>
          </p:nvPr>
        </p:nvSpPr>
        <p:spPr/>
        <p:txBody>
          <a:bodyPr/>
          <a:lstStyle/>
          <a:p>
            <a:fld id="{26973959-A708-F241-BE62-9B4D7936506B}" type="slidenum">
              <a:rPr lang="en-US" smtClean="0"/>
              <a:t>7</a:t>
            </a:fld>
            <a:endParaRPr lang="en-US"/>
          </a:p>
        </p:txBody>
      </p:sp>
      <p:sp>
        <p:nvSpPr>
          <p:cNvPr id="6" name="TextBox 5"/>
          <p:cNvSpPr txBox="1"/>
          <p:nvPr/>
        </p:nvSpPr>
        <p:spPr>
          <a:xfrm>
            <a:off x="457200" y="6437275"/>
            <a:ext cx="1317318" cy="276999"/>
          </a:xfrm>
          <a:prstGeom prst="rect">
            <a:avLst/>
          </a:prstGeom>
          <a:noFill/>
        </p:spPr>
        <p:txBody>
          <a:bodyPr wrap="square" rtlCol="0">
            <a:spAutoFit/>
          </a:bodyPr>
          <a:lstStyle/>
          <a:p>
            <a:r>
              <a:rPr lang="en-US" sz="1200" dirty="0">
                <a:solidFill>
                  <a:prstClr val="black">
                    <a:tint val="75000"/>
                  </a:prstClr>
                </a:solidFill>
              </a:rPr>
              <a:t>Anand et al. </a:t>
            </a:r>
            <a:endParaRPr lang="en-US" dirty="0"/>
          </a:p>
        </p:txBody>
      </p:sp>
    </p:spTree>
    <p:extLst>
      <p:ext uri="{BB962C8B-B14F-4D97-AF65-F5344CB8AC3E}">
        <p14:creationId xmlns:p14="http://schemas.microsoft.com/office/powerpoint/2010/main" val="19101783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Receiving HELLOs</a:t>
            </a:r>
            <a:endParaRPr lang="en-US" dirty="0"/>
          </a:p>
        </p:txBody>
      </p:sp>
      <p:sp>
        <p:nvSpPr>
          <p:cNvPr id="3" name="Content Placeholder 2"/>
          <p:cNvSpPr>
            <a:spLocks noGrp="1"/>
          </p:cNvSpPr>
          <p:nvPr>
            <p:ph idx="1"/>
          </p:nvPr>
        </p:nvSpPr>
        <p:spPr/>
        <p:txBody>
          <a:bodyPr>
            <a:normAutofit fontScale="92500" lnSpcReduction="10000"/>
          </a:bodyPr>
          <a:lstStyle/>
          <a:p>
            <a:pPr algn="just"/>
            <a:r>
              <a:rPr lang="en-US" dirty="0" smtClean="0"/>
              <a:t>Routers that recognize this new extended options will set the value of the neighbor dead interval to the value specified in the LLS block TLV.</a:t>
            </a:r>
          </a:p>
          <a:p>
            <a:pPr algn="just"/>
            <a:r>
              <a:rPr lang="en-US" dirty="0" smtClean="0"/>
              <a:t>Routers that do not recognize the extended options would drop adjacency as it will not match with the configured (or default) HELLO or dead interval as specified in Sec 10.5 of RFC 2328.</a:t>
            </a:r>
          </a:p>
          <a:p>
            <a:pPr algn="just"/>
            <a:r>
              <a:rPr lang="en-US" dirty="0" smtClean="0"/>
              <a:t>If the HELLO </a:t>
            </a:r>
            <a:r>
              <a:rPr lang="en-US" b="1" dirty="0" smtClean="0"/>
              <a:t>and</a:t>
            </a:r>
            <a:r>
              <a:rPr lang="en-US" dirty="0" smtClean="0"/>
              <a:t> dead interval both are not set to 0, then a router MUST not process the new LLS block.</a:t>
            </a:r>
          </a:p>
          <a:p>
            <a:pPr algn="just"/>
            <a:endParaRPr lang="en-US" dirty="0" smtClean="0"/>
          </a:p>
          <a:p>
            <a:pPr algn="just"/>
            <a:endParaRPr lang="en-US" dirty="0"/>
          </a:p>
        </p:txBody>
      </p:sp>
      <p:sp>
        <p:nvSpPr>
          <p:cNvPr id="4" name="Footer Placeholder 3"/>
          <p:cNvSpPr>
            <a:spLocks noGrp="1"/>
          </p:cNvSpPr>
          <p:nvPr>
            <p:ph type="ftr" sz="quarter" idx="11"/>
          </p:nvPr>
        </p:nvSpPr>
        <p:spPr/>
        <p:txBody>
          <a:bodyPr/>
          <a:lstStyle/>
          <a:p>
            <a:r>
              <a:rPr lang="en-US" dirty="0" smtClean="0"/>
              <a:t>Asymmetric OSPF Hold Timer </a:t>
            </a:r>
            <a:endParaRPr lang="en-US" dirty="0"/>
          </a:p>
        </p:txBody>
      </p:sp>
      <p:sp>
        <p:nvSpPr>
          <p:cNvPr id="5" name="Slide Number Placeholder 4"/>
          <p:cNvSpPr>
            <a:spLocks noGrp="1"/>
          </p:cNvSpPr>
          <p:nvPr>
            <p:ph type="sldNum" sz="quarter" idx="12"/>
          </p:nvPr>
        </p:nvSpPr>
        <p:spPr/>
        <p:txBody>
          <a:bodyPr/>
          <a:lstStyle/>
          <a:p>
            <a:fld id="{26973959-A708-F241-BE62-9B4D7936506B}" type="slidenum">
              <a:rPr lang="en-US" smtClean="0"/>
              <a:t>8</a:t>
            </a:fld>
            <a:endParaRPr lang="en-US" dirty="0"/>
          </a:p>
        </p:txBody>
      </p:sp>
      <p:sp>
        <p:nvSpPr>
          <p:cNvPr id="6" name="TextBox 5"/>
          <p:cNvSpPr txBox="1"/>
          <p:nvPr/>
        </p:nvSpPr>
        <p:spPr>
          <a:xfrm>
            <a:off x="457200" y="6437275"/>
            <a:ext cx="1317318" cy="276999"/>
          </a:xfrm>
          <a:prstGeom prst="rect">
            <a:avLst/>
          </a:prstGeom>
          <a:noFill/>
        </p:spPr>
        <p:txBody>
          <a:bodyPr wrap="square" rtlCol="0">
            <a:spAutoFit/>
          </a:bodyPr>
          <a:lstStyle/>
          <a:p>
            <a:r>
              <a:rPr lang="en-US" sz="1200" dirty="0">
                <a:solidFill>
                  <a:prstClr val="black">
                    <a:tint val="75000"/>
                  </a:prstClr>
                </a:solidFill>
              </a:rPr>
              <a:t>Anand et al. </a:t>
            </a:r>
            <a:endParaRPr lang="en-US" dirty="0"/>
          </a:p>
        </p:txBody>
      </p:sp>
    </p:spTree>
    <p:extLst>
      <p:ext uri="{BB962C8B-B14F-4D97-AF65-F5344CB8AC3E}">
        <p14:creationId xmlns:p14="http://schemas.microsoft.com/office/powerpoint/2010/main" val="33356402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Next Steps</a:t>
            </a:r>
            <a:endParaRPr lang="en-US" dirty="0"/>
          </a:p>
        </p:txBody>
      </p:sp>
      <p:sp>
        <p:nvSpPr>
          <p:cNvPr id="3" name="Content Placeholder 2"/>
          <p:cNvSpPr>
            <a:spLocks noGrp="1"/>
          </p:cNvSpPr>
          <p:nvPr>
            <p:ph idx="1"/>
          </p:nvPr>
        </p:nvSpPr>
        <p:spPr/>
        <p:txBody>
          <a:bodyPr/>
          <a:lstStyle/>
          <a:p>
            <a:r>
              <a:rPr lang="en-US" dirty="0"/>
              <a:t>Adopt as a WG Document</a:t>
            </a:r>
          </a:p>
          <a:p>
            <a:pPr lvl="1"/>
            <a:r>
              <a:rPr lang="en-US" dirty="0"/>
              <a:t>Category: </a:t>
            </a:r>
            <a:r>
              <a:rPr lang="en-US" dirty="0" smtClean="0"/>
              <a:t>Proposed Standard.</a:t>
            </a:r>
          </a:p>
          <a:p>
            <a:pPr lvl="1"/>
            <a:endParaRPr lang="en-US" dirty="0"/>
          </a:p>
          <a:p>
            <a:endParaRPr lang="en-US" dirty="0"/>
          </a:p>
        </p:txBody>
      </p:sp>
      <p:sp>
        <p:nvSpPr>
          <p:cNvPr id="4" name="Footer Placeholder 3"/>
          <p:cNvSpPr>
            <a:spLocks noGrp="1"/>
          </p:cNvSpPr>
          <p:nvPr>
            <p:ph type="ftr" sz="quarter" idx="11"/>
          </p:nvPr>
        </p:nvSpPr>
        <p:spPr/>
        <p:txBody>
          <a:bodyPr/>
          <a:lstStyle/>
          <a:p>
            <a:r>
              <a:rPr lang="en-US" dirty="0" smtClean="0"/>
              <a:t>Asymmetric OSPF Hold Timer </a:t>
            </a:r>
            <a:endParaRPr lang="en-US" dirty="0"/>
          </a:p>
        </p:txBody>
      </p:sp>
      <p:sp>
        <p:nvSpPr>
          <p:cNvPr id="5" name="Slide Number Placeholder 4"/>
          <p:cNvSpPr>
            <a:spLocks noGrp="1"/>
          </p:cNvSpPr>
          <p:nvPr>
            <p:ph type="sldNum" sz="quarter" idx="12"/>
          </p:nvPr>
        </p:nvSpPr>
        <p:spPr/>
        <p:txBody>
          <a:bodyPr/>
          <a:lstStyle/>
          <a:p>
            <a:fld id="{26973959-A708-F241-BE62-9B4D7936506B}" type="slidenum">
              <a:rPr lang="en-US" smtClean="0"/>
              <a:t>9</a:t>
            </a:fld>
            <a:endParaRPr lang="en-US" dirty="0"/>
          </a:p>
        </p:txBody>
      </p:sp>
      <p:sp>
        <p:nvSpPr>
          <p:cNvPr id="6" name="TextBox 5"/>
          <p:cNvSpPr txBox="1"/>
          <p:nvPr/>
        </p:nvSpPr>
        <p:spPr>
          <a:xfrm>
            <a:off x="457200" y="6437275"/>
            <a:ext cx="1317318" cy="276999"/>
          </a:xfrm>
          <a:prstGeom prst="rect">
            <a:avLst/>
          </a:prstGeom>
          <a:noFill/>
        </p:spPr>
        <p:txBody>
          <a:bodyPr wrap="square" rtlCol="0">
            <a:spAutoFit/>
          </a:bodyPr>
          <a:lstStyle/>
          <a:p>
            <a:r>
              <a:rPr lang="en-US" sz="1200" dirty="0">
                <a:solidFill>
                  <a:prstClr val="black">
                    <a:tint val="75000"/>
                  </a:prstClr>
                </a:solidFill>
              </a:rPr>
              <a:t>Anand et al. </a:t>
            </a:r>
            <a:endParaRPr lang="en-US" dirty="0"/>
          </a:p>
        </p:txBody>
      </p:sp>
    </p:spTree>
    <p:extLst>
      <p:ext uri="{BB962C8B-B14F-4D97-AF65-F5344CB8AC3E}">
        <p14:creationId xmlns:p14="http://schemas.microsoft.com/office/powerpoint/2010/main" val="28781314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Backup</a:t>
            </a:r>
            <a:endParaRPr lang="en-US" dirty="0"/>
          </a:p>
        </p:txBody>
      </p:sp>
      <p:sp>
        <p:nvSpPr>
          <p:cNvPr id="3" name="Content Placeholder 2"/>
          <p:cNvSpPr>
            <a:spLocks noGrp="1"/>
          </p:cNvSpPr>
          <p:nvPr>
            <p:ph idx="1"/>
          </p:nvPr>
        </p:nvSpPr>
        <p:spPr/>
        <p:txBody>
          <a:bodyPr>
            <a:normAutofit/>
          </a:bodyPr>
          <a:lstStyle/>
          <a:p>
            <a:pPr marL="514350" indent="-514350">
              <a:buFont typeface="+mj-lt"/>
              <a:buAutoNum type="arabicPeriod"/>
            </a:pPr>
            <a:r>
              <a:rPr lang="en-US" dirty="0" smtClean="0"/>
              <a:t>BFD </a:t>
            </a:r>
            <a:r>
              <a:rPr lang="en-US" dirty="0" smtClean="0"/>
              <a:t>and OSPF. It is possible to use BFD for fast link-down detection, but,</a:t>
            </a:r>
          </a:p>
          <a:p>
            <a:pPr marL="914400" lvl="1" indent="-514350">
              <a:buFont typeface="Arial"/>
              <a:buChar char="•"/>
            </a:pPr>
            <a:r>
              <a:rPr lang="en-US" dirty="0" smtClean="0"/>
              <a:t>OSPF HELLOs cannot be eliminated as they are used for neighbor discovery (and other sanity checks).</a:t>
            </a:r>
          </a:p>
          <a:p>
            <a:pPr marL="914400" lvl="1" indent="-514350">
              <a:buFont typeface="Arial"/>
              <a:buChar char="•"/>
            </a:pPr>
            <a:r>
              <a:rPr lang="en-US" dirty="0" smtClean="0"/>
              <a:t>End-to-end BFD support may not exist in customer environments.</a:t>
            </a:r>
          </a:p>
          <a:p>
            <a:pPr marL="914400" lvl="1" indent="-514350">
              <a:buFont typeface="Arial"/>
              <a:buChar char="•"/>
            </a:pPr>
            <a:r>
              <a:rPr lang="en-US" dirty="0"/>
              <a:t>BFD approach has its own performance limitations</a:t>
            </a:r>
            <a:r>
              <a:rPr lang="en-US" dirty="0" smtClean="0"/>
              <a:t>.</a:t>
            </a:r>
            <a:endParaRPr lang="en-US" dirty="0"/>
          </a:p>
        </p:txBody>
      </p:sp>
      <p:sp>
        <p:nvSpPr>
          <p:cNvPr id="4" name="Footer Placeholder 3"/>
          <p:cNvSpPr>
            <a:spLocks noGrp="1"/>
          </p:cNvSpPr>
          <p:nvPr>
            <p:ph type="ftr" sz="quarter" idx="11"/>
          </p:nvPr>
        </p:nvSpPr>
        <p:spPr/>
        <p:txBody>
          <a:bodyPr/>
          <a:lstStyle/>
          <a:p>
            <a:r>
              <a:rPr lang="en-US" dirty="0" smtClean="0"/>
              <a:t>Asymmetric OSPF Hold Timer </a:t>
            </a:r>
            <a:endParaRPr lang="en-US" dirty="0"/>
          </a:p>
        </p:txBody>
      </p:sp>
      <p:sp>
        <p:nvSpPr>
          <p:cNvPr id="5" name="Slide Number Placeholder 4"/>
          <p:cNvSpPr>
            <a:spLocks noGrp="1"/>
          </p:cNvSpPr>
          <p:nvPr>
            <p:ph type="sldNum" sz="quarter" idx="12"/>
          </p:nvPr>
        </p:nvSpPr>
        <p:spPr/>
        <p:txBody>
          <a:bodyPr/>
          <a:lstStyle/>
          <a:p>
            <a:fld id="{26973959-A708-F241-BE62-9B4D7936506B}" type="slidenum">
              <a:rPr lang="en-US" smtClean="0"/>
              <a:t>10</a:t>
            </a:fld>
            <a:endParaRPr lang="en-US"/>
          </a:p>
        </p:txBody>
      </p:sp>
      <p:sp>
        <p:nvSpPr>
          <p:cNvPr id="6" name="TextBox 5"/>
          <p:cNvSpPr txBox="1"/>
          <p:nvPr/>
        </p:nvSpPr>
        <p:spPr>
          <a:xfrm>
            <a:off x="457200" y="6437275"/>
            <a:ext cx="1317318" cy="276999"/>
          </a:xfrm>
          <a:prstGeom prst="rect">
            <a:avLst/>
          </a:prstGeom>
          <a:noFill/>
        </p:spPr>
        <p:txBody>
          <a:bodyPr wrap="square" rtlCol="0">
            <a:spAutoFit/>
          </a:bodyPr>
          <a:lstStyle/>
          <a:p>
            <a:r>
              <a:rPr lang="en-US" sz="1200" dirty="0">
                <a:solidFill>
                  <a:prstClr val="black">
                    <a:tint val="75000"/>
                  </a:prstClr>
                </a:solidFill>
              </a:rPr>
              <a:t>Anand et al. </a:t>
            </a:r>
            <a:endParaRPr lang="en-US" dirty="0"/>
          </a:p>
        </p:txBody>
      </p:sp>
    </p:spTree>
    <p:extLst>
      <p:ext uri="{BB962C8B-B14F-4D97-AF65-F5344CB8AC3E}">
        <p14:creationId xmlns:p14="http://schemas.microsoft.com/office/powerpoint/2010/main" val="425819474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1503</TotalTime>
  <Words>569</Words>
  <Application>Microsoft Macintosh PowerPoint</Application>
  <PresentationFormat>On-screen Show (4:3)</PresentationFormat>
  <Paragraphs>68</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 Asymmetric OSPF Hold Timer</vt:lpstr>
      <vt:lpstr>Problem Statement</vt:lpstr>
      <vt:lpstr>Applicable Use Cases</vt:lpstr>
      <vt:lpstr>Applicable Use Cases</vt:lpstr>
      <vt:lpstr>Asymmetric hold timers</vt:lpstr>
      <vt:lpstr>Sending HELLOs</vt:lpstr>
      <vt:lpstr>Receiving HELLOs</vt:lpstr>
      <vt:lpstr>Next Steps</vt:lpstr>
      <vt:lpstr>Backup</vt:lpstr>
    </vt:vector>
  </TitlesOfParts>
  <Company>Cisco Systems, Inc.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Asymmetric OSPF Hold Timer</dc:title>
  <dc:creator>Madhukar Anand</dc:creator>
  <cp:lastModifiedBy>Abhay Roy</cp:lastModifiedBy>
  <cp:revision>27</cp:revision>
  <dcterms:created xsi:type="dcterms:W3CDTF">2013-03-04T16:51:04Z</dcterms:created>
  <dcterms:modified xsi:type="dcterms:W3CDTF">2013-03-11T13:59:56Z</dcterms:modified>
</cp:coreProperties>
</file>