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76" r:id="rId3"/>
    <p:sldId id="266" r:id="rId4"/>
    <p:sldId id="275" r:id="rId5"/>
    <p:sldId id="271" r:id="rId6"/>
    <p:sldId id="272" r:id="rId7"/>
    <p:sldId id="273" r:id="rId8"/>
    <p:sldId id="280" r:id="rId9"/>
    <p:sldId id="281" r:id="rId10"/>
    <p:sldId id="285" r:id="rId11"/>
    <p:sldId id="291" r:id="rId12"/>
    <p:sldId id="286" r:id="rId13"/>
    <p:sldId id="287" r:id="rId14"/>
    <p:sldId id="282" r:id="rId15"/>
    <p:sldId id="284" r:id="rId16"/>
    <p:sldId id="289" r:id="rId17"/>
    <p:sldId id="283" r:id="rId18"/>
    <p:sldId id="288" r:id="rId19"/>
    <p:sldId id="290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702" y="4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F1D3EE-A7C5-483C-981C-630C9F1CF606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9BA7DC-6173-40E5-83EC-A006432270ED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c" descr="Nokia Internal Use Only"/>
          <p:cNvSpPr txBox="1"/>
          <p:nvPr/>
        </p:nvSpPr>
        <p:spPr>
          <a:xfrm>
            <a:off x="0" y="8928100"/>
            <a:ext cx="68580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1000" b="1" smtClean="0">
                <a:solidFill>
                  <a:srgbClr val="3E8430"/>
                </a:solidFill>
                <a:latin typeface="arial"/>
              </a:rPr>
              <a:t>Nokia Internal Use Only</a:t>
            </a:r>
            <a:endParaRPr lang="en-US" sz="1000" b="1">
              <a:solidFill>
                <a:srgbClr val="3E843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11871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7470AB-6399-BE4F-B0AA-86EF2D884BE8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B21B56-73B7-334D-A3EA-E75AC132A32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c" descr="Nokia Internal Use Only"/>
          <p:cNvSpPr txBox="1"/>
          <p:nvPr/>
        </p:nvSpPr>
        <p:spPr>
          <a:xfrm>
            <a:off x="0" y="8928100"/>
            <a:ext cx="68580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1000" b="1" i="0" u="none" baseline="0" smtClean="0">
                <a:solidFill>
                  <a:srgbClr val="3E8430"/>
                </a:solidFill>
                <a:latin typeface="arial"/>
              </a:rPr>
              <a:t>Nokia Internal Use Only</a:t>
            </a:r>
            <a:endParaRPr lang="en-US" sz="1000" b="1" i="0" u="none" baseline="0">
              <a:solidFill>
                <a:srgbClr val="3E843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54231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25279-E965-DD4A-9435-1C0B132F0400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17991-D3E2-D742-AF83-2475956FA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206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25279-E965-DD4A-9435-1C0B132F0400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17991-D3E2-D742-AF83-2475956FA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322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25279-E965-DD4A-9435-1C0B132F0400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17991-D3E2-D742-AF83-2475956FA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486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25279-E965-DD4A-9435-1C0B132F0400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17991-D3E2-D742-AF83-2475956FA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079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25279-E965-DD4A-9435-1C0B132F0400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17991-D3E2-D742-AF83-2475956FA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655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25279-E965-DD4A-9435-1C0B132F0400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17991-D3E2-D742-AF83-2475956FA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17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25279-E965-DD4A-9435-1C0B132F0400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17991-D3E2-D742-AF83-2475956FA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663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25279-E965-DD4A-9435-1C0B132F0400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17991-D3E2-D742-AF83-2475956FA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216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25279-E965-DD4A-9435-1C0B132F0400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17991-D3E2-D742-AF83-2475956FA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430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25279-E965-DD4A-9435-1C0B132F0400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17991-D3E2-D742-AF83-2475956FA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256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25279-E965-DD4A-9435-1C0B132F0400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17991-D3E2-D742-AF83-2475956FA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443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A25279-E965-DD4A-9435-1C0B132F0400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17991-D3E2-D742-AF83-2475956FAF2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c" descr="Nokia Internal Use Only"/>
          <p:cNvSpPr txBox="1"/>
          <p:nvPr userDrawn="1"/>
        </p:nvSpPr>
        <p:spPr>
          <a:xfrm>
            <a:off x="0" y="6642100"/>
            <a:ext cx="91440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1000" b="1" i="0" u="none" baseline="0" smtClean="0">
                <a:solidFill>
                  <a:srgbClr val="3E8430"/>
                </a:solidFill>
                <a:latin typeface="arial"/>
              </a:rPr>
              <a:t>Nokia Internal Use Only</a:t>
            </a:r>
            <a:endParaRPr lang="en-US" sz="1000" b="1" i="0" u="none" baseline="0">
              <a:solidFill>
                <a:srgbClr val="3E843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00807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Status of the PAWS protocol document</a:t>
            </a:r>
          </a:p>
          <a:p>
            <a:r>
              <a:rPr lang="en-US" dirty="0" smtClean="0"/>
              <a:t>Open Issues</a:t>
            </a:r>
          </a:p>
          <a:p>
            <a:pPr lvl="1"/>
            <a:r>
              <a:rPr lang="en-US" dirty="0" smtClean="0"/>
              <a:t>Review extensibility and IANA registries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72606" y="-864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626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Ruleset</a:t>
            </a:r>
            <a:r>
              <a:rPr lang="en-US" dirty="0" smtClean="0"/>
              <a:t> Identifier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Represents a set of rules to be used within a regulatory domain</a:t>
            </a:r>
          </a:p>
          <a:p>
            <a:pPr lvl="1"/>
            <a:r>
              <a:rPr lang="en-US" dirty="0" smtClean="0"/>
              <a:t>A “harmonized” </a:t>
            </a:r>
            <a:r>
              <a:rPr lang="en-US" dirty="0" err="1" smtClean="0"/>
              <a:t>ruleset</a:t>
            </a:r>
            <a:r>
              <a:rPr lang="en-US" dirty="0" smtClean="0"/>
              <a:t> may be adopted by multiple domains</a:t>
            </a:r>
          </a:p>
          <a:p>
            <a:r>
              <a:rPr lang="en-US" dirty="0" smtClean="0"/>
              <a:t>Associated with:</a:t>
            </a:r>
          </a:p>
          <a:p>
            <a:pPr lvl="1"/>
            <a:r>
              <a:rPr lang="en-US" dirty="0" smtClean="0"/>
              <a:t>Database behavior</a:t>
            </a:r>
          </a:p>
          <a:p>
            <a:pPr lvl="1"/>
            <a:r>
              <a:rPr lang="en-US" dirty="0" smtClean="0"/>
              <a:t>Device behavior</a:t>
            </a:r>
          </a:p>
          <a:p>
            <a:pPr lvl="1"/>
            <a:r>
              <a:rPr lang="en-US" dirty="0" smtClean="0"/>
              <a:t>Parameters passed between Device and Database</a:t>
            </a:r>
          </a:p>
        </p:txBody>
      </p:sp>
    </p:spTree>
    <p:extLst>
      <p:ext uri="{BB962C8B-B14F-4D97-AF65-F5344CB8AC3E}">
        <p14:creationId xmlns:p14="http://schemas.microsoft.com/office/powerpoint/2010/main" val="24002354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General Procedure Handles Extensibility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Device makes a request that includes its location and may include:</a:t>
            </a:r>
          </a:p>
          <a:p>
            <a:pPr lvl="1"/>
            <a:r>
              <a:rPr lang="en-US" dirty="0" smtClean="0"/>
              <a:t>List of </a:t>
            </a:r>
            <a:r>
              <a:rPr lang="en-US" dirty="0" err="1" smtClean="0"/>
              <a:t>rulesets</a:t>
            </a:r>
            <a:r>
              <a:rPr lang="en-US" dirty="0" smtClean="0"/>
              <a:t> it supports</a:t>
            </a:r>
          </a:p>
          <a:p>
            <a:pPr lvl="1"/>
            <a:r>
              <a:rPr lang="en-US" dirty="0" smtClean="0"/>
              <a:t>Parameter values for the request</a:t>
            </a:r>
          </a:p>
          <a:p>
            <a:r>
              <a:rPr lang="en-US" dirty="0" smtClean="0"/>
              <a:t>If necessary, Database responds with REQUIRED error and list of missing parameters</a:t>
            </a:r>
          </a:p>
          <a:p>
            <a:r>
              <a:rPr lang="en-US" dirty="0" smtClean="0"/>
              <a:t>Device makes request again that includes its location and:</a:t>
            </a:r>
          </a:p>
          <a:p>
            <a:pPr lvl="1"/>
            <a:r>
              <a:rPr lang="en-US" dirty="0" smtClean="0"/>
              <a:t>List of </a:t>
            </a:r>
            <a:r>
              <a:rPr lang="en-US" dirty="0" err="1" smtClean="0"/>
              <a:t>rulesets</a:t>
            </a:r>
            <a:r>
              <a:rPr lang="en-US" dirty="0" smtClean="0"/>
              <a:t> it supports</a:t>
            </a:r>
          </a:p>
          <a:p>
            <a:pPr lvl="1"/>
            <a:r>
              <a:rPr lang="en-US" dirty="0" smtClean="0"/>
              <a:t>Parameter values that now include the required ones</a:t>
            </a:r>
          </a:p>
          <a:p>
            <a:r>
              <a:rPr lang="en-US" dirty="0" smtClean="0"/>
              <a:t>Database sends the response, including applicable </a:t>
            </a:r>
            <a:r>
              <a:rPr lang="en-US" dirty="0" err="1" smtClean="0"/>
              <a:t>ruleset</a:t>
            </a:r>
            <a:r>
              <a:rPr lang="en-US" dirty="0" smtClean="0"/>
              <a:t> for the location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623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Ruleset</a:t>
            </a:r>
            <a:r>
              <a:rPr lang="en-US" dirty="0" smtClean="0"/>
              <a:t> Identifier Use 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 Cases: Single </a:t>
            </a:r>
            <a:r>
              <a:rPr lang="en-US" dirty="0" err="1" smtClean="0"/>
              <a:t>rulesets</a:t>
            </a:r>
            <a:endParaRPr lang="en-US" dirty="0" smtClean="0"/>
          </a:p>
          <a:p>
            <a:pPr lvl="1"/>
            <a:r>
              <a:rPr lang="en-US" dirty="0" smtClean="0"/>
              <a:t>Correct DB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 smtClean="0"/>
              <a:t>Wrong DB</a:t>
            </a:r>
          </a:p>
        </p:txBody>
      </p:sp>
      <p:pic>
        <p:nvPicPr>
          <p:cNvPr id="4" name="Picture 3" descr="Ruleset-1-to-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3633" y="2171555"/>
            <a:ext cx="4819650" cy="1990725"/>
          </a:xfrm>
          <a:prstGeom prst="rect">
            <a:avLst/>
          </a:prstGeom>
        </p:spPr>
      </p:pic>
      <p:pic>
        <p:nvPicPr>
          <p:cNvPr id="5" name="Picture 4" descr="Ruleset-nomatch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3633" y="4177741"/>
            <a:ext cx="4819650" cy="1990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7669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Ruleset-2-to-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17638"/>
            <a:ext cx="4819650" cy="300037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Ruleset</a:t>
            </a:r>
            <a:r>
              <a:rPr lang="en-US" dirty="0" smtClean="0"/>
              <a:t> Identifier Use Cases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54226" y="4456796"/>
            <a:ext cx="3313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Device supports multiple </a:t>
            </a:r>
            <a:r>
              <a:rPr lang="en-US" dirty="0" err="1" smtClean="0"/>
              <a:t>rulesets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593186" y="3105397"/>
            <a:ext cx="35612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Database supports multiple </a:t>
            </a:r>
            <a:r>
              <a:rPr lang="en-US" dirty="0" err="1" smtClean="0"/>
              <a:t>rulesets</a:t>
            </a:r>
            <a:endParaRPr lang="en-US" dirty="0" smtClean="0"/>
          </a:p>
          <a:p>
            <a:r>
              <a:rPr lang="en-US" dirty="0" smtClean="0"/>
              <a:t>(may avoid discovery)</a:t>
            </a:r>
            <a:endParaRPr lang="en-US" dirty="0"/>
          </a:p>
        </p:txBody>
      </p:sp>
      <p:pic>
        <p:nvPicPr>
          <p:cNvPr id="12" name="Picture 11" descr="Ruleset-1-to-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4350" y="3755201"/>
            <a:ext cx="4819650" cy="3000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356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IANA: PAWS Parameters Registry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Defines new parameters</a:t>
            </a:r>
          </a:p>
          <a:p>
            <a:pPr lvl="1"/>
            <a:r>
              <a:rPr lang="en-US" dirty="0" smtClean="0"/>
              <a:t>E.g., to support regulatory-specific parameters</a:t>
            </a:r>
          </a:p>
          <a:p>
            <a:r>
              <a:rPr lang="en-US" dirty="0" smtClean="0"/>
              <a:t>Must include:</a:t>
            </a:r>
          </a:p>
          <a:p>
            <a:pPr lvl="1"/>
            <a:r>
              <a:rPr lang="en-US" dirty="0" smtClean="0"/>
              <a:t>Parameter name</a:t>
            </a:r>
          </a:p>
          <a:p>
            <a:pPr lvl="1"/>
            <a:r>
              <a:rPr lang="en-US" dirty="0" smtClean="0"/>
              <a:t>Parameter usage location, e.g., which message(s)</a:t>
            </a:r>
          </a:p>
          <a:p>
            <a:pPr lvl="1"/>
            <a:r>
              <a:rPr lang="en-US" dirty="0" smtClean="0"/>
              <a:t>Specification document</a:t>
            </a:r>
          </a:p>
          <a:p>
            <a:r>
              <a:rPr lang="en-US" dirty="0" smtClean="0"/>
              <a:t>Initial contents:</a:t>
            </a:r>
          </a:p>
          <a:p>
            <a:pPr lvl="1"/>
            <a:r>
              <a:rPr lang="en-US" dirty="0" smtClean="0"/>
              <a:t>“</a:t>
            </a:r>
            <a:r>
              <a:rPr lang="en-US" dirty="0" err="1" smtClean="0"/>
              <a:t>fccId</a:t>
            </a:r>
            <a:r>
              <a:rPr lang="en-US" dirty="0" smtClean="0"/>
              <a:t>”: FCC certification ID</a:t>
            </a:r>
          </a:p>
          <a:p>
            <a:pPr lvl="1"/>
            <a:r>
              <a:rPr lang="en-US" dirty="0" smtClean="0"/>
              <a:t>“</a:t>
            </a:r>
            <a:r>
              <a:rPr lang="en-US" dirty="0" err="1" smtClean="0"/>
              <a:t>fccTvbdDeviceType</a:t>
            </a:r>
            <a:r>
              <a:rPr lang="en-US" dirty="0" smtClean="0"/>
              <a:t>”: “FIXED”, “MODE_1”, or “MODE_2”</a:t>
            </a:r>
          </a:p>
          <a:p>
            <a:pPr lvl="1"/>
            <a:r>
              <a:rPr lang="en-US" dirty="0" smtClean="0"/>
              <a:t>Add other regulatory parameters as rules are finalized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0101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IANA: PAWS Error Code Registry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Defines error codes</a:t>
            </a:r>
          </a:p>
          <a:p>
            <a:r>
              <a:rPr lang="en-US" dirty="0" smtClean="0"/>
              <a:t>Specify:</a:t>
            </a:r>
          </a:p>
          <a:p>
            <a:pPr lvl="1"/>
            <a:r>
              <a:rPr lang="en-US" dirty="0" smtClean="0"/>
              <a:t>Code</a:t>
            </a:r>
          </a:p>
          <a:p>
            <a:pPr lvl="1"/>
            <a:r>
              <a:rPr lang="en-US" dirty="0" smtClean="0"/>
              <a:t>Name</a:t>
            </a:r>
          </a:p>
          <a:p>
            <a:pPr lvl="1"/>
            <a:r>
              <a:rPr lang="en-US" dirty="0" smtClean="0"/>
              <a:t>Additional parameters, if any</a:t>
            </a:r>
          </a:p>
          <a:p>
            <a:pPr lvl="2"/>
            <a:r>
              <a:rPr lang="en-US" dirty="0" smtClean="0"/>
              <a:t>Parameters separately defined in Parameters Registry</a:t>
            </a:r>
          </a:p>
          <a:p>
            <a:pPr lvl="1"/>
            <a:r>
              <a:rPr lang="en-US" dirty="0" smtClean="0"/>
              <a:t>Description</a:t>
            </a:r>
          </a:p>
          <a:p>
            <a:r>
              <a:rPr lang="en-US" dirty="0" smtClean="0"/>
              <a:t>Initial contents:</a:t>
            </a:r>
          </a:p>
          <a:p>
            <a:pPr lvl="1"/>
            <a:r>
              <a:rPr lang="en-US" dirty="0" smtClean="0"/>
              <a:t>Defined in the Section 5.13 of protocol doc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5142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Codes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4000" dirty="0">
                <a:latin typeface="Courier"/>
                <a:cs typeface="Courier"/>
              </a:rPr>
              <a:t> </a:t>
            </a:r>
            <a:r>
              <a:rPr lang="en-US" sz="4000" dirty="0" smtClean="0">
                <a:latin typeface="Courier"/>
                <a:cs typeface="Courier"/>
              </a:rPr>
              <a:t>  Code </a:t>
            </a:r>
            <a:r>
              <a:rPr lang="en-US" sz="4000" dirty="0">
                <a:latin typeface="Courier"/>
                <a:cs typeface="Courier"/>
              </a:rPr>
              <a:t>Name             Description</a:t>
            </a:r>
          </a:p>
          <a:p>
            <a:pPr marL="0" indent="0">
              <a:buNone/>
            </a:pPr>
            <a:r>
              <a:rPr lang="en-US" sz="4000" dirty="0">
                <a:latin typeface="Courier"/>
                <a:cs typeface="Courier"/>
              </a:rPr>
              <a:t>   ---- ---------------- -----------------------------------------------</a:t>
            </a:r>
          </a:p>
          <a:p>
            <a:pPr marL="0" indent="0">
              <a:buNone/>
            </a:pPr>
            <a:r>
              <a:rPr lang="en-US" sz="4000" dirty="0">
                <a:latin typeface="Courier"/>
                <a:cs typeface="Courier"/>
              </a:rPr>
              <a:t>   -100 (reserved)</a:t>
            </a:r>
          </a:p>
          <a:p>
            <a:pPr marL="0" indent="0">
              <a:buNone/>
            </a:pPr>
            <a:r>
              <a:rPr lang="en-US" sz="4000" dirty="0">
                <a:latin typeface="Courier"/>
                <a:cs typeface="Courier"/>
              </a:rPr>
              <a:t>   -101 VERSION          The Database does not support the specified</a:t>
            </a:r>
          </a:p>
          <a:p>
            <a:pPr marL="0" indent="0">
              <a:buNone/>
            </a:pPr>
            <a:r>
              <a:rPr lang="en-US" sz="4000" dirty="0">
                <a:latin typeface="Courier"/>
                <a:cs typeface="Courier"/>
              </a:rPr>
              <a:t>                         version of the message.</a:t>
            </a:r>
          </a:p>
          <a:p>
            <a:pPr marL="0" indent="0">
              <a:buNone/>
            </a:pPr>
            <a:r>
              <a:rPr lang="en-US" sz="4000" dirty="0">
                <a:latin typeface="Courier"/>
                <a:cs typeface="Courier"/>
              </a:rPr>
              <a:t>   -102 UNSUPPORTED      The Database does not support the Device.  For</a:t>
            </a:r>
          </a:p>
          <a:p>
            <a:pPr marL="0" indent="0">
              <a:buNone/>
            </a:pPr>
            <a:r>
              <a:rPr lang="en-US" sz="4000" dirty="0">
                <a:latin typeface="Courier"/>
                <a:cs typeface="Courier"/>
              </a:rPr>
              <a:t>                         example, it does not support the regulatory</a:t>
            </a:r>
          </a:p>
          <a:p>
            <a:pPr marL="0" indent="0">
              <a:buNone/>
            </a:pPr>
            <a:r>
              <a:rPr lang="en-US" sz="4000" dirty="0">
                <a:latin typeface="Courier"/>
                <a:cs typeface="Courier"/>
              </a:rPr>
              <a:t>                         domain specified in the request.</a:t>
            </a:r>
          </a:p>
          <a:p>
            <a:pPr marL="0" indent="0">
              <a:buNone/>
            </a:pPr>
            <a:r>
              <a:rPr lang="en-US" sz="4000" dirty="0">
                <a:latin typeface="Courier"/>
                <a:cs typeface="Courier"/>
              </a:rPr>
              <a:t>   -103 UNIMPLEMENTED    The Database does not implement the optional</a:t>
            </a:r>
          </a:p>
          <a:p>
            <a:pPr marL="0" indent="0">
              <a:buNone/>
            </a:pPr>
            <a:r>
              <a:rPr lang="en-US" sz="4000" dirty="0">
                <a:latin typeface="Courier"/>
                <a:cs typeface="Courier"/>
              </a:rPr>
              <a:t>                         request or optional feature.</a:t>
            </a:r>
          </a:p>
          <a:p>
            <a:pPr marL="0" indent="0">
              <a:buNone/>
            </a:pPr>
            <a:r>
              <a:rPr lang="en-US" sz="4000" dirty="0">
                <a:latin typeface="Courier"/>
                <a:cs typeface="Courier"/>
              </a:rPr>
              <a:t>   -104 OUTSIDE_COVERAGE The specified geo-location is outside the</a:t>
            </a:r>
          </a:p>
          <a:p>
            <a:pPr marL="0" indent="0">
              <a:buNone/>
            </a:pPr>
            <a:r>
              <a:rPr lang="en-US" sz="4000" dirty="0">
                <a:latin typeface="Courier"/>
                <a:cs typeface="Courier"/>
              </a:rPr>
              <a:t>                         coverage area of the Database.</a:t>
            </a:r>
          </a:p>
          <a:p>
            <a:pPr marL="0" indent="0">
              <a:buNone/>
            </a:pPr>
            <a:r>
              <a:rPr lang="en-US" sz="4000" dirty="0">
                <a:latin typeface="Courier"/>
                <a:cs typeface="Courier"/>
              </a:rPr>
              <a:t>   -200 (reserved)</a:t>
            </a:r>
          </a:p>
          <a:p>
            <a:pPr marL="0" indent="0">
              <a:buNone/>
            </a:pPr>
            <a:r>
              <a:rPr lang="en-US" sz="4000" dirty="0">
                <a:latin typeface="Courier"/>
                <a:cs typeface="Courier"/>
              </a:rPr>
              <a:t>   -201 REQUIRED         A required parameter is missing.  The Database</a:t>
            </a:r>
          </a:p>
          <a:p>
            <a:pPr marL="0" indent="0">
              <a:buNone/>
            </a:pPr>
            <a:r>
              <a:rPr lang="en-US" sz="4000" dirty="0">
                <a:latin typeface="Courier"/>
                <a:cs typeface="Courier"/>
              </a:rPr>
              <a:t>                         MUST include a list of the required parameter</a:t>
            </a:r>
          </a:p>
          <a:p>
            <a:pPr marL="0" indent="0">
              <a:buNone/>
            </a:pPr>
            <a:r>
              <a:rPr lang="en-US" sz="4000" dirty="0">
                <a:latin typeface="Courier"/>
                <a:cs typeface="Courier"/>
              </a:rPr>
              <a:t>                         names.  The Database MAY include only names of</a:t>
            </a:r>
          </a:p>
          <a:p>
            <a:pPr marL="0" indent="0">
              <a:buNone/>
            </a:pPr>
            <a:r>
              <a:rPr lang="en-US" sz="4000" dirty="0">
                <a:latin typeface="Courier"/>
                <a:cs typeface="Courier"/>
              </a:rPr>
              <a:t>                         parameters that are missing, but MAY include a</a:t>
            </a:r>
          </a:p>
          <a:p>
            <a:pPr marL="0" indent="0">
              <a:buNone/>
            </a:pPr>
            <a:r>
              <a:rPr lang="en-US" sz="4000" dirty="0">
                <a:latin typeface="Courier"/>
                <a:cs typeface="Courier"/>
              </a:rPr>
              <a:t>                         full list</a:t>
            </a:r>
            <a:r>
              <a:rPr lang="en-US" sz="4000" dirty="0" smtClean="0">
                <a:latin typeface="Courier"/>
                <a:cs typeface="Courier"/>
              </a:rPr>
              <a:t>. Including the full list of missing</a:t>
            </a:r>
            <a:endParaRPr lang="en-US" sz="4000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4000" dirty="0" smtClean="0">
                <a:latin typeface="Courier"/>
                <a:cs typeface="Courier"/>
              </a:rPr>
              <a:t>                         parameters may reduce the number of re-queries</a:t>
            </a:r>
            <a:endParaRPr lang="en-US" sz="4000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4000" dirty="0" smtClean="0">
                <a:latin typeface="Courier"/>
                <a:cs typeface="Courier"/>
              </a:rPr>
              <a:t>                         from the </a:t>
            </a:r>
            <a:r>
              <a:rPr lang="en-US" sz="4000" dirty="0">
                <a:latin typeface="Courier"/>
                <a:cs typeface="Courier"/>
              </a:rPr>
              <a:t>Device.</a:t>
            </a:r>
          </a:p>
          <a:p>
            <a:pPr marL="0" indent="0">
              <a:buNone/>
            </a:pPr>
            <a:r>
              <a:rPr lang="en-US" sz="4000" dirty="0">
                <a:latin typeface="Courier"/>
                <a:cs typeface="Courier"/>
              </a:rPr>
              <a:t>   -202 INVALID_VALUE    A parameter value is invalid in some way.  The</a:t>
            </a:r>
          </a:p>
          <a:p>
            <a:pPr marL="0" indent="0">
              <a:buNone/>
            </a:pPr>
            <a:r>
              <a:rPr lang="en-US" sz="4000" dirty="0">
                <a:latin typeface="Courier"/>
                <a:cs typeface="Courier"/>
              </a:rPr>
              <a:t>                         Database SHOULD include a message indicating</a:t>
            </a:r>
          </a:p>
          <a:p>
            <a:pPr marL="0" indent="0">
              <a:buNone/>
            </a:pPr>
            <a:r>
              <a:rPr lang="en-US" sz="4000" dirty="0">
                <a:latin typeface="Courier"/>
                <a:cs typeface="Courier"/>
              </a:rPr>
              <a:t>                         which parameter(s) and why the value is</a:t>
            </a:r>
          </a:p>
          <a:p>
            <a:pPr marL="0" indent="0">
              <a:buNone/>
            </a:pPr>
            <a:r>
              <a:rPr lang="en-US" sz="4000" dirty="0">
                <a:latin typeface="Courier"/>
                <a:cs typeface="Courier"/>
              </a:rPr>
              <a:t>                         invalid.</a:t>
            </a:r>
          </a:p>
          <a:p>
            <a:pPr marL="0" indent="0">
              <a:buNone/>
            </a:pPr>
            <a:r>
              <a:rPr lang="en-US" sz="4000" dirty="0">
                <a:latin typeface="Courier"/>
                <a:cs typeface="Courier"/>
              </a:rPr>
              <a:t>   -300 (reserved)</a:t>
            </a:r>
          </a:p>
          <a:p>
            <a:pPr marL="0" indent="0">
              <a:buNone/>
            </a:pPr>
            <a:r>
              <a:rPr lang="en-US" sz="4000" dirty="0">
                <a:latin typeface="Courier"/>
                <a:cs typeface="Courier"/>
              </a:rPr>
              <a:t>   -301 UNAUTHORIZED     The Device is not authorized to used the</a:t>
            </a:r>
          </a:p>
          <a:p>
            <a:pPr marL="0" indent="0">
              <a:buNone/>
            </a:pPr>
            <a:r>
              <a:rPr lang="en-US" sz="4000" dirty="0">
                <a:latin typeface="Courier"/>
                <a:cs typeface="Courier"/>
              </a:rPr>
              <a:t>                         Database.  Authorization may be determined by</a:t>
            </a:r>
          </a:p>
          <a:p>
            <a:pPr marL="0" indent="0">
              <a:buNone/>
            </a:pPr>
            <a:r>
              <a:rPr lang="en-US" sz="4000" dirty="0">
                <a:latin typeface="Courier"/>
                <a:cs typeface="Courier"/>
              </a:rPr>
              <a:t>                         regulatory rules or be dependent on prior</a:t>
            </a:r>
          </a:p>
          <a:p>
            <a:pPr marL="0" indent="0">
              <a:buNone/>
            </a:pPr>
            <a:r>
              <a:rPr lang="en-US" sz="4000" dirty="0">
                <a:latin typeface="Courier"/>
                <a:cs typeface="Courier"/>
              </a:rPr>
              <a:t>                         arrangement between the Device and Database.</a:t>
            </a:r>
          </a:p>
          <a:p>
            <a:pPr marL="0" indent="0">
              <a:buNone/>
            </a:pPr>
            <a:r>
              <a:rPr lang="en-US" sz="4000" dirty="0">
                <a:latin typeface="Courier"/>
                <a:cs typeface="Courier"/>
              </a:rPr>
              <a:t>   -302 NOT_REGISTERED   Device registration required, but the Device is</a:t>
            </a:r>
          </a:p>
          <a:p>
            <a:pPr marL="0" indent="0">
              <a:buNone/>
            </a:pPr>
            <a:r>
              <a:rPr lang="en-US" sz="4000" dirty="0">
                <a:latin typeface="Courier"/>
                <a:cs typeface="Courier"/>
              </a:rPr>
              <a:t>                         not registered.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4470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IANA: PAWS </a:t>
            </a:r>
            <a:r>
              <a:rPr lang="en-US" dirty="0" err="1" smtClean="0"/>
              <a:t>Ruleset</a:t>
            </a:r>
            <a:r>
              <a:rPr lang="en-US" dirty="0" smtClean="0"/>
              <a:t> ID Registry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Defines </a:t>
            </a:r>
            <a:r>
              <a:rPr lang="en-US" dirty="0" err="1" smtClean="0"/>
              <a:t>ruleset</a:t>
            </a:r>
            <a:r>
              <a:rPr lang="en-US" dirty="0" smtClean="0"/>
              <a:t> identifiers</a:t>
            </a:r>
          </a:p>
          <a:p>
            <a:r>
              <a:rPr lang="en-US" dirty="0" smtClean="0"/>
              <a:t>Specify:</a:t>
            </a:r>
          </a:p>
          <a:p>
            <a:pPr lvl="1"/>
            <a:r>
              <a:rPr lang="en-US" dirty="0" smtClean="0"/>
              <a:t>Name</a:t>
            </a:r>
          </a:p>
          <a:p>
            <a:pPr lvl="1"/>
            <a:r>
              <a:rPr lang="en-US" dirty="0" smtClean="0"/>
              <a:t>Additional message parameters, if any</a:t>
            </a:r>
          </a:p>
          <a:p>
            <a:pPr lvl="2"/>
            <a:r>
              <a:rPr lang="en-US" dirty="0" smtClean="0"/>
              <a:t>Parameters separately defined in Parameters Registry</a:t>
            </a:r>
          </a:p>
          <a:p>
            <a:pPr lvl="1"/>
            <a:r>
              <a:rPr lang="en-US" dirty="0" smtClean="0"/>
              <a:t>Specification Document</a:t>
            </a:r>
          </a:p>
          <a:p>
            <a:r>
              <a:rPr lang="en-US" dirty="0" smtClean="0"/>
              <a:t>Initial contents</a:t>
            </a:r>
          </a:p>
          <a:p>
            <a:pPr lvl="1"/>
            <a:r>
              <a:rPr lang="en-US" dirty="0" smtClean="0"/>
              <a:t>“FccTvBandWhiteSpace-2010”</a:t>
            </a:r>
          </a:p>
          <a:p>
            <a:pPr lvl="1"/>
            <a:r>
              <a:rPr lang="en-US" dirty="0" smtClean="0"/>
              <a:t>Add other regulatory parameters as rules are finalized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9243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IANA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Review by Designated Experts</a:t>
            </a:r>
          </a:p>
          <a:p>
            <a:pPr lvl="1"/>
            <a:r>
              <a:rPr lang="en-US" dirty="0" smtClean="0"/>
              <a:t>“Specification Required”</a:t>
            </a:r>
          </a:p>
          <a:p>
            <a:pPr lvl="1"/>
            <a:r>
              <a:rPr lang="en-US" dirty="0" smtClean="0"/>
              <a:t>Requests sent to: </a:t>
            </a:r>
            <a:r>
              <a:rPr lang="en-US" dirty="0" err="1" smtClean="0"/>
              <a:t>paws-ext-review@ietf.org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Two-week review period on the list</a:t>
            </a:r>
          </a:p>
          <a:p>
            <a:pPr lvl="1"/>
            <a:r>
              <a:rPr lang="en-US" dirty="0" smtClean="0"/>
              <a:t>May approve before specification formally published, but must be assured that it will be published</a:t>
            </a:r>
          </a:p>
        </p:txBody>
      </p:sp>
    </p:spTree>
    <p:extLst>
      <p:ext uri="{BB962C8B-B14F-4D97-AF65-F5344CB8AC3E}">
        <p14:creationId xmlns:p14="http://schemas.microsoft.com/office/powerpoint/2010/main" val="21392897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Reports of successful implementation using schema defined in current document</a:t>
            </a:r>
          </a:p>
          <a:p>
            <a:pPr lvl="1"/>
            <a:r>
              <a:rPr lang="en-US" dirty="0" smtClean="0"/>
              <a:t>After fixing typos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8920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 from version 00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Added JSON encoding</a:t>
            </a:r>
            <a:endParaRPr lang="en-US" dirty="0"/>
          </a:p>
          <a:p>
            <a:pPr lvl="1"/>
            <a:r>
              <a:rPr lang="en-US" dirty="0" err="1" smtClean="0"/>
              <a:t>GeoLocation</a:t>
            </a:r>
            <a:r>
              <a:rPr lang="en-US" dirty="0" smtClean="0"/>
              <a:t> uses RFC5491</a:t>
            </a:r>
          </a:p>
          <a:p>
            <a:r>
              <a:rPr lang="en-US" dirty="0" smtClean="0"/>
              <a:t>Added Extensibility section</a:t>
            </a:r>
          </a:p>
          <a:p>
            <a:pPr lvl="1"/>
            <a:r>
              <a:rPr lang="en-US" dirty="0" smtClean="0"/>
              <a:t>Described how to address new jurisdictions</a:t>
            </a:r>
          </a:p>
          <a:p>
            <a:pPr lvl="1"/>
            <a:r>
              <a:rPr lang="en-US" dirty="0" smtClean="0"/>
              <a:t>References IANA registries</a:t>
            </a:r>
          </a:p>
          <a:p>
            <a:r>
              <a:rPr lang="en-US" dirty="0" smtClean="0"/>
              <a:t>Added IANA section</a:t>
            </a:r>
          </a:p>
          <a:p>
            <a:pPr lvl="1"/>
            <a:r>
              <a:rPr lang="en-US" dirty="0" smtClean="0"/>
              <a:t>Defined registry tables</a:t>
            </a:r>
          </a:p>
        </p:txBody>
      </p:sp>
    </p:spTree>
    <p:extLst>
      <p:ext uri="{BB962C8B-B14F-4D97-AF65-F5344CB8AC3E}">
        <p14:creationId xmlns:p14="http://schemas.microsoft.com/office/powerpoint/2010/main" val="3914775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Protocol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79582" y="1600200"/>
            <a:ext cx="6479745" cy="499212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Database Discovery (TBD)</a:t>
            </a:r>
          </a:p>
          <a:p>
            <a:r>
              <a:rPr lang="en-US" dirty="0" smtClean="0"/>
              <a:t>Initialization</a:t>
            </a:r>
          </a:p>
          <a:p>
            <a:pPr lvl="1"/>
            <a:r>
              <a:rPr lang="en-US" dirty="0" smtClean="0"/>
              <a:t>Initial handshake: Exchange capability info</a:t>
            </a:r>
          </a:p>
          <a:p>
            <a:pPr lvl="1"/>
            <a:r>
              <a:rPr lang="en-US" dirty="0" smtClean="0"/>
              <a:t>Optional for device, DB must support</a:t>
            </a:r>
          </a:p>
          <a:p>
            <a:r>
              <a:rPr lang="en-US" dirty="0" smtClean="0"/>
              <a:t>Device Registration</a:t>
            </a:r>
          </a:p>
          <a:p>
            <a:pPr lvl="1"/>
            <a:r>
              <a:rPr lang="en-US" dirty="0" smtClean="0"/>
              <a:t>Regulator-specific (e.g., not all regulators)</a:t>
            </a:r>
          </a:p>
          <a:p>
            <a:r>
              <a:rPr lang="en-US" dirty="0"/>
              <a:t>Device Validation</a:t>
            </a:r>
          </a:p>
          <a:p>
            <a:pPr lvl="1"/>
            <a:r>
              <a:rPr lang="en-US" dirty="0" smtClean="0"/>
              <a:t>Validation </a:t>
            </a:r>
            <a:r>
              <a:rPr lang="en-US" dirty="0"/>
              <a:t>of slave </a:t>
            </a:r>
            <a:r>
              <a:rPr lang="en-US" dirty="0" smtClean="0"/>
              <a:t>devices by master devices asking database</a:t>
            </a:r>
          </a:p>
          <a:p>
            <a:pPr lvl="1"/>
            <a:r>
              <a:rPr lang="en-US" dirty="0" smtClean="0"/>
              <a:t>Regulator-specific</a:t>
            </a:r>
            <a:endParaRPr lang="en-US" dirty="0"/>
          </a:p>
          <a:p>
            <a:r>
              <a:rPr lang="en-US" dirty="0" smtClean="0"/>
              <a:t>Available Spectrum Query</a:t>
            </a:r>
          </a:p>
          <a:p>
            <a:r>
              <a:rPr lang="en-US" dirty="0" smtClean="0"/>
              <a:t>Spectrum-use Notification</a:t>
            </a:r>
          </a:p>
          <a:p>
            <a:pPr lvl="1"/>
            <a:r>
              <a:rPr lang="en-US" dirty="0" smtClean="0"/>
              <a:t>Regulator-specific</a:t>
            </a:r>
          </a:p>
        </p:txBody>
      </p:sp>
      <p:pic>
        <p:nvPicPr>
          <p:cNvPr id="9" name="Picture 8" descr="FlowWithInitializatio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365238"/>
            <a:ext cx="1898010" cy="5233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704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Encoding: JSON-RPC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Examples</a:t>
            </a:r>
          </a:p>
          <a:p>
            <a:r>
              <a:rPr lang="en-US" dirty="0" err="1" smtClean="0"/>
              <a:t>GeoLocation</a:t>
            </a:r>
            <a:endParaRPr lang="en-US" dirty="0" smtClean="0"/>
          </a:p>
          <a:p>
            <a:r>
              <a:rPr lang="en-US" dirty="0" smtClean="0"/>
              <a:t>Extensibility / IANA definitions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609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Encoding Example: Request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n-US" sz="7400" dirty="0" err="1" smtClean="0"/>
              <a:t>getSpectrum</a:t>
            </a:r>
            <a:r>
              <a:rPr lang="en-US" sz="7400" dirty="0" smtClean="0"/>
              <a:t> Request:</a:t>
            </a:r>
          </a:p>
          <a:p>
            <a:pPr marL="0" indent="0">
              <a:buNone/>
            </a:pPr>
            <a:r>
              <a:rPr lang="en-US" sz="3800" dirty="0" smtClean="0">
                <a:latin typeface="Courier"/>
                <a:cs typeface="Courier"/>
              </a:rPr>
              <a:t>   {</a:t>
            </a:r>
            <a:endParaRPr lang="en-US" sz="3800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3800" dirty="0">
                <a:latin typeface="Courier"/>
                <a:cs typeface="Courier"/>
              </a:rPr>
              <a:t>    "method": "</a:t>
            </a:r>
            <a:r>
              <a:rPr lang="en-US" sz="3800" dirty="0" err="1">
                <a:latin typeface="Courier"/>
                <a:cs typeface="Courier"/>
              </a:rPr>
              <a:t>getSpectrum</a:t>
            </a:r>
            <a:r>
              <a:rPr lang="en-US" sz="3800" dirty="0">
                <a:latin typeface="Courier"/>
                <a:cs typeface="Courier"/>
              </a:rPr>
              <a:t>",</a:t>
            </a:r>
          </a:p>
          <a:p>
            <a:pPr marL="0" indent="0">
              <a:buNone/>
            </a:pPr>
            <a:r>
              <a:rPr lang="en-US" sz="3800" dirty="0">
                <a:latin typeface="Courier"/>
                <a:cs typeface="Courier"/>
              </a:rPr>
              <a:t>    "</a:t>
            </a:r>
            <a:r>
              <a:rPr lang="en-US" sz="3800" dirty="0" err="1">
                <a:latin typeface="Courier"/>
                <a:cs typeface="Courier"/>
              </a:rPr>
              <a:t>params</a:t>
            </a:r>
            <a:r>
              <a:rPr lang="en-US" sz="3800" dirty="0">
                <a:latin typeface="Courier"/>
                <a:cs typeface="Courier"/>
              </a:rPr>
              <a:t>": {</a:t>
            </a:r>
          </a:p>
          <a:p>
            <a:pPr marL="0" indent="0">
              <a:buNone/>
            </a:pPr>
            <a:r>
              <a:rPr lang="en-US" sz="3800" dirty="0">
                <a:latin typeface="Courier"/>
                <a:cs typeface="Courier"/>
              </a:rPr>
              <a:t>     "type": "AVAILABLE_SPECTRUM_REQ",</a:t>
            </a:r>
          </a:p>
          <a:p>
            <a:pPr marL="0" indent="0">
              <a:buNone/>
            </a:pPr>
            <a:r>
              <a:rPr lang="en-US" sz="3800" dirty="0">
                <a:latin typeface="Courier"/>
                <a:cs typeface="Courier"/>
              </a:rPr>
              <a:t>     "version": "1.0",</a:t>
            </a:r>
          </a:p>
          <a:p>
            <a:pPr marL="0" indent="0">
              <a:buNone/>
            </a:pPr>
            <a:r>
              <a:rPr lang="en-US" sz="3800" dirty="0">
                <a:latin typeface="Courier"/>
                <a:cs typeface="Courier"/>
              </a:rPr>
              <a:t>     "</a:t>
            </a:r>
            <a:r>
              <a:rPr lang="en-US" sz="3800" dirty="0" err="1">
                <a:latin typeface="Courier"/>
                <a:cs typeface="Courier"/>
              </a:rPr>
              <a:t>deviceDesc</a:t>
            </a:r>
            <a:r>
              <a:rPr lang="en-US" sz="3800" dirty="0">
                <a:latin typeface="Courier"/>
                <a:cs typeface="Courier"/>
              </a:rPr>
              <a:t>": {</a:t>
            </a:r>
          </a:p>
          <a:p>
            <a:pPr marL="0" indent="0">
              <a:buNone/>
            </a:pPr>
            <a:r>
              <a:rPr lang="en-US" sz="3800" dirty="0">
                <a:latin typeface="Courier"/>
                <a:cs typeface="Courier"/>
              </a:rPr>
              <a:t>      "</a:t>
            </a:r>
            <a:r>
              <a:rPr lang="en-US" sz="3800" dirty="0" err="1">
                <a:latin typeface="Courier"/>
                <a:cs typeface="Courier"/>
              </a:rPr>
              <a:t>serialNumber</a:t>
            </a:r>
            <a:r>
              <a:rPr lang="en-US" sz="3800" dirty="0">
                <a:latin typeface="Courier"/>
                <a:cs typeface="Courier"/>
              </a:rPr>
              <a:t>": "XXX",</a:t>
            </a:r>
          </a:p>
          <a:p>
            <a:pPr marL="0" indent="0">
              <a:buNone/>
            </a:pPr>
            <a:r>
              <a:rPr lang="en-US" sz="3800" dirty="0">
                <a:latin typeface="Courier"/>
                <a:cs typeface="Courier"/>
              </a:rPr>
              <a:t>      "</a:t>
            </a:r>
            <a:r>
              <a:rPr lang="en-US" sz="3800" dirty="0" err="1">
                <a:latin typeface="Courier"/>
                <a:cs typeface="Courier"/>
              </a:rPr>
              <a:t>fccId</a:t>
            </a:r>
            <a:r>
              <a:rPr lang="en-US" sz="3800" dirty="0">
                <a:latin typeface="Courier"/>
                <a:cs typeface="Courier"/>
              </a:rPr>
              <a:t>": "YYY"</a:t>
            </a:r>
            <a:r>
              <a:rPr lang="en-US" sz="3800" dirty="0" smtClean="0">
                <a:latin typeface="Courier"/>
                <a:cs typeface="Courier"/>
              </a:rPr>
              <a:t>,</a:t>
            </a:r>
          </a:p>
          <a:p>
            <a:pPr marL="0" indent="0">
              <a:buNone/>
            </a:pPr>
            <a:r>
              <a:rPr lang="en-US" sz="3800" dirty="0" smtClean="0">
                <a:latin typeface="Courier"/>
                <a:cs typeface="Courier"/>
              </a:rPr>
              <a:t>      .</a:t>
            </a:r>
            <a:r>
              <a:rPr lang="en-US" sz="3800" dirty="0">
                <a:latin typeface="Courier"/>
                <a:cs typeface="Courier"/>
              </a:rPr>
              <a:t>..</a:t>
            </a:r>
          </a:p>
          <a:p>
            <a:pPr marL="0" indent="0">
              <a:buNone/>
            </a:pPr>
            <a:r>
              <a:rPr lang="en-US" sz="3800" dirty="0">
                <a:latin typeface="Courier"/>
                <a:cs typeface="Courier"/>
              </a:rPr>
              <a:t>     },</a:t>
            </a:r>
          </a:p>
          <a:p>
            <a:pPr marL="0" indent="0">
              <a:buNone/>
            </a:pPr>
            <a:r>
              <a:rPr lang="en-US" sz="3800" dirty="0">
                <a:latin typeface="Courier"/>
                <a:cs typeface="Courier"/>
              </a:rPr>
              <a:t>     "location": {</a:t>
            </a:r>
          </a:p>
          <a:p>
            <a:pPr marL="0" indent="0">
              <a:buNone/>
            </a:pPr>
            <a:r>
              <a:rPr lang="en-US" sz="3800" dirty="0">
                <a:latin typeface="Courier"/>
                <a:cs typeface="Courier"/>
              </a:rPr>
              <a:t>      "point": {</a:t>
            </a:r>
          </a:p>
          <a:p>
            <a:pPr marL="0" indent="0">
              <a:buNone/>
            </a:pPr>
            <a:r>
              <a:rPr lang="en-US" sz="3800" dirty="0">
                <a:latin typeface="Courier"/>
                <a:cs typeface="Courier"/>
              </a:rPr>
              <a:t>       "center": {"latitude": 37.0, "longitude": -101.3}</a:t>
            </a:r>
          </a:p>
          <a:p>
            <a:pPr marL="0" indent="0">
              <a:buNone/>
            </a:pPr>
            <a:r>
              <a:rPr lang="en-US" sz="3800" dirty="0">
                <a:latin typeface="Courier"/>
                <a:cs typeface="Courier"/>
              </a:rPr>
              <a:t>      }</a:t>
            </a:r>
          </a:p>
          <a:p>
            <a:pPr marL="0" indent="0">
              <a:buNone/>
            </a:pPr>
            <a:r>
              <a:rPr lang="en-US" sz="3800" dirty="0">
                <a:latin typeface="Courier"/>
                <a:cs typeface="Courier"/>
              </a:rPr>
              <a:t>     },</a:t>
            </a:r>
          </a:p>
          <a:p>
            <a:pPr marL="0" indent="0">
              <a:buNone/>
            </a:pPr>
            <a:r>
              <a:rPr lang="en-US" sz="3800" dirty="0">
                <a:latin typeface="Courier"/>
                <a:cs typeface="Courier"/>
              </a:rPr>
              <a:t>     "antenna": {"height": 10.2, "</a:t>
            </a:r>
            <a:r>
              <a:rPr lang="en-US" sz="3800" dirty="0" err="1">
                <a:latin typeface="Courier"/>
                <a:cs typeface="Courier"/>
              </a:rPr>
              <a:t>heightType</a:t>
            </a:r>
            <a:r>
              <a:rPr lang="en-US" sz="3800" dirty="0">
                <a:latin typeface="Courier"/>
                <a:cs typeface="Courier"/>
              </a:rPr>
              <a:t>": "AGL"}</a:t>
            </a:r>
          </a:p>
          <a:p>
            <a:pPr marL="0" indent="0">
              <a:buNone/>
            </a:pPr>
            <a:r>
              <a:rPr lang="en-US" sz="3800" dirty="0">
                <a:latin typeface="Courier"/>
                <a:cs typeface="Courier"/>
              </a:rPr>
              <a:t>    }</a:t>
            </a:r>
          </a:p>
          <a:p>
            <a:pPr marL="0" indent="0">
              <a:buNone/>
            </a:pPr>
            <a:r>
              <a:rPr lang="en-US" sz="3800" dirty="0">
                <a:latin typeface="Courier"/>
                <a:cs typeface="Courier"/>
              </a:rPr>
              <a:t>    "id": "</a:t>
            </a:r>
            <a:r>
              <a:rPr lang="en-US" sz="3800" dirty="0" err="1">
                <a:latin typeface="Courier"/>
                <a:cs typeface="Courier"/>
              </a:rPr>
              <a:t>xxxxxx</a:t>
            </a:r>
            <a:r>
              <a:rPr lang="en-US" sz="3800" dirty="0">
                <a:latin typeface="Courier"/>
                <a:cs typeface="Courier"/>
              </a:rPr>
              <a:t>",</a:t>
            </a:r>
          </a:p>
          <a:p>
            <a:pPr marL="0" indent="0">
              <a:buNone/>
            </a:pPr>
            <a:r>
              <a:rPr lang="en-US" sz="3800" dirty="0">
                <a:latin typeface="Courier"/>
                <a:cs typeface="Courier"/>
              </a:rPr>
              <a:t>   }</a:t>
            </a:r>
          </a:p>
          <a:p>
            <a:pPr marL="0" indent="0">
              <a:buNone/>
            </a:pPr>
            <a:endParaRPr lang="en-US" sz="3800" dirty="0"/>
          </a:p>
          <a:p>
            <a:pPr marL="0" indent="0">
              <a:buNone/>
            </a:pPr>
            <a:endParaRPr lang="en-US" sz="3800" dirty="0" smtClean="0"/>
          </a:p>
          <a:p>
            <a:pPr marL="0" indent="0">
              <a:buNone/>
            </a:pPr>
            <a:endParaRPr lang="en-US" sz="3000" dirty="0">
              <a:latin typeface="Courier New"/>
              <a:cs typeface="Courier New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191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Encoding Example: Response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078621" cy="452596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7200" dirty="0" smtClean="0"/>
              <a:t>Available Spectrum Response</a:t>
            </a:r>
          </a:p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sz="4000" dirty="0" smtClean="0">
                <a:latin typeface="Courier New"/>
                <a:cs typeface="Courier New"/>
              </a:rPr>
              <a:t>  {</a:t>
            </a:r>
            <a:endParaRPr lang="en-US" sz="4000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4000" dirty="0">
                <a:latin typeface="Courier New"/>
                <a:cs typeface="Courier New"/>
              </a:rPr>
              <a:t> </a:t>
            </a:r>
            <a:r>
              <a:rPr lang="en-US" sz="4000" dirty="0" smtClean="0">
                <a:latin typeface="Courier New"/>
                <a:cs typeface="Courier New"/>
              </a:rPr>
              <a:t>   "</a:t>
            </a:r>
            <a:r>
              <a:rPr lang="en-US" sz="4000" dirty="0">
                <a:latin typeface="Courier New"/>
                <a:cs typeface="Courier New"/>
              </a:rPr>
              <a:t>result": {</a:t>
            </a:r>
          </a:p>
          <a:p>
            <a:pPr marL="0" indent="0">
              <a:buNone/>
            </a:pPr>
            <a:r>
              <a:rPr lang="en-US" sz="4000" dirty="0">
                <a:latin typeface="Courier New"/>
                <a:cs typeface="Courier New"/>
              </a:rPr>
              <a:t>     "type": "AVAILABLE_SPECTRUM_RESP",</a:t>
            </a:r>
          </a:p>
          <a:p>
            <a:pPr marL="0" indent="0">
              <a:buNone/>
            </a:pPr>
            <a:r>
              <a:rPr lang="en-US" sz="4000" dirty="0">
                <a:latin typeface="Courier New"/>
                <a:cs typeface="Courier New"/>
              </a:rPr>
              <a:t>     "version": "1.0",</a:t>
            </a:r>
          </a:p>
          <a:p>
            <a:pPr marL="0" indent="0">
              <a:buNone/>
            </a:pPr>
            <a:r>
              <a:rPr lang="en-US" sz="4000" dirty="0">
                <a:latin typeface="Courier New"/>
                <a:cs typeface="Courier New"/>
              </a:rPr>
              <a:t>     "timestamp": "2013-03-02T14:30:21Z",</a:t>
            </a:r>
          </a:p>
          <a:p>
            <a:pPr marL="0" indent="0">
              <a:buNone/>
            </a:pPr>
            <a:r>
              <a:rPr lang="en-US" sz="4000" dirty="0">
                <a:latin typeface="Courier New"/>
                <a:cs typeface="Courier New"/>
              </a:rPr>
              <a:t>     "</a:t>
            </a:r>
            <a:r>
              <a:rPr lang="en-US" sz="4000" dirty="0" err="1">
                <a:latin typeface="Courier New"/>
                <a:cs typeface="Courier New"/>
              </a:rPr>
              <a:t>deviceDesc</a:t>
            </a:r>
            <a:r>
              <a:rPr lang="en-US" sz="4000" dirty="0">
                <a:latin typeface="Courier New"/>
                <a:cs typeface="Courier New"/>
              </a:rPr>
              <a:t>": {</a:t>
            </a:r>
          </a:p>
          <a:p>
            <a:pPr marL="0" indent="0">
              <a:buNone/>
            </a:pPr>
            <a:r>
              <a:rPr lang="en-US" sz="4000" dirty="0">
                <a:latin typeface="Courier New"/>
                <a:cs typeface="Courier New"/>
              </a:rPr>
              <a:t>      "</a:t>
            </a:r>
            <a:r>
              <a:rPr lang="en-US" sz="4000" dirty="0" err="1">
                <a:latin typeface="Courier New"/>
                <a:cs typeface="Courier New"/>
              </a:rPr>
              <a:t>serialNumber</a:t>
            </a:r>
            <a:r>
              <a:rPr lang="en-US" sz="4000" dirty="0">
                <a:latin typeface="Courier New"/>
                <a:cs typeface="Courier New"/>
              </a:rPr>
              <a:t>": "XXX",</a:t>
            </a:r>
          </a:p>
          <a:p>
            <a:pPr marL="0" indent="0">
              <a:buNone/>
            </a:pPr>
            <a:r>
              <a:rPr lang="en-US" sz="4000" dirty="0">
                <a:latin typeface="Courier New"/>
                <a:cs typeface="Courier New"/>
              </a:rPr>
              <a:t>      "</a:t>
            </a:r>
            <a:r>
              <a:rPr lang="en-US" sz="4000" dirty="0" err="1">
                <a:latin typeface="Courier New"/>
                <a:cs typeface="Courier New"/>
              </a:rPr>
              <a:t>fccId</a:t>
            </a:r>
            <a:r>
              <a:rPr lang="en-US" sz="4000" dirty="0">
                <a:latin typeface="Courier New"/>
                <a:cs typeface="Courier New"/>
              </a:rPr>
              <a:t>": "YYY",</a:t>
            </a:r>
          </a:p>
          <a:p>
            <a:pPr marL="0" indent="0">
              <a:buNone/>
            </a:pPr>
            <a:r>
              <a:rPr lang="en-US" sz="4000" dirty="0">
                <a:latin typeface="Courier New"/>
                <a:cs typeface="Courier New"/>
              </a:rPr>
              <a:t>      ...</a:t>
            </a:r>
          </a:p>
          <a:p>
            <a:pPr marL="0" indent="0">
              <a:buNone/>
            </a:pPr>
            <a:r>
              <a:rPr lang="en-US" sz="4000" dirty="0">
                <a:latin typeface="Courier New"/>
                <a:cs typeface="Courier New"/>
              </a:rPr>
              <a:t>     },</a:t>
            </a:r>
          </a:p>
          <a:p>
            <a:pPr marL="0" indent="0">
              <a:buNone/>
            </a:pPr>
            <a:r>
              <a:rPr lang="en-US" sz="4000" dirty="0">
                <a:latin typeface="Courier New"/>
                <a:cs typeface="Courier New"/>
              </a:rPr>
              <a:t>     "</a:t>
            </a:r>
            <a:r>
              <a:rPr lang="en-US" sz="4000" dirty="0" err="1">
                <a:latin typeface="Courier New"/>
                <a:cs typeface="Courier New"/>
              </a:rPr>
              <a:t>spectrumSchedules</a:t>
            </a:r>
            <a:r>
              <a:rPr lang="en-US" sz="4000" dirty="0">
                <a:latin typeface="Courier New"/>
                <a:cs typeface="Courier New"/>
              </a:rPr>
              <a:t>": [</a:t>
            </a:r>
          </a:p>
          <a:p>
            <a:pPr marL="0" indent="0">
              <a:buNone/>
            </a:pPr>
            <a:r>
              <a:rPr lang="en-US" sz="4000" dirty="0">
                <a:latin typeface="Courier New"/>
                <a:cs typeface="Courier New"/>
              </a:rPr>
              <a:t>      {</a:t>
            </a:r>
          </a:p>
          <a:p>
            <a:pPr marL="0" indent="0">
              <a:buNone/>
            </a:pPr>
            <a:r>
              <a:rPr lang="en-US" sz="4000" dirty="0">
                <a:latin typeface="Courier New"/>
                <a:cs typeface="Courier New"/>
              </a:rPr>
              <a:t>       "</a:t>
            </a:r>
            <a:r>
              <a:rPr lang="en-US" sz="4000" dirty="0" err="1">
                <a:latin typeface="Courier New"/>
                <a:cs typeface="Courier New"/>
              </a:rPr>
              <a:t>eventTime</a:t>
            </a:r>
            <a:r>
              <a:rPr lang="en-US" sz="4000" dirty="0">
                <a:latin typeface="Courier New"/>
                <a:cs typeface="Courier New"/>
              </a:rPr>
              <a:t>": {</a:t>
            </a:r>
          </a:p>
          <a:p>
            <a:pPr marL="0" indent="0">
              <a:buNone/>
            </a:pPr>
            <a:r>
              <a:rPr lang="en-US" sz="4000" dirty="0">
                <a:latin typeface="Courier New"/>
                <a:cs typeface="Courier New"/>
              </a:rPr>
              <a:t>        "</a:t>
            </a:r>
            <a:r>
              <a:rPr lang="en-US" sz="4000" dirty="0" err="1">
                <a:latin typeface="Courier New"/>
                <a:cs typeface="Courier New"/>
              </a:rPr>
              <a:t>startTime</a:t>
            </a:r>
            <a:r>
              <a:rPr lang="en-US" sz="4000" dirty="0">
                <a:latin typeface="Courier New"/>
                <a:cs typeface="Courier New"/>
              </a:rPr>
              <a:t>": "2013-03-02T14:30:21Z",</a:t>
            </a:r>
          </a:p>
          <a:p>
            <a:pPr marL="0" indent="0">
              <a:buNone/>
            </a:pPr>
            <a:r>
              <a:rPr lang="en-US" sz="4000" dirty="0">
                <a:latin typeface="Courier New"/>
                <a:cs typeface="Courier New"/>
              </a:rPr>
              <a:t>        "</a:t>
            </a:r>
            <a:r>
              <a:rPr lang="en-US" sz="4000" dirty="0" err="1">
                <a:latin typeface="Courier New"/>
                <a:cs typeface="Courier New"/>
              </a:rPr>
              <a:t>stopTime</a:t>
            </a:r>
            <a:r>
              <a:rPr lang="en-US" sz="4000" dirty="0">
                <a:latin typeface="Courier New"/>
                <a:cs typeface="Courier New"/>
              </a:rPr>
              <a:t>": "2013-03-02T20:00:00Z",</a:t>
            </a:r>
          </a:p>
          <a:p>
            <a:pPr marL="0" indent="0">
              <a:buNone/>
            </a:pPr>
            <a:r>
              <a:rPr lang="en-US" sz="4000" dirty="0">
                <a:latin typeface="Courier New"/>
                <a:cs typeface="Courier New"/>
              </a:rPr>
              <a:t>       },</a:t>
            </a:r>
          </a:p>
          <a:p>
            <a:pPr marL="0" indent="0">
              <a:buNone/>
            </a:pPr>
            <a:r>
              <a:rPr lang="en-US" sz="4000" dirty="0">
                <a:latin typeface="Courier New"/>
                <a:cs typeface="Courier New"/>
              </a:rPr>
              <a:t>       "spectra": [</a:t>
            </a:r>
          </a:p>
          <a:p>
            <a:pPr marL="0" indent="0">
              <a:buNone/>
            </a:pPr>
            <a:r>
              <a:rPr lang="en-US" sz="4000" dirty="0">
                <a:latin typeface="Courier New"/>
                <a:cs typeface="Courier New"/>
              </a:rPr>
              <a:t>       </a:t>
            </a:r>
            <a:r>
              <a:rPr lang="en-US" sz="4000" dirty="0" smtClean="0">
                <a:latin typeface="Courier New"/>
                <a:cs typeface="Courier New"/>
              </a:rPr>
              <a:t> </a:t>
            </a:r>
            <a:r>
              <a:rPr lang="en-US" sz="4000" dirty="0">
                <a:latin typeface="Courier New"/>
                <a:cs typeface="Courier New"/>
              </a:rPr>
              <a:t>{</a:t>
            </a:r>
          </a:p>
          <a:p>
            <a:pPr marL="0" indent="0">
              <a:buNone/>
            </a:pPr>
            <a:r>
              <a:rPr lang="en-US" sz="4000" dirty="0" smtClean="0">
                <a:latin typeface="Courier New"/>
                <a:cs typeface="Courier New"/>
              </a:rPr>
              <a:t>         "</a:t>
            </a:r>
            <a:r>
              <a:rPr lang="en-US" sz="4000" dirty="0">
                <a:latin typeface="Courier New"/>
                <a:cs typeface="Courier New"/>
              </a:rPr>
              <a:t>bandwidth": 6e6,</a:t>
            </a:r>
          </a:p>
          <a:p>
            <a:pPr marL="0" indent="0">
              <a:buNone/>
            </a:pPr>
            <a:r>
              <a:rPr lang="en-US" sz="4000" dirty="0">
                <a:latin typeface="Courier New"/>
                <a:cs typeface="Courier New"/>
              </a:rPr>
              <a:t>         </a:t>
            </a:r>
            <a:r>
              <a:rPr lang="en-US" sz="4000" dirty="0" smtClean="0">
                <a:latin typeface="Courier New"/>
                <a:cs typeface="Courier New"/>
              </a:rPr>
              <a:t>"</a:t>
            </a:r>
            <a:r>
              <a:rPr lang="en-US" sz="4000" dirty="0" err="1">
                <a:latin typeface="Courier New"/>
                <a:cs typeface="Courier New"/>
              </a:rPr>
              <a:t>frequencyRanges</a:t>
            </a:r>
            <a:r>
              <a:rPr lang="en-US" sz="4000" dirty="0">
                <a:latin typeface="Courier New"/>
                <a:cs typeface="Courier New"/>
              </a:rPr>
              <a:t>": [</a:t>
            </a:r>
          </a:p>
          <a:p>
            <a:pPr marL="0" indent="0">
              <a:buNone/>
            </a:pPr>
            <a:r>
              <a:rPr lang="en-US" sz="4000" dirty="0">
                <a:latin typeface="Courier New"/>
                <a:cs typeface="Courier New"/>
              </a:rPr>
              <a:t>         </a:t>
            </a:r>
            <a:r>
              <a:rPr lang="en-US" sz="4000" dirty="0" smtClean="0">
                <a:latin typeface="Courier New"/>
                <a:cs typeface="Courier New"/>
              </a:rPr>
              <a:t> </a:t>
            </a:r>
            <a:r>
              <a:rPr lang="en-US" sz="4000" dirty="0">
                <a:latin typeface="Courier New"/>
                <a:cs typeface="Courier New"/>
              </a:rPr>
              <a:t>{"startHz":5.18e8, "stopHz":5.36e8</a:t>
            </a:r>
            <a:r>
              <a:rPr lang="en-US" sz="4000" dirty="0" smtClean="0">
                <a:latin typeface="Courier New"/>
                <a:cs typeface="Courier New"/>
              </a:rPr>
              <a:t>,</a:t>
            </a:r>
          </a:p>
          <a:p>
            <a:pPr marL="0" indent="0">
              <a:buNone/>
            </a:pPr>
            <a:r>
              <a:rPr lang="en-US" sz="4000" dirty="0">
                <a:latin typeface="Courier New"/>
                <a:cs typeface="Courier New"/>
              </a:rPr>
              <a:t> </a:t>
            </a:r>
            <a:r>
              <a:rPr lang="en-US" sz="4000" dirty="0" smtClean="0">
                <a:latin typeface="Courier New"/>
                <a:cs typeface="Courier New"/>
              </a:rPr>
              <a:t>          </a:t>
            </a:r>
            <a:r>
              <a:rPr lang="en-US" sz="4000" dirty="0">
                <a:latin typeface="Courier New"/>
                <a:cs typeface="Courier New"/>
              </a:rPr>
              <a:t>"maxPowerDBm":30.0},</a:t>
            </a:r>
          </a:p>
          <a:p>
            <a:pPr marL="0" indent="0">
              <a:buNone/>
            </a:pPr>
            <a:r>
              <a:rPr lang="en-US" sz="4000" dirty="0">
                <a:latin typeface="Courier New"/>
                <a:cs typeface="Courier New"/>
              </a:rPr>
              <a:t>         </a:t>
            </a:r>
            <a:r>
              <a:rPr lang="en-US" sz="4000" dirty="0" smtClean="0">
                <a:latin typeface="Courier New"/>
                <a:cs typeface="Courier New"/>
              </a:rPr>
              <a:t> </a:t>
            </a:r>
            <a:r>
              <a:rPr lang="en-US" sz="4000" dirty="0">
                <a:latin typeface="Courier New"/>
                <a:cs typeface="Courier New"/>
              </a:rPr>
              <a:t>{"startHz":5.36e8, "stopHz":5.42e8</a:t>
            </a:r>
            <a:r>
              <a:rPr lang="en-US" sz="4000" dirty="0" smtClean="0">
                <a:latin typeface="Courier New"/>
                <a:cs typeface="Courier New"/>
              </a:rPr>
              <a:t>,</a:t>
            </a:r>
          </a:p>
          <a:p>
            <a:pPr marL="0" indent="0">
              <a:buNone/>
            </a:pPr>
            <a:r>
              <a:rPr lang="en-US" sz="4000" dirty="0">
                <a:latin typeface="Courier New"/>
                <a:cs typeface="Courier New"/>
              </a:rPr>
              <a:t> </a:t>
            </a:r>
            <a:r>
              <a:rPr lang="en-US" sz="4000" dirty="0" smtClean="0">
                <a:latin typeface="Courier New"/>
                <a:cs typeface="Courier New"/>
              </a:rPr>
              <a:t>          </a:t>
            </a:r>
            <a:r>
              <a:rPr lang="en-US" sz="4000" dirty="0">
                <a:latin typeface="Courier New"/>
                <a:cs typeface="Courier New"/>
              </a:rPr>
              <a:t>"maxPowerDBm":36.0},</a:t>
            </a:r>
          </a:p>
          <a:p>
            <a:pPr marL="0" indent="0">
              <a:buNone/>
            </a:pPr>
            <a:r>
              <a:rPr lang="en-US" sz="4000" dirty="0">
                <a:latin typeface="Courier New"/>
                <a:cs typeface="Courier New"/>
              </a:rPr>
              <a:t>            ...</a:t>
            </a:r>
          </a:p>
          <a:p>
            <a:pPr marL="0" indent="0">
              <a:buNone/>
            </a:pPr>
            <a:r>
              <a:rPr lang="en-US" sz="4000" dirty="0">
                <a:latin typeface="Courier New"/>
                <a:cs typeface="Courier New"/>
              </a:rPr>
              <a:t>         </a:t>
            </a:r>
            <a:r>
              <a:rPr lang="en-US" sz="4000" dirty="0" smtClean="0">
                <a:latin typeface="Courier New"/>
                <a:cs typeface="Courier New"/>
              </a:rPr>
              <a:t>]</a:t>
            </a:r>
            <a:endParaRPr lang="en-US" sz="4000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4000" dirty="0">
                <a:latin typeface="Courier New"/>
                <a:cs typeface="Courier New"/>
              </a:rPr>
              <a:t>        </a:t>
            </a:r>
            <a:r>
              <a:rPr lang="en-US" sz="4000" dirty="0" smtClean="0">
                <a:latin typeface="Courier New"/>
                <a:cs typeface="Courier New"/>
              </a:rPr>
              <a:t>},</a:t>
            </a:r>
          </a:p>
          <a:p>
            <a:pPr marL="0" indent="0">
              <a:buNone/>
            </a:pPr>
            <a:r>
              <a:rPr lang="en-US" sz="4000" dirty="0">
                <a:latin typeface="Courier New"/>
                <a:cs typeface="Courier New"/>
              </a:rPr>
              <a:t> </a:t>
            </a:r>
            <a:r>
              <a:rPr lang="en-US" sz="4000" dirty="0" smtClean="0">
                <a:latin typeface="Courier New"/>
                <a:cs typeface="Courier New"/>
              </a:rPr>
              <a:t>       ...</a:t>
            </a:r>
            <a:endParaRPr lang="en-US" sz="4000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4000" dirty="0">
                <a:latin typeface="Courier New"/>
                <a:cs typeface="Courier New"/>
              </a:rPr>
              <a:t>      </a:t>
            </a:r>
            <a:r>
              <a:rPr lang="en-US" sz="4000" dirty="0" smtClean="0">
                <a:latin typeface="Courier New"/>
                <a:cs typeface="Courier New"/>
              </a:rPr>
              <a:t> ]</a:t>
            </a:r>
            <a:endParaRPr lang="en-US" sz="4000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4000" dirty="0">
                <a:latin typeface="Courier New"/>
                <a:cs typeface="Courier New"/>
              </a:rPr>
              <a:t>      </a:t>
            </a:r>
            <a:r>
              <a:rPr lang="en-US" sz="4000" dirty="0" smtClean="0">
                <a:latin typeface="Courier New"/>
                <a:cs typeface="Courier New"/>
              </a:rPr>
              <a:t>},</a:t>
            </a:r>
            <a:endParaRPr lang="en-US" sz="4000" dirty="0"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sz="40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728305" y="1583400"/>
            <a:ext cx="4078621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1000" dirty="0" smtClean="0">
                <a:latin typeface="Courier New"/>
                <a:cs typeface="Courier New"/>
              </a:rPr>
              <a:t>      {</a:t>
            </a:r>
          </a:p>
          <a:p>
            <a:pPr marL="0" indent="0">
              <a:buFont typeface="Arial"/>
              <a:buNone/>
            </a:pPr>
            <a:r>
              <a:rPr lang="en-US" sz="1000" dirty="0" smtClean="0">
                <a:latin typeface="Courier New"/>
                <a:cs typeface="Courier New"/>
              </a:rPr>
              <a:t>       "</a:t>
            </a:r>
            <a:r>
              <a:rPr lang="en-US" sz="1000" dirty="0" err="1" smtClean="0">
                <a:latin typeface="Courier New"/>
                <a:cs typeface="Courier New"/>
              </a:rPr>
              <a:t>eventTime</a:t>
            </a:r>
            <a:r>
              <a:rPr lang="en-US" sz="1000" dirty="0" smtClean="0">
                <a:latin typeface="Courier New"/>
                <a:cs typeface="Courier New"/>
              </a:rPr>
              <a:t>": {</a:t>
            </a:r>
          </a:p>
          <a:p>
            <a:pPr marL="0" indent="0">
              <a:buFont typeface="Arial"/>
              <a:buNone/>
            </a:pPr>
            <a:r>
              <a:rPr lang="en-US" sz="1000" dirty="0" smtClean="0">
                <a:latin typeface="Courier New"/>
                <a:cs typeface="Courier New"/>
              </a:rPr>
              <a:t>        "</a:t>
            </a:r>
            <a:r>
              <a:rPr lang="en-US" sz="1000" dirty="0" err="1" smtClean="0">
                <a:latin typeface="Courier New"/>
                <a:cs typeface="Courier New"/>
              </a:rPr>
              <a:t>startTime</a:t>
            </a:r>
            <a:r>
              <a:rPr lang="en-US" sz="1000" dirty="0" smtClean="0">
                <a:latin typeface="Courier New"/>
                <a:cs typeface="Courier New"/>
              </a:rPr>
              <a:t>": "2013-03-02T22:00:00Z",</a:t>
            </a:r>
          </a:p>
          <a:p>
            <a:pPr marL="0" indent="0">
              <a:buFont typeface="Arial"/>
              <a:buNone/>
            </a:pPr>
            <a:r>
              <a:rPr lang="en-US" sz="1000" dirty="0" smtClean="0">
                <a:latin typeface="Courier New"/>
                <a:cs typeface="Courier New"/>
              </a:rPr>
              <a:t>        "</a:t>
            </a:r>
            <a:r>
              <a:rPr lang="en-US" sz="1000" dirty="0" err="1" smtClean="0">
                <a:latin typeface="Courier New"/>
                <a:cs typeface="Courier New"/>
              </a:rPr>
              <a:t>stopTime</a:t>
            </a:r>
            <a:r>
              <a:rPr lang="en-US" sz="1000" dirty="0" smtClean="0">
                <a:latin typeface="Courier New"/>
                <a:cs typeface="Courier New"/>
              </a:rPr>
              <a:t>": "2013-03-03T14:30:21Z",</a:t>
            </a:r>
          </a:p>
          <a:p>
            <a:pPr marL="0" indent="0">
              <a:buFont typeface="Arial"/>
              <a:buNone/>
            </a:pPr>
            <a:r>
              <a:rPr lang="en-US" sz="1000" dirty="0" smtClean="0">
                <a:latin typeface="Courier New"/>
                <a:cs typeface="Courier New"/>
              </a:rPr>
              <a:t>       },</a:t>
            </a:r>
          </a:p>
          <a:p>
            <a:pPr marL="0" indent="0">
              <a:buFont typeface="Arial"/>
              <a:buNone/>
            </a:pPr>
            <a:r>
              <a:rPr lang="en-US" sz="1000" dirty="0" smtClean="0">
                <a:latin typeface="Courier New"/>
                <a:cs typeface="Courier New"/>
              </a:rPr>
              <a:t>       "spectra": [</a:t>
            </a:r>
          </a:p>
          <a:p>
            <a:pPr marL="0" indent="0">
              <a:buFont typeface="Arial"/>
              <a:buNone/>
            </a:pPr>
            <a:r>
              <a:rPr lang="en-US" sz="1000" dirty="0" smtClean="0">
                <a:latin typeface="Courier New"/>
                <a:cs typeface="Courier New"/>
              </a:rPr>
              <a:t>        ...</a:t>
            </a:r>
          </a:p>
          <a:p>
            <a:pPr marL="0" indent="0">
              <a:buFont typeface="Arial"/>
              <a:buNone/>
            </a:pPr>
            <a:r>
              <a:rPr lang="en-US" sz="1000" dirty="0" smtClean="0">
                <a:latin typeface="Courier New"/>
                <a:cs typeface="Courier New"/>
              </a:rPr>
              <a:t>       ]</a:t>
            </a:r>
          </a:p>
          <a:p>
            <a:pPr marL="0" indent="0">
              <a:buFont typeface="Arial"/>
              <a:buNone/>
            </a:pPr>
            <a:r>
              <a:rPr lang="en-US" sz="1000" dirty="0" smtClean="0">
                <a:latin typeface="Courier New"/>
                <a:cs typeface="Courier New"/>
              </a:rPr>
              <a:t>      }</a:t>
            </a:r>
          </a:p>
          <a:p>
            <a:pPr marL="0" indent="0">
              <a:buFont typeface="Arial"/>
              <a:buNone/>
            </a:pPr>
            <a:r>
              <a:rPr lang="en-US" sz="1000" dirty="0" smtClean="0">
                <a:latin typeface="Courier New"/>
                <a:cs typeface="Courier New"/>
              </a:rPr>
              <a:t>     ],</a:t>
            </a:r>
          </a:p>
          <a:p>
            <a:pPr marL="0" indent="0">
              <a:buFont typeface="Arial"/>
              <a:buNone/>
            </a:pPr>
            <a:r>
              <a:rPr lang="en-US" sz="1000" dirty="0" smtClean="0">
                <a:latin typeface="Courier New"/>
                <a:cs typeface="Courier New"/>
              </a:rPr>
              <a:t>     "</a:t>
            </a:r>
            <a:r>
              <a:rPr lang="en-US" sz="1000" dirty="0" err="1" smtClean="0">
                <a:latin typeface="Courier New"/>
                <a:cs typeface="Courier New"/>
              </a:rPr>
              <a:t>needsSpectrumReport</a:t>
            </a:r>
            <a:r>
              <a:rPr lang="en-US" sz="1000" dirty="0" smtClean="0">
                <a:latin typeface="Courier New"/>
                <a:cs typeface="Courier New"/>
              </a:rPr>
              <a:t>": false</a:t>
            </a:r>
          </a:p>
          <a:p>
            <a:pPr marL="0" indent="0">
              <a:buFont typeface="Arial"/>
              <a:buNone/>
            </a:pPr>
            <a:r>
              <a:rPr lang="en-US" sz="1000" dirty="0" smtClean="0">
                <a:latin typeface="Courier New"/>
                <a:cs typeface="Courier New"/>
              </a:rPr>
              <a:t>    },</a:t>
            </a:r>
          </a:p>
          <a:p>
            <a:pPr marL="0" indent="0">
              <a:buFont typeface="Arial"/>
              <a:buNone/>
            </a:pPr>
            <a:r>
              <a:rPr lang="en-US" sz="1000" dirty="0" smtClean="0">
                <a:latin typeface="Courier New"/>
                <a:cs typeface="Courier New"/>
              </a:rPr>
              <a:t>    "id": "</a:t>
            </a:r>
            <a:r>
              <a:rPr lang="en-US" sz="1000" dirty="0" err="1" smtClean="0">
                <a:latin typeface="Courier New"/>
                <a:cs typeface="Courier New"/>
              </a:rPr>
              <a:t>xxxxxx</a:t>
            </a:r>
            <a:r>
              <a:rPr lang="en-US" sz="1000" dirty="0" smtClean="0">
                <a:latin typeface="Courier New"/>
                <a:cs typeface="Courier New"/>
              </a:rPr>
              <a:t>”</a:t>
            </a:r>
          </a:p>
          <a:p>
            <a:pPr marL="0" indent="0">
              <a:buFont typeface="Arial"/>
              <a:buNone/>
            </a:pPr>
            <a:r>
              <a:rPr lang="en-US" sz="1000" dirty="0">
                <a:latin typeface="Courier New"/>
                <a:cs typeface="Courier New"/>
              </a:rPr>
              <a:t>  </a:t>
            </a:r>
            <a:r>
              <a:rPr lang="en-US" sz="1000" dirty="0" smtClean="0">
                <a:latin typeface="Courier New"/>
                <a:cs typeface="Courier New"/>
              </a:rPr>
              <a:t> }</a:t>
            </a:r>
          </a:p>
          <a:p>
            <a:pPr marL="0" indent="0">
              <a:buFont typeface="Arial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799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Encoding: </a:t>
            </a:r>
            <a:r>
              <a:rPr lang="en-US" dirty="0" err="1" smtClean="0"/>
              <a:t>GeoLocation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Location </a:t>
            </a:r>
            <a:r>
              <a:rPr lang="en-US" dirty="0"/>
              <a:t>e</a:t>
            </a:r>
            <a:r>
              <a:rPr lang="en-US" dirty="0" smtClean="0"/>
              <a:t>ncoding follows RFC5491</a:t>
            </a:r>
          </a:p>
          <a:p>
            <a:pPr lvl="1"/>
            <a:r>
              <a:rPr lang="en-US" dirty="0" smtClean="0"/>
              <a:t>Point-with-uncertainty encoded using Ellipse</a:t>
            </a:r>
          </a:p>
          <a:p>
            <a:pPr lvl="1"/>
            <a:r>
              <a:rPr lang="en-US" dirty="0" smtClean="0"/>
              <a:t>Region encoded using Polygon</a:t>
            </a:r>
          </a:p>
          <a:p>
            <a:pPr lvl="1"/>
            <a:r>
              <a:rPr lang="en-US" dirty="0" smtClean="0"/>
              <a:t>WGS-84 default datum</a:t>
            </a:r>
          </a:p>
        </p:txBody>
      </p:sp>
    </p:spTree>
    <p:extLst>
      <p:ext uri="{BB962C8B-B14F-4D97-AF65-F5344CB8AC3E}">
        <p14:creationId xmlns:p14="http://schemas.microsoft.com/office/powerpoint/2010/main" val="30078206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r>
              <a:rPr lang="en-US" dirty="0" err="1" smtClean="0"/>
              <a:t>GeoLocation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1600" dirty="0" smtClean="0">
                <a:latin typeface="Courier"/>
                <a:cs typeface="Courier"/>
              </a:rPr>
              <a:t>"location": {</a:t>
            </a:r>
          </a:p>
          <a:p>
            <a:pPr marL="0" indent="0">
              <a:buNone/>
            </a:pPr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"point": {</a:t>
            </a:r>
          </a:p>
          <a:p>
            <a:pPr marL="0" indent="0">
              <a:buNone/>
            </a:pPr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"center": {"latitude": 37.1, "longitude": -120.2},</a:t>
            </a:r>
          </a:p>
          <a:p>
            <a:pPr marL="0" indent="0">
              <a:buNone/>
            </a:pPr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"orientation": 45.0,</a:t>
            </a:r>
          </a:p>
          <a:p>
            <a:pPr marL="0" indent="0">
              <a:buNone/>
            </a:pPr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"</a:t>
            </a:r>
            <a:r>
              <a:rPr lang="en-US" sz="1600" dirty="0" err="1" smtClean="0">
                <a:latin typeface="Courier"/>
                <a:cs typeface="Courier"/>
              </a:rPr>
              <a:t>semiMajorAxis</a:t>
            </a:r>
            <a:r>
              <a:rPr lang="en-US" sz="1600" dirty="0" smtClean="0">
                <a:latin typeface="Courier"/>
                <a:cs typeface="Courier"/>
              </a:rPr>
              <a:t>": 50.0,</a:t>
            </a:r>
          </a:p>
          <a:p>
            <a:pPr marL="0" indent="0">
              <a:buNone/>
            </a:pPr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"</a:t>
            </a:r>
            <a:r>
              <a:rPr lang="en-US" sz="1600" dirty="0" err="1" smtClean="0">
                <a:latin typeface="Courier"/>
                <a:cs typeface="Courier"/>
              </a:rPr>
              <a:t>semiMinorAxis</a:t>
            </a:r>
            <a:r>
              <a:rPr lang="en-US" sz="1600" dirty="0" smtClean="0">
                <a:latin typeface="Courier"/>
                <a:cs typeface="Courier"/>
              </a:rPr>
              <a:t>": 45.0</a:t>
            </a:r>
          </a:p>
          <a:p>
            <a:pPr marL="0" indent="0">
              <a:buNone/>
            </a:pPr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}</a:t>
            </a:r>
          </a:p>
          <a:p>
            <a:pPr marL="0" indent="0">
              <a:buNone/>
            </a:pPr>
            <a:r>
              <a:rPr lang="en-US" sz="1600" dirty="0" smtClean="0">
                <a:latin typeface="Courier"/>
                <a:cs typeface="Courier"/>
              </a:rPr>
              <a:t>}</a:t>
            </a:r>
          </a:p>
          <a:p>
            <a:pPr marL="0" indent="0">
              <a:buNone/>
            </a:pPr>
            <a:endParaRPr lang="en-US" sz="1600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1600" dirty="0">
                <a:latin typeface="Courier"/>
                <a:cs typeface="Courier"/>
              </a:rPr>
              <a:t>"location": {</a:t>
            </a:r>
          </a:p>
          <a:p>
            <a:pPr marL="0" indent="0">
              <a:buNone/>
            </a:pPr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"region"</a:t>
            </a:r>
            <a:r>
              <a:rPr lang="en-US" sz="1600" dirty="0">
                <a:latin typeface="Courier"/>
                <a:cs typeface="Courier"/>
              </a:rPr>
              <a:t>: {</a:t>
            </a:r>
          </a:p>
          <a:p>
            <a:pPr marL="0" indent="0">
              <a:buNone/>
            </a:pPr>
            <a:r>
              <a:rPr lang="en-US" sz="1600" dirty="0">
                <a:latin typeface="Courier"/>
                <a:cs typeface="Courier"/>
              </a:rPr>
              <a:t>  </a:t>
            </a:r>
            <a:r>
              <a:rPr lang="en-US" sz="1600" dirty="0" smtClean="0">
                <a:latin typeface="Courier"/>
                <a:cs typeface="Courier"/>
              </a:rPr>
              <a:t>"exterior"</a:t>
            </a:r>
            <a:r>
              <a:rPr lang="en-US" sz="1600" dirty="0">
                <a:latin typeface="Courier"/>
                <a:cs typeface="Courier"/>
              </a:rPr>
              <a:t>: </a:t>
            </a:r>
            <a:r>
              <a:rPr lang="en-US" sz="1600" dirty="0" smtClean="0">
                <a:latin typeface="Courier"/>
                <a:cs typeface="Courier"/>
              </a:rPr>
              <a:t>[</a:t>
            </a:r>
          </a:p>
          <a:p>
            <a:pPr marL="0" indent="0">
              <a:buNone/>
            </a:pPr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  {</a:t>
            </a:r>
            <a:r>
              <a:rPr lang="en-US" sz="1600" dirty="0">
                <a:latin typeface="Courier"/>
                <a:cs typeface="Courier"/>
              </a:rPr>
              <a:t>"latitude": 37.1, "longitude": -120.2}</a:t>
            </a:r>
            <a:r>
              <a:rPr lang="en-US" sz="1600" dirty="0" smtClean="0">
                <a:latin typeface="Courier"/>
                <a:cs typeface="Courier"/>
              </a:rPr>
              <a:t>,</a:t>
            </a:r>
          </a:p>
          <a:p>
            <a:pPr marL="0" indent="0">
              <a:buNone/>
            </a:pPr>
            <a:r>
              <a:rPr lang="en-US" sz="1600" dirty="0" smtClean="0">
                <a:latin typeface="Courier"/>
                <a:cs typeface="Courier"/>
              </a:rPr>
              <a:t>    </a:t>
            </a:r>
            <a:r>
              <a:rPr lang="en-US" sz="1600" dirty="0">
                <a:latin typeface="Courier"/>
                <a:cs typeface="Courier"/>
              </a:rPr>
              <a:t>{"latitude": 37.1, "longitude": -</a:t>
            </a:r>
            <a:r>
              <a:rPr lang="en-US" sz="1600" dirty="0" smtClean="0">
                <a:latin typeface="Courier"/>
                <a:cs typeface="Courier"/>
              </a:rPr>
              <a:t>120.1},</a:t>
            </a:r>
          </a:p>
          <a:p>
            <a:pPr marL="0" indent="0">
              <a:buNone/>
            </a:pPr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  {</a:t>
            </a:r>
            <a:r>
              <a:rPr lang="en-US" sz="1600" dirty="0">
                <a:latin typeface="Courier"/>
                <a:cs typeface="Courier"/>
              </a:rPr>
              <a:t>"latitude": </a:t>
            </a:r>
            <a:r>
              <a:rPr lang="en-US" sz="1600" dirty="0" smtClean="0">
                <a:latin typeface="Courier"/>
                <a:cs typeface="Courier"/>
              </a:rPr>
              <a:t>37.0, </a:t>
            </a:r>
            <a:r>
              <a:rPr lang="en-US" sz="1600" dirty="0">
                <a:latin typeface="Courier"/>
                <a:cs typeface="Courier"/>
              </a:rPr>
              <a:t>"longitude": -120.1}</a:t>
            </a:r>
            <a:r>
              <a:rPr lang="en-US" sz="1600" dirty="0" smtClean="0">
                <a:latin typeface="Courier"/>
                <a:cs typeface="Courier"/>
              </a:rPr>
              <a:t>,</a:t>
            </a:r>
          </a:p>
          <a:p>
            <a:pPr marL="0" indent="0">
              <a:buNone/>
            </a:pPr>
            <a:r>
              <a:rPr lang="en-US" sz="1600" dirty="0" smtClean="0">
                <a:latin typeface="Courier"/>
                <a:cs typeface="Courier"/>
              </a:rPr>
              <a:t>    ...</a:t>
            </a:r>
          </a:p>
          <a:p>
            <a:pPr marL="0" indent="0">
              <a:buNone/>
            </a:pPr>
            <a:r>
              <a:rPr lang="en-US" sz="1600" dirty="0" smtClean="0">
                <a:latin typeface="Courier"/>
                <a:cs typeface="Courier"/>
              </a:rPr>
              <a:t>  ]</a:t>
            </a:r>
          </a:p>
          <a:p>
            <a:pPr marL="0" indent="0">
              <a:buNone/>
            </a:pPr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}</a:t>
            </a:r>
            <a:endParaRPr lang="en-US" sz="1600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1600" dirty="0" smtClean="0">
                <a:latin typeface="Courier"/>
                <a:cs typeface="Courier"/>
              </a:rPr>
              <a:t>}</a:t>
            </a:r>
            <a:endParaRPr lang="en-US" sz="1600" dirty="0">
              <a:latin typeface="Courier"/>
              <a:cs typeface="Courier"/>
            </a:endParaRPr>
          </a:p>
          <a:p>
            <a:pPr marL="0" indent="0">
              <a:buNone/>
            </a:pPr>
            <a:endParaRPr lang="en-US" sz="1600" dirty="0">
              <a:latin typeface="Courier"/>
              <a:cs typeface="Courier"/>
            </a:endParaRPr>
          </a:p>
          <a:p>
            <a:pPr marL="0" indent="0">
              <a:buNone/>
            </a:pPr>
            <a:endParaRPr lang="en-US" sz="1600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31239946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Defines processes for creating:</a:t>
            </a:r>
          </a:p>
          <a:p>
            <a:pPr lvl="1"/>
            <a:r>
              <a:rPr lang="en-US" dirty="0" smtClean="0"/>
              <a:t>New message parameters</a:t>
            </a:r>
          </a:p>
          <a:p>
            <a:pPr lvl="1"/>
            <a:r>
              <a:rPr lang="en-US" dirty="0" smtClean="0"/>
              <a:t>Additional </a:t>
            </a:r>
            <a:r>
              <a:rPr lang="en-US" dirty="0"/>
              <a:t>error codes</a:t>
            </a:r>
          </a:p>
          <a:p>
            <a:pPr lvl="1"/>
            <a:r>
              <a:rPr lang="en-US" dirty="0" err="1" smtClean="0"/>
              <a:t>Ruleset</a:t>
            </a:r>
            <a:r>
              <a:rPr lang="en-US" dirty="0" smtClean="0"/>
              <a:t> identifiers</a:t>
            </a:r>
          </a:p>
          <a:p>
            <a:r>
              <a:rPr lang="en-US" dirty="0" smtClean="0"/>
              <a:t>Proposes new IANA registries</a:t>
            </a:r>
          </a:p>
          <a:p>
            <a:pPr lvl="1"/>
            <a:r>
              <a:rPr lang="en-US" dirty="0" smtClean="0"/>
              <a:t>PAWS Parameters Registry</a:t>
            </a:r>
          </a:p>
          <a:p>
            <a:pPr lvl="1"/>
            <a:r>
              <a:rPr lang="en-US" dirty="0" smtClean="0"/>
              <a:t>PAWS Error Code Registry</a:t>
            </a:r>
          </a:p>
          <a:p>
            <a:pPr lvl="1"/>
            <a:r>
              <a:rPr lang="en-US" dirty="0" smtClean="0"/>
              <a:t>PAWS </a:t>
            </a:r>
            <a:r>
              <a:rPr lang="en-US" dirty="0" err="1" smtClean="0"/>
              <a:t>Ruleset</a:t>
            </a:r>
            <a:r>
              <a:rPr lang="en-US" dirty="0" smtClean="0"/>
              <a:t> ID Registry</a:t>
            </a:r>
          </a:p>
          <a:p>
            <a:pPr lvl="1"/>
            <a:r>
              <a:rPr lang="en-US" dirty="0" smtClean="0"/>
              <a:t>Additions made under Designated Expert process with “Specification Required” [RFC5226]</a:t>
            </a:r>
          </a:p>
        </p:txBody>
      </p:sp>
    </p:spTree>
    <p:extLst>
      <p:ext uri="{BB962C8B-B14F-4D97-AF65-F5344CB8AC3E}">
        <p14:creationId xmlns:p14="http://schemas.microsoft.com/office/powerpoint/2010/main" val="26119879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4150</TotalTime>
  <Words>1164</Words>
  <Application>Microsoft Office PowerPoint</Application>
  <PresentationFormat>On-screen Show (4:3)</PresentationFormat>
  <Paragraphs>232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Outline</vt:lpstr>
      <vt:lpstr>Changes from version 00</vt:lpstr>
      <vt:lpstr>Protocol Overview</vt:lpstr>
      <vt:lpstr>Encoding: JSON-RPC</vt:lpstr>
      <vt:lpstr>Encoding Example: Request</vt:lpstr>
      <vt:lpstr>Encoding Example: Response</vt:lpstr>
      <vt:lpstr>Encoding: GeoLocation</vt:lpstr>
      <vt:lpstr>Example GeoLocation</vt:lpstr>
      <vt:lpstr>Extensibility</vt:lpstr>
      <vt:lpstr>Ruleset Identifier</vt:lpstr>
      <vt:lpstr>General Procedure Handles Extensibility</vt:lpstr>
      <vt:lpstr>Ruleset Identifier Use Cases</vt:lpstr>
      <vt:lpstr>Ruleset Identifier Use Cases</vt:lpstr>
      <vt:lpstr>IANA: PAWS Parameters Registry</vt:lpstr>
      <vt:lpstr>IANA: PAWS Error Code Registry</vt:lpstr>
      <vt:lpstr>Error Codes</vt:lpstr>
      <vt:lpstr>IANA: PAWS Ruleset ID Registry</vt:lpstr>
      <vt:lpstr>Proposed IANA Process</vt:lpstr>
      <vt:lpstr>Implementations</vt:lpstr>
    </vt:vector>
  </TitlesOfParts>
  <Company>Google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Issues</dc:title>
  <dc:creator>Vincent Chen</dc:creator>
  <cp:lastModifiedBy>Windows User</cp:lastModifiedBy>
  <cp:revision>100</cp:revision>
  <dcterms:created xsi:type="dcterms:W3CDTF">2012-10-31T18:54:18Z</dcterms:created>
  <dcterms:modified xsi:type="dcterms:W3CDTF">2013-03-12T14:27:42Z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b2d0289e-0add-4786-b0be-5fa042624432</vt:lpwstr>
  </property>
  <property fmtid="{D5CDD505-2E9C-101B-9397-08002B2CF9AE}" pid="3" name="NokiaConfidentiality">
    <vt:lpwstr>Company Confidential</vt:lpwstr>
  </property>
</Properties>
</file>