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20"/>
  </p:notesMasterIdLst>
  <p:handoutMasterIdLst>
    <p:handoutMasterId r:id="rId21"/>
  </p:handoutMasterIdLst>
  <p:sldIdLst>
    <p:sldId id="767" r:id="rId2"/>
    <p:sldId id="776" r:id="rId3"/>
    <p:sldId id="811" r:id="rId4"/>
    <p:sldId id="823" r:id="rId5"/>
    <p:sldId id="812" r:id="rId6"/>
    <p:sldId id="813" r:id="rId7"/>
    <p:sldId id="816" r:id="rId8"/>
    <p:sldId id="815" r:id="rId9"/>
    <p:sldId id="824" r:id="rId10"/>
    <p:sldId id="817" r:id="rId11"/>
    <p:sldId id="818" r:id="rId12"/>
    <p:sldId id="825" r:id="rId13"/>
    <p:sldId id="819" r:id="rId14"/>
    <p:sldId id="820" r:id="rId15"/>
    <p:sldId id="822" r:id="rId16"/>
    <p:sldId id="810" r:id="rId17"/>
    <p:sldId id="774" r:id="rId18"/>
    <p:sldId id="775" r:id="rId19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42C3"/>
    <a:srgbClr val="2A547E"/>
    <a:srgbClr val="808080"/>
    <a:srgbClr val="99CCCC"/>
    <a:srgbClr val="6365CE"/>
    <a:srgbClr val="CCFFFF"/>
    <a:srgbClr val="CC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74" autoAdjust="0"/>
    <p:restoredTop sz="98711" autoAdjust="0"/>
  </p:normalViewPr>
  <p:slideViewPr>
    <p:cSldViewPr snapToGrid="0">
      <p:cViewPr varScale="1">
        <p:scale>
          <a:sx n="86" d="100"/>
          <a:sy n="86" d="100"/>
        </p:scale>
        <p:origin x="-128" y="-504"/>
      </p:cViewPr>
      <p:guideLst>
        <p:guide orient="horz" pos="2160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2118" y="-102"/>
      </p:cViewPr>
      <p:guideLst>
        <p:guide orient="horz" pos="2920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7150" y="8945563"/>
            <a:ext cx="685006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6814" tIns="50787" rIns="96814" bIns="50787">
            <a:spAutoFit/>
          </a:bodyPr>
          <a:lstStyle/>
          <a:p>
            <a:pPr defTabSz="619125">
              <a:lnSpc>
                <a:spcPct val="100000"/>
              </a:lnSpc>
              <a:tabLst>
                <a:tab pos="2416175" algn="l"/>
                <a:tab pos="4889500" algn="l"/>
              </a:tabLst>
              <a:defRPr/>
            </a:pPr>
            <a:r>
              <a:rPr lang="en-US" sz="800"/>
              <a:t>Copyright © 2003, Cisco Systems, Inc. All rights reserved. Printed in USA.</a:t>
            </a:r>
            <a:br>
              <a:rPr lang="en-US" sz="800"/>
            </a:br>
            <a:r>
              <a:rPr lang="en-US" sz="800"/>
              <a:t>Presentation_ID.scr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3988" y="8959850"/>
            <a:ext cx="6688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38875" y="8585200"/>
            <a:ext cx="4492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61413"/>
            <a:ext cx="26146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371" tIns="50030" rIns="95371" bIns="50030">
            <a:spAutoFit/>
          </a:bodyPr>
          <a:lstStyle/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© 2003, Cisco Systems, Inc. All rights reserved.</a:t>
            </a:r>
          </a:p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75700"/>
            <a:ext cx="664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8200" y="8656638"/>
            <a:ext cx="8128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61" tIns="0" rIns="18761" bIns="0" numCol="1" anchor="b" anchorCtr="0" compatLnSpc="1">
            <a:prstTxWarp prst="textNoShape">
              <a:avLst/>
            </a:prstTxWarp>
          </a:bodyPr>
          <a:lstStyle>
            <a:lvl1pPr algn="r" defTabSz="900113">
              <a:lnSpc>
                <a:spcPct val="100000"/>
              </a:lnSpc>
              <a:defRPr sz="800" b="0"/>
            </a:lvl1pPr>
          </a:lstStyle>
          <a:p>
            <a:pPr>
              <a:defRPr/>
            </a:pPr>
            <a:fld id="{81429D18-7BAD-484A-A82B-DE1537272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342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244475"/>
            <a:ext cx="5307012" cy="3979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3225" y="4365625"/>
            <a:ext cx="6110288" cy="424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71" tIns="50030" rIns="95371" bIns="500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997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E6199-6BAC-4AAF-BCC5-4CFAC432593C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22A5D-5235-4C9D-AF32-DAD7C302501F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5753C5-349A-455E-B846-27D0F01F5B37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9"/>
          <p:cNvSpPr>
            <a:spLocks noChangeArrowheads="1"/>
          </p:cNvSpPr>
          <p:nvPr/>
        </p:nvSpPr>
        <p:spPr bwMode="auto">
          <a:xfrm>
            <a:off x="0" y="2230438"/>
            <a:ext cx="9144000" cy="4652962"/>
          </a:xfrm>
          <a:prstGeom prst="rect">
            <a:avLst/>
          </a:prstGeom>
          <a:solidFill>
            <a:srgbClr val="DCE4E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958FA14C-1482-493C-9FE5-C9E0B8EF523E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6" name="Freeform 201"/>
          <p:cNvSpPr>
            <a:spLocks/>
          </p:cNvSpPr>
          <p:nvPr/>
        </p:nvSpPr>
        <p:spPr bwMode="auto">
          <a:xfrm>
            <a:off x="-6350" y="20399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7" name="Rectangle 209"/>
          <p:cNvSpPr>
            <a:spLocks noChangeArrowheads="1"/>
          </p:cNvSpPr>
          <p:nvPr/>
        </p:nvSpPr>
        <p:spPr bwMode="auto">
          <a:xfrm>
            <a:off x="1892300" y="6629400"/>
            <a:ext cx="525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srgbClr val="808080"/>
              </a:solidFill>
            </a:endParaRPr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0813" y="2779713"/>
            <a:ext cx="6950075" cy="830262"/>
          </a:xfr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100" y="3740150"/>
            <a:ext cx="7261225" cy="419100"/>
          </a:xfrm>
        </p:spPr>
        <p:txBody>
          <a:bodyPr/>
          <a:lstStyle>
            <a:lvl1pPr marL="0" indent="0">
              <a:lnSpc>
                <a:spcPct val="90000"/>
              </a:lnSpc>
              <a:buFont typeface="Arial" charset="0"/>
              <a:buNone/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7800" y="-177800"/>
            <a:ext cx="2068513" cy="5386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675" y="-177800"/>
            <a:ext cx="6054725" cy="5386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38" y="-145291"/>
            <a:ext cx="8145463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636713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636713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77th IETF, </a:t>
            </a:r>
            <a:r>
              <a:rPr lang="en-US" dirty="0" err="1" smtClean="0"/>
              <a:t>CCAMP</a:t>
            </a:r>
            <a:r>
              <a:rPr lang="en-US" dirty="0" smtClean="0"/>
              <a:t> </a:t>
            </a:r>
            <a:r>
              <a:rPr lang="en-US" dirty="0" err="1" smtClean="0"/>
              <a:t>WG</a:t>
            </a:r>
            <a:r>
              <a:rPr lang="en-US" dirty="0" smtClean="0"/>
              <a:t>, Anaheim, CA, USA</a:t>
            </a:r>
            <a:r>
              <a:rPr lang="en-US" altLang="ja-JP" dirty="0" smtClean="0">
                <a:ea typeface="ＭＳ Ｐゴシック" pitchFamily="34" charset="-128"/>
              </a:rPr>
              <a:t> </a:t>
            </a:r>
            <a:r>
              <a:rPr lang="en-US" dirty="0" smtClean="0"/>
              <a:t>March 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320675" y="-177800"/>
            <a:ext cx="81454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614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636713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    Second Level</a:t>
            </a:r>
          </a:p>
          <a:p>
            <a:pPr lvl="2"/>
            <a:r>
              <a:rPr lang="en-US" smtClean="0"/>
              <a:t>  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646" name="Rectangle 6150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0A7E4AB-027D-4A9C-9F30-EF0C678F6C0F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0" name="Rectangle 615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ECA56568-452D-4549-805E-960B456C56F5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3" name="Rectangle 6157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5F86F7C-944D-42A7-A113-9469BD1820E7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739" name="Freeform 6243"/>
          <p:cNvSpPr>
            <a:spLocks/>
          </p:cNvSpPr>
          <p:nvPr userDrawn="1"/>
        </p:nvSpPr>
        <p:spPr bwMode="auto">
          <a:xfrm>
            <a:off x="-3175" y="6810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368740" name="Rectangle 62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7200" y="6591300"/>
            <a:ext cx="568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solidFill>
                  <a:srgbClr val="5F5F5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77th IETF, </a:t>
            </a:r>
            <a:r>
              <a:rPr lang="en-US" dirty="0" err="1"/>
              <a:t>CCAMP</a:t>
            </a:r>
            <a:r>
              <a:rPr lang="en-US" dirty="0"/>
              <a:t> </a:t>
            </a:r>
            <a:r>
              <a:rPr lang="en-US" dirty="0" err="1"/>
              <a:t>WG</a:t>
            </a:r>
            <a:r>
              <a:rPr lang="en-US" dirty="0"/>
              <a:t>, Anaheim, CA, USA</a:t>
            </a:r>
            <a:r>
              <a:rPr lang="en-US" altLang="ja-JP" dirty="0">
                <a:ea typeface="ＭＳ Ｐゴシック" pitchFamily="34" charset="-128"/>
              </a:rPr>
              <a:t> </a:t>
            </a:r>
            <a:r>
              <a:rPr lang="en-US" dirty="0"/>
              <a:t>March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q"/>
        <a:defRPr sz="2000" b="1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Ø"/>
        <a:defRPr sz="2000" b="1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ools.ietf.org/html/draft-crabbe-pce-pce-initiated-ls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349500"/>
            <a:ext cx="8380412" cy="4394200"/>
          </a:xfrm>
        </p:spPr>
        <p:txBody>
          <a:bodyPr/>
          <a:lstStyle/>
          <a:p>
            <a:pPr algn="ctr"/>
            <a:r>
              <a:rPr lang="en-US" sz="3200" dirty="0" smtClean="0"/>
              <a:t>PCEP Extensions </a:t>
            </a:r>
            <a:r>
              <a:rPr lang="en-US" sz="3200" dirty="0"/>
              <a:t>for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remote</a:t>
            </a:r>
            <a:r>
              <a:rPr lang="en-US" sz="3200" dirty="0"/>
              <a:t>-initiated GMPLS LSP </a:t>
            </a:r>
            <a:r>
              <a:rPr lang="en-US" sz="3200" dirty="0" smtClean="0"/>
              <a:t>Setup</a:t>
            </a:r>
            <a:br>
              <a:rPr lang="en-US" sz="3200" dirty="0" smtClean="0"/>
            </a:br>
            <a:r>
              <a:rPr lang="en-US" sz="1600" dirty="0"/>
              <a:t>draft-ali-pce-remote-initiated-gmpls-lsp-00.txt</a:t>
            </a:r>
            <a:endParaRPr lang="en-US" sz="2800" baseline="70000" dirty="0" smtClean="0">
              <a:solidFill>
                <a:schemeClr val="accent4"/>
              </a:solidFill>
              <a:latin typeface="Times New Roman"/>
              <a:cs typeface="Times New Roman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23677" y="3733948"/>
            <a:ext cx="7312025" cy="253029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dirty="0" smtClean="0">
                <a:cs typeface="Times New Roman" pitchFamily="18" charset="0"/>
              </a:rPr>
              <a:t>Author list: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err="1" smtClean="0">
                <a:solidFill>
                  <a:srgbClr val="3F42C3"/>
                </a:solidFill>
                <a:cs typeface="Times New Roman" pitchFamily="18" charset="0"/>
              </a:rPr>
              <a:t>Zafar</a:t>
            </a:r>
            <a:r>
              <a:rPr lang="en-US" sz="1600" dirty="0" smtClean="0">
                <a:solidFill>
                  <a:srgbClr val="3F42C3"/>
                </a:solidFill>
                <a:cs typeface="Times New Roman" pitchFamily="18" charset="0"/>
              </a:rPr>
              <a:t> Ali (zali@cisco.com) - Presenter</a:t>
            </a:r>
            <a:endParaRPr lang="en-US" sz="1600" dirty="0" smtClean="0">
              <a:cs typeface="Times New Roman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Siva </a:t>
            </a:r>
            <a:r>
              <a:rPr lang="en-US" sz="1600" dirty="0" err="1" smtClean="0"/>
              <a:t>Sivabalan</a:t>
            </a:r>
            <a:r>
              <a:rPr lang="en-US" sz="1600" dirty="0" smtClean="0"/>
              <a:t> (</a:t>
            </a:r>
            <a:r>
              <a:rPr lang="en-US" sz="1600" dirty="0" err="1" smtClean="0"/>
              <a:t>msiva@</a:t>
            </a:r>
            <a:r>
              <a:rPr lang="en-US" sz="1600" dirty="0" err="1"/>
              <a:t>cisco.com</a:t>
            </a:r>
            <a:r>
              <a:rPr lang="en-US" sz="1600" dirty="0"/>
              <a:t>)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Clarence </a:t>
            </a:r>
            <a:r>
              <a:rPr lang="en-US" sz="1600" dirty="0" err="1" smtClean="0"/>
              <a:t>Filsfils</a:t>
            </a:r>
            <a:r>
              <a:rPr lang="en-US" sz="1600" dirty="0" smtClean="0"/>
              <a:t> (</a:t>
            </a:r>
            <a:r>
              <a:rPr lang="en-US" sz="1600" dirty="0" err="1"/>
              <a:t>cfilsfil</a:t>
            </a:r>
            <a:r>
              <a:rPr lang="en-US" sz="1600" dirty="0" err="1" smtClean="0"/>
              <a:t>@</a:t>
            </a:r>
            <a:r>
              <a:rPr lang="en-US" sz="1600" dirty="0" err="1"/>
              <a:t>cisco.com</a:t>
            </a:r>
            <a:r>
              <a:rPr lang="en-US" sz="1600" dirty="0"/>
              <a:t>)</a:t>
            </a:r>
            <a:endParaRPr lang="en-US" sz="1600" dirty="0">
              <a:cs typeface="Times New Roman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Robert </a:t>
            </a:r>
            <a:r>
              <a:rPr lang="en-US" sz="1600" dirty="0" err="1" smtClean="0"/>
              <a:t>Varga</a:t>
            </a:r>
            <a:r>
              <a:rPr lang="en-US" sz="1600" dirty="0" smtClean="0"/>
              <a:t> </a:t>
            </a:r>
            <a:r>
              <a:rPr lang="en-US" sz="1600" dirty="0" smtClean="0">
                <a:cs typeface="Times New Roman" pitchFamily="18" charset="0"/>
              </a:rPr>
              <a:t>(</a:t>
            </a:r>
            <a:r>
              <a:rPr lang="en-US" sz="1600" dirty="0"/>
              <a:t>Pantheon Technologies</a:t>
            </a:r>
            <a:r>
              <a:rPr lang="en-US" sz="1600" dirty="0" smtClean="0">
                <a:cs typeface="Times New Roman" pitchFamily="18" charset="0"/>
              </a:rPr>
              <a:t>)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Victor </a:t>
            </a:r>
            <a:r>
              <a:rPr lang="en-US" sz="1600" dirty="0" smtClean="0"/>
              <a:t>Lopez (</a:t>
            </a:r>
            <a:r>
              <a:rPr lang="en-US" sz="1600" dirty="0" err="1"/>
              <a:t>vlopez@</a:t>
            </a:r>
            <a:r>
              <a:rPr lang="en-US" sz="1600" dirty="0" err="1" smtClean="0"/>
              <a:t>tid.es</a:t>
            </a:r>
            <a:r>
              <a:rPr lang="en-US" sz="1600" dirty="0" smtClean="0"/>
              <a:t>)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Oscar Gonzalez de </a:t>
            </a:r>
            <a:r>
              <a:rPr lang="en-US" sz="1600" dirty="0" smtClean="0"/>
              <a:t>Dios (</a:t>
            </a:r>
            <a:r>
              <a:rPr lang="en-US" sz="1600" dirty="0" err="1"/>
              <a:t>ogondio@</a:t>
            </a:r>
            <a:r>
              <a:rPr lang="en-US" sz="1600" dirty="0" err="1" smtClean="0"/>
              <a:t>tid.es</a:t>
            </a:r>
            <a:r>
              <a:rPr lang="en-US" sz="1600" dirty="0"/>
              <a:t>)</a:t>
            </a:r>
            <a:endParaRPr lang="en-US" sz="1600" dirty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600" dirty="0" smtClean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91523" y="659639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86th IETF, PCE WG, Orlando, FL, USA (March 2013)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38" y="-145291"/>
            <a:ext cx="8496644" cy="838200"/>
          </a:xfrm>
        </p:spPr>
        <p:txBody>
          <a:bodyPr/>
          <a:lstStyle/>
          <a:p>
            <a:pPr lvl="0"/>
            <a:r>
              <a:rPr lang="en-US" sz="2800" dirty="0"/>
              <a:t>GMPLS Requirements for Remote-Initiated </a:t>
            </a:r>
            <a:r>
              <a:rPr lang="en-US" sz="2800" dirty="0" smtClean="0"/>
              <a:t>LSPs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36713"/>
            <a:ext cx="7940675" cy="4890848"/>
          </a:xfrm>
        </p:spPr>
        <p:txBody>
          <a:bodyPr/>
          <a:lstStyle/>
          <a:p>
            <a:r>
              <a:rPr lang="en-US" dirty="0" smtClean="0"/>
              <a:t>Support for multiple switching capabilities. </a:t>
            </a:r>
          </a:p>
          <a:p>
            <a:r>
              <a:rPr lang="en-US" dirty="0" smtClean="0"/>
              <a:t>Support for encoding type to be used by the LSP.</a:t>
            </a:r>
          </a:p>
          <a:p>
            <a:r>
              <a:rPr lang="en-US" dirty="0" smtClean="0"/>
              <a:t>Support for G-PID to be carried by the LSP.</a:t>
            </a:r>
          </a:p>
          <a:p>
            <a:r>
              <a:rPr lang="en-US" dirty="0" smtClean="0"/>
              <a:t>Technology specific Traffic Parameters.</a:t>
            </a:r>
          </a:p>
          <a:p>
            <a:r>
              <a:rPr lang="en-US" dirty="0" smtClean="0"/>
              <a:t>Support for Asymmetric Bandwidth.</a:t>
            </a:r>
          </a:p>
          <a:p>
            <a:r>
              <a:rPr lang="en-US" dirty="0" smtClean="0"/>
              <a:t>Support for unnumbered interfaces [RFC3477]. </a:t>
            </a:r>
          </a:p>
          <a:p>
            <a:r>
              <a:rPr lang="en-US" dirty="0" smtClean="0"/>
              <a:t>Explicit label control. </a:t>
            </a:r>
          </a:p>
          <a:p>
            <a:r>
              <a:rPr lang="en-US" dirty="0" smtClean="0"/>
              <a:t>GMPLS protection and restoration </a:t>
            </a:r>
            <a:r>
              <a:rPr lang="en-US" dirty="0"/>
              <a:t>[</a:t>
            </a:r>
            <a:r>
              <a:rPr lang="en-US" dirty="0" smtClean="0"/>
              <a:t>RFC4872], [RFC4873],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07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Remote Initiated LSP Usage </a:t>
            </a:r>
            <a:r>
              <a:rPr lang="en-US" dirty="0" smtClean="0"/>
              <a:t>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638" y="1636713"/>
            <a:ext cx="7940675" cy="4388728"/>
          </a:xfrm>
        </p:spPr>
        <p:txBody>
          <a:bodyPr/>
          <a:lstStyle/>
          <a:p>
            <a:r>
              <a:rPr lang="en-US" dirty="0"/>
              <a:t>The target IGP instance for the Remote-initiated </a:t>
            </a:r>
            <a:r>
              <a:rPr lang="en-US" dirty="0" smtClean="0"/>
              <a:t>LSP. </a:t>
            </a:r>
          </a:p>
          <a:p>
            <a:r>
              <a:rPr lang="en-US" dirty="0" smtClean="0"/>
              <a:t>In </a:t>
            </a:r>
            <a:r>
              <a:rPr lang="en-US" dirty="0"/>
              <a:t>the target IGP instance, should the PCE-initiated LSP be advertised as a forwarding adjacency and/ or routing adjacency and/ or to be used locally by the PCC?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Remote-initiated LSP is to be advertised an IPv4 FA/ RA, IPv6 FA/ RA, what is the local and remote IP address is to be used for the advertisement </a:t>
            </a:r>
          </a:p>
        </p:txBody>
      </p:sp>
    </p:spTree>
    <p:extLst>
      <p:ext uri="{BB962C8B-B14F-4D97-AF65-F5344CB8AC3E}">
        <p14:creationId xmlns:p14="http://schemas.microsoft.com/office/powerpoint/2010/main" val="344079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Scope</a:t>
            </a:r>
            <a:r>
              <a:rPr lang="en-US" sz="3600" dirty="0">
                <a:solidFill>
                  <a:srgbClr val="000000"/>
                </a:solidFill>
              </a:rPr>
              <a:t> </a:t>
            </a:r>
            <a:endParaRPr lang="en-US" sz="3600" dirty="0" smtClean="0">
              <a:solidFill>
                <a:srgbClr val="000000"/>
              </a:solidFill>
            </a:endParaRPr>
          </a:p>
          <a:p>
            <a:r>
              <a:rPr lang="en-US" sz="3600" dirty="0" smtClean="0"/>
              <a:t>Use cases</a:t>
            </a:r>
          </a:p>
          <a:p>
            <a:r>
              <a:rPr lang="en-US" sz="3600" dirty="0" smtClean="0"/>
              <a:t>Requirements</a:t>
            </a:r>
          </a:p>
          <a:p>
            <a:r>
              <a:rPr lang="en-US" sz="3600" dirty="0" smtClean="0">
                <a:solidFill>
                  <a:srgbClr val="3F42C3"/>
                </a:solidFill>
              </a:rPr>
              <a:t>Solution</a:t>
            </a:r>
          </a:p>
          <a:p>
            <a:r>
              <a:rPr lang="en-US" sz="3600" dirty="0" smtClean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4234694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5291"/>
            <a:ext cx="9144000" cy="838200"/>
          </a:xfrm>
        </p:spPr>
        <p:txBody>
          <a:bodyPr/>
          <a:lstStyle/>
          <a:p>
            <a:pPr lvl="0"/>
            <a:r>
              <a:rPr lang="en-US" sz="2800" dirty="0"/>
              <a:t>PCEP Extensions for Remote-Initiated GMPLS </a:t>
            </a:r>
            <a:r>
              <a:rPr lang="en-US" sz="2800" dirty="0" smtClean="0"/>
              <a:t>LSPs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LSP create message defined in [I-D. draft-</a:t>
            </a:r>
            <a:r>
              <a:rPr lang="en-US" sz="2800" dirty="0" err="1"/>
              <a:t>crabbe</a:t>
            </a:r>
            <a:r>
              <a:rPr lang="en-US" sz="2800" dirty="0"/>
              <a:t>-</a:t>
            </a:r>
            <a:r>
              <a:rPr lang="en-US" sz="2800" dirty="0" err="1"/>
              <a:t>pce</a:t>
            </a:r>
            <a:r>
              <a:rPr lang="en-US" sz="2800" dirty="0"/>
              <a:t>-</a:t>
            </a:r>
            <a:r>
              <a:rPr lang="en-US" sz="2800" dirty="0" err="1"/>
              <a:t>pce</a:t>
            </a:r>
            <a:r>
              <a:rPr lang="en-US" sz="2800" dirty="0"/>
              <a:t>-initiated-</a:t>
            </a:r>
            <a:r>
              <a:rPr lang="en-US" sz="2800" dirty="0" err="1"/>
              <a:t>lsp</a:t>
            </a:r>
            <a:r>
              <a:rPr lang="en-US" sz="2800" dirty="0"/>
              <a:t>] </a:t>
            </a:r>
            <a:r>
              <a:rPr lang="en-US" sz="2800" dirty="0" smtClean="0"/>
              <a:t>is extended </a:t>
            </a:r>
            <a:r>
              <a:rPr lang="en-US" sz="2800" dirty="0"/>
              <a:t>to include GMPLS specific PCEP </a:t>
            </a:r>
            <a:r>
              <a:rPr lang="en-US" sz="2800" dirty="0" smtClean="0"/>
              <a:t>objects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Minor misc. changes to support GMPLS initiated LSPs.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3739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505" y="0"/>
            <a:ext cx="8145463" cy="838200"/>
          </a:xfrm>
        </p:spPr>
        <p:txBody>
          <a:bodyPr/>
          <a:lstStyle/>
          <a:p>
            <a:pPr lvl="0"/>
            <a:r>
              <a:rPr lang="en-US" dirty="0"/>
              <a:t>PCEP extension for </a:t>
            </a:r>
            <a:r>
              <a:rPr lang="en-US" dirty="0" smtClean="0"/>
              <a:t>PCE </a:t>
            </a:r>
            <a:r>
              <a:rPr lang="en-US" dirty="0"/>
              <a:t>Initiated LSP Usage </a:t>
            </a:r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040" y="1178897"/>
            <a:ext cx="7940675" cy="5555419"/>
          </a:xfrm>
        </p:spPr>
        <p:txBody>
          <a:bodyPr/>
          <a:lstStyle/>
          <a:p>
            <a:r>
              <a:rPr lang="en-US" dirty="0"/>
              <a:t>[RFC6107] defines LSP_TUNNEL_INTERFACE_ID Object for communicating usage of the forwarding or routing adjacency from the ingress node to the egress node.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document extends the LSP Create Message to include LSP_TUNNEL_INTERFACE_ID object defined in [RFC6107].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7369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26" y="0"/>
            <a:ext cx="8740892" cy="732660"/>
          </a:xfrm>
        </p:spPr>
        <p:txBody>
          <a:bodyPr/>
          <a:lstStyle/>
          <a:p>
            <a:pPr lvl="1"/>
            <a:r>
              <a:rPr lang="en-US" sz="3200" dirty="0"/>
              <a:t>Communicating LSP usage to Egress node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001" y="1249490"/>
            <a:ext cx="5980999" cy="5136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6548" y="1160484"/>
            <a:ext cx="3456417" cy="5470454"/>
          </a:xfrm>
        </p:spPr>
        <p:txBody>
          <a:bodyPr/>
          <a:lstStyle/>
          <a:p>
            <a:r>
              <a:rPr lang="en-US" dirty="0"/>
              <a:t>PCE does not need to send LSP Create message to egress node </a:t>
            </a:r>
            <a:r>
              <a:rPr lang="en-US" dirty="0" smtClean="0"/>
              <a:t>to </a:t>
            </a:r>
            <a:r>
              <a:rPr lang="en-US" dirty="0"/>
              <a:t>communicate LSP usage information. </a:t>
            </a:r>
            <a:endParaRPr lang="en-US" dirty="0" smtClean="0"/>
          </a:p>
          <a:p>
            <a:r>
              <a:rPr lang="en-US" dirty="0" smtClean="0"/>
              <a:t>Instead </a:t>
            </a:r>
            <a:r>
              <a:rPr lang="en-US" dirty="0"/>
              <a:t>PCC </a:t>
            </a:r>
            <a:r>
              <a:rPr lang="en-US" dirty="0" smtClean="0"/>
              <a:t>uses </a:t>
            </a:r>
            <a:r>
              <a:rPr lang="en-US" dirty="0"/>
              <a:t>RSVP-TE signaling mechanism specified in [RFC6107] to send the LSP usage to Egress node.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95068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Requirements and Scope</a:t>
            </a:r>
          </a:p>
          <a:p>
            <a:r>
              <a:rPr lang="en-US" sz="3600" dirty="0" smtClean="0"/>
              <a:t>Problem Statement</a:t>
            </a:r>
            <a:endParaRPr lang="en-US" sz="3600" dirty="0"/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>
                <a:solidFill>
                  <a:srgbClr val="6365CE"/>
                </a:solidFill>
              </a:rPr>
              <a:t>Next Steps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59756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0850" y="-165100"/>
            <a:ext cx="8145463" cy="838200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Next Steps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>
          <a:xfrm>
            <a:off x="268288" y="1890713"/>
            <a:ext cx="8142287" cy="3005137"/>
          </a:xfrm>
        </p:spPr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We would like to request PCE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WG Charter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to include this work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idx="1"/>
          </p:nvPr>
        </p:nvSpPr>
        <p:spPr>
          <a:xfrm>
            <a:off x="1509713" y="1890713"/>
            <a:ext cx="6208712" cy="30051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Thank You.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6365CE"/>
                </a:solidFill>
              </a:rPr>
              <a:t>Scope</a:t>
            </a:r>
            <a:r>
              <a:rPr lang="en-US" sz="3600" dirty="0">
                <a:solidFill>
                  <a:srgbClr val="6365CE"/>
                </a:solidFill>
              </a:rPr>
              <a:t> </a:t>
            </a:r>
            <a:endParaRPr lang="en-US" sz="3600" dirty="0" smtClean="0">
              <a:solidFill>
                <a:srgbClr val="6365CE"/>
              </a:solidFill>
            </a:endParaRPr>
          </a:p>
          <a:p>
            <a:r>
              <a:rPr lang="en-US" sz="3600" dirty="0" smtClean="0"/>
              <a:t>Use cases</a:t>
            </a:r>
          </a:p>
          <a:p>
            <a:r>
              <a:rPr lang="en-US" sz="3600" dirty="0" smtClean="0"/>
              <a:t>Requirements</a:t>
            </a:r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627058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677" y="1282274"/>
            <a:ext cx="8145046" cy="5038531"/>
          </a:xfrm>
        </p:spPr>
        <p:txBody>
          <a:bodyPr/>
          <a:lstStyle/>
          <a:p>
            <a:r>
              <a:rPr lang="en-US" dirty="0"/>
              <a:t>PCEP Extensions for PCE-initiated </a:t>
            </a:r>
            <a:r>
              <a:rPr lang="en-US" dirty="0" smtClean="0"/>
              <a:t>GMPLS LSP </a:t>
            </a:r>
            <a:r>
              <a:rPr lang="en-US" dirty="0"/>
              <a:t>Setup in a </a:t>
            </a:r>
            <a:r>
              <a:rPr lang="en-US" dirty="0" err="1"/>
              <a:t>Stateful</a:t>
            </a:r>
            <a:r>
              <a:rPr lang="en-US" dirty="0"/>
              <a:t> PCE </a:t>
            </a:r>
            <a:r>
              <a:rPr lang="en-US" dirty="0" smtClean="0"/>
              <a:t>Model.</a:t>
            </a:r>
          </a:p>
          <a:p>
            <a:r>
              <a:rPr lang="en-US" dirty="0" smtClean="0"/>
              <a:t>Extends </a:t>
            </a:r>
            <a:r>
              <a:rPr lang="en-US" dirty="0">
                <a:solidFill>
                  <a:srgbClr val="000000"/>
                </a:solidFill>
                <a:hlinkClick r:id="rId2"/>
              </a:rPr>
              <a:t>draft-crabbe-pce-pce-initiated-</a:t>
            </a:r>
            <a:r>
              <a:rPr lang="en-US" dirty="0" smtClean="0">
                <a:solidFill>
                  <a:srgbClr val="000000"/>
                </a:solidFill>
                <a:hlinkClick r:id="rId2"/>
              </a:rPr>
              <a:t>lsp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/>
              <a:t>for GMPLS LSPs and multilayer networks.</a:t>
            </a:r>
          </a:p>
          <a:p>
            <a:r>
              <a:rPr lang="en-US" dirty="0"/>
              <a:t>When an active </a:t>
            </a:r>
            <a:r>
              <a:rPr lang="en-US" dirty="0" err="1"/>
              <a:t>stateful</a:t>
            </a:r>
            <a:r>
              <a:rPr lang="en-US" dirty="0"/>
              <a:t> PCE is used for managing remote</a:t>
            </a:r>
            <a:r>
              <a:rPr lang="en-US" dirty="0" smtClean="0"/>
              <a:t>-initiated </a:t>
            </a:r>
            <a:r>
              <a:rPr lang="en-US" dirty="0"/>
              <a:t>LSP, the PCC may not be aware of the intended usage </a:t>
            </a:r>
            <a:r>
              <a:rPr lang="en-US" dirty="0" smtClean="0"/>
              <a:t>of the </a:t>
            </a:r>
            <a:r>
              <a:rPr lang="en-US" dirty="0"/>
              <a:t>remote-initiated LSP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 This </a:t>
            </a:r>
            <a:r>
              <a:rPr lang="en-US" dirty="0"/>
              <a:t>draft also addresses the requirement to specify on how PCC should use the PCEP initiated </a:t>
            </a:r>
            <a:r>
              <a:rPr lang="en-US" dirty="0" smtClean="0"/>
              <a:t>MPLS or GMPLS LSPs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6116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Scope</a:t>
            </a:r>
            <a:r>
              <a:rPr lang="en-US" sz="3600" dirty="0"/>
              <a:t> </a:t>
            </a:r>
            <a:endParaRPr lang="en-US" sz="3600" dirty="0" smtClean="0"/>
          </a:p>
          <a:p>
            <a:r>
              <a:rPr lang="en-US" sz="3600" dirty="0" smtClean="0">
                <a:solidFill>
                  <a:srgbClr val="3F42C3"/>
                </a:solidFill>
              </a:rPr>
              <a:t>Use cases</a:t>
            </a:r>
          </a:p>
          <a:p>
            <a:r>
              <a:rPr lang="en-US" sz="3600" dirty="0" smtClean="0"/>
              <a:t>Requirements</a:t>
            </a:r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44979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5291"/>
            <a:ext cx="9361802" cy="838200"/>
          </a:xfrm>
        </p:spPr>
        <p:txBody>
          <a:bodyPr/>
          <a:lstStyle/>
          <a:p>
            <a:pPr lvl="1"/>
            <a:r>
              <a:rPr lang="en-US" sz="2800" dirty="0" smtClean="0"/>
              <a:t>Single</a:t>
            </a:r>
            <a:r>
              <a:rPr lang="en-US" sz="2800" dirty="0"/>
              <a:t>-layer provisioning from active </a:t>
            </a:r>
            <a:r>
              <a:rPr lang="en-US" sz="2800" dirty="0" err="1"/>
              <a:t>stateful</a:t>
            </a:r>
            <a:r>
              <a:rPr lang="en-US" sz="2800" dirty="0"/>
              <a:t> </a:t>
            </a:r>
            <a:r>
              <a:rPr lang="en-US" sz="2800" dirty="0" smtClean="0"/>
              <a:t>PCE</a:t>
            </a:r>
            <a:endParaRPr lang="en-US" sz="4400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589" y="1116966"/>
            <a:ext cx="5633411" cy="544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6548" y="1160484"/>
            <a:ext cx="3321761" cy="5164811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active PCE can dynamically create or delete L0 services between client interfaces. </a:t>
            </a:r>
            <a:endParaRPr lang="en-US" dirty="0" smtClean="0"/>
          </a:p>
          <a:p>
            <a:r>
              <a:rPr lang="en-US" dirty="0" smtClean="0"/>
              <a:t>New connections or reoptimization is controlled by </a:t>
            </a:r>
            <a:r>
              <a:rPr lang="en-US" dirty="0" err="1" smtClean="0"/>
              <a:t>stateful</a:t>
            </a:r>
            <a:r>
              <a:rPr lang="en-US" dirty="0" smtClean="0"/>
              <a:t> PCE(s). </a:t>
            </a:r>
          </a:p>
        </p:txBody>
      </p:sp>
    </p:spTree>
    <p:extLst>
      <p:ext uri="{BB962C8B-B14F-4D97-AF65-F5344CB8AC3E}">
        <p14:creationId xmlns:p14="http://schemas.microsoft.com/office/powerpoint/2010/main" val="1130676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26" y="0"/>
            <a:ext cx="8740892" cy="732660"/>
          </a:xfrm>
        </p:spPr>
        <p:txBody>
          <a:bodyPr/>
          <a:lstStyle/>
          <a:p>
            <a:pPr lvl="1"/>
            <a:r>
              <a:rPr lang="en-US" sz="2800" dirty="0" smtClean="0"/>
              <a:t>Bandwidth</a:t>
            </a:r>
            <a:r>
              <a:rPr lang="en-US" sz="2800" dirty="0"/>
              <a:t>-on-demand for multi-layer </a:t>
            </a:r>
            <a:r>
              <a:rPr lang="en-US" sz="2800" dirty="0" smtClean="0"/>
              <a:t>networks</a:t>
            </a:r>
            <a:endParaRPr lang="en-US" sz="2800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001" y="1249490"/>
            <a:ext cx="5980999" cy="5136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6548" y="1160484"/>
            <a:ext cx="3321761" cy="5164811"/>
          </a:xfrm>
        </p:spPr>
        <p:txBody>
          <a:bodyPr/>
          <a:lstStyle/>
          <a:p>
            <a:r>
              <a:rPr lang="en-US" dirty="0" smtClean="0"/>
              <a:t>A multilayer </a:t>
            </a:r>
            <a:r>
              <a:rPr lang="en-US" dirty="0" err="1" smtClean="0"/>
              <a:t>stateful</a:t>
            </a:r>
            <a:r>
              <a:rPr lang="en-US" dirty="0" smtClean="0"/>
              <a:t> PCE(s) establishes L0 circuits based on L3 demands. </a:t>
            </a:r>
          </a:p>
          <a:p>
            <a:r>
              <a:rPr lang="en-US" dirty="0" smtClean="0"/>
              <a:t>PCE computes the L0 Paths and triggers L0 circuit creation. </a:t>
            </a:r>
          </a:p>
          <a:p>
            <a:r>
              <a:rPr lang="en-US" dirty="0" smtClean="0"/>
              <a:t>Bandwidth on demand and spare bandwidth is shared. </a:t>
            </a:r>
          </a:p>
        </p:txBody>
      </p:sp>
    </p:spTree>
    <p:extLst>
      <p:ext uri="{BB962C8B-B14F-4D97-AF65-F5344CB8AC3E}">
        <p14:creationId xmlns:p14="http://schemas.microsoft.com/office/powerpoint/2010/main" val="2922979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26" y="0"/>
            <a:ext cx="8740892" cy="732660"/>
          </a:xfrm>
        </p:spPr>
        <p:txBody>
          <a:bodyPr/>
          <a:lstStyle/>
          <a:p>
            <a:pPr lvl="1"/>
            <a:r>
              <a:rPr lang="en-US" sz="3200" dirty="0" smtClean="0"/>
              <a:t>Higher </a:t>
            </a:r>
            <a:r>
              <a:rPr lang="en-US" sz="3200" dirty="0"/>
              <a:t>Layer Signaling Trigger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001" y="1249490"/>
            <a:ext cx="5980999" cy="5136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6548" y="1160484"/>
            <a:ext cx="3321761" cy="5164811"/>
          </a:xfrm>
        </p:spPr>
        <p:txBody>
          <a:bodyPr/>
          <a:lstStyle/>
          <a:p>
            <a:r>
              <a:rPr lang="en-US" dirty="0" smtClean="0"/>
              <a:t>Similar to the previous use case but in this scenario a L3 PCE is used. </a:t>
            </a:r>
          </a:p>
          <a:p>
            <a:r>
              <a:rPr lang="en-US" dirty="0" smtClean="0"/>
              <a:t>PCE triggers L0 circuit creation but GMPLS signaling takes care of path computation and establishment of the LSP. </a:t>
            </a:r>
          </a:p>
        </p:txBody>
      </p:sp>
    </p:spTree>
    <p:extLst>
      <p:ext uri="{BB962C8B-B14F-4D97-AF65-F5344CB8AC3E}">
        <p14:creationId xmlns:p14="http://schemas.microsoft.com/office/powerpoint/2010/main" val="89203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NMS</a:t>
            </a:r>
            <a:r>
              <a:rPr lang="en-US" sz="3200" dirty="0"/>
              <a:t>-VNTM cooperation model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082" y="1197118"/>
            <a:ext cx="3264527" cy="5018279"/>
          </a:xfrm>
        </p:spPr>
        <p:txBody>
          <a:bodyPr/>
          <a:lstStyle/>
          <a:p>
            <a:r>
              <a:rPr lang="en-US" dirty="0"/>
              <a:t>NMS does not have information about all network information, so it consults L3 PCE. </a:t>
            </a:r>
            <a:endParaRPr lang="en-US" dirty="0" smtClean="0"/>
          </a:p>
          <a:p>
            <a:r>
              <a:rPr lang="en-US" dirty="0"/>
              <a:t>In case of there is </a:t>
            </a:r>
            <a:r>
              <a:rPr lang="en-US" dirty="0" smtClean="0"/>
              <a:t>no </a:t>
            </a:r>
            <a:r>
              <a:rPr lang="en-US" dirty="0"/>
              <a:t>path in L3; NMS sends a message to the VNTM to create a GMPLS LSP </a:t>
            </a:r>
            <a:r>
              <a:rPr lang="en-US" dirty="0" smtClean="0"/>
              <a:t>at the </a:t>
            </a:r>
            <a:r>
              <a:rPr lang="en-US" dirty="0"/>
              <a:t>lower layer. </a:t>
            </a:r>
            <a:endParaRPr lang="en-US" dirty="0" smtClean="0"/>
          </a:p>
          <a:p>
            <a:endParaRPr lang="en-US" sz="2000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808" y="1307135"/>
            <a:ext cx="5908192" cy="4554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1974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Scope</a:t>
            </a:r>
            <a:r>
              <a:rPr lang="en-US" sz="3600" dirty="0">
                <a:solidFill>
                  <a:srgbClr val="000000"/>
                </a:solidFill>
              </a:rPr>
              <a:t> </a:t>
            </a:r>
            <a:endParaRPr lang="en-US" sz="3600" dirty="0" smtClean="0">
              <a:solidFill>
                <a:srgbClr val="000000"/>
              </a:solidFill>
            </a:endParaRPr>
          </a:p>
          <a:p>
            <a:r>
              <a:rPr lang="en-US" sz="3600" dirty="0" smtClean="0"/>
              <a:t>Use cases</a:t>
            </a:r>
          </a:p>
          <a:p>
            <a:r>
              <a:rPr lang="en-US" sz="3600" dirty="0" smtClean="0">
                <a:solidFill>
                  <a:srgbClr val="3F42C3"/>
                </a:solidFill>
              </a:rPr>
              <a:t>Requirements</a:t>
            </a:r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25142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isco2003_Print_LaserQ104_4">
  <a:themeElements>
    <a:clrScheme name="Cisco2003_Print_LaserQ104_4 11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339999"/>
      </a:accent1>
      <a:accent2>
        <a:srgbClr val="B92B38"/>
      </a:accent2>
      <a:accent3>
        <a:srgbClr val="FFFFFF"/>
      </a:accent3>
      <a:accent4>
        <a:srgbClr val="000000"/>
      </a:accent4>
      <a:accent5>
        <a:srgbClr val="ADCACA"/>
      </a:accent5>
      <a:accent6>
        <a:srgbClr val="A72632"/>
      </a:accent6>
      <a:hlink>
        <a:srgbClr val="9999CC"/>
      </a:hlink>
      <a:folHlink>
        <a:srgbClr val="EEB30E"/>
      </a:folHlink>
    </a:clrScheme>
    <a:fontScheme name="Cisco2003_Print_LaserQ104_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2003_Print_LaserQ104_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2003_Print_LaserQ104_4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8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FF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9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0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1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EEB30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D:\Documents and Settings\dpsmith\Local Settings\Temp\Cisco2003_Print_LaserQ104_4.pot</Template>
  <TotalTime>17458</TotalTime>
  <Pages>28</Pages>
  <Words>689</Words>
  <Application>Microsoft Macintosh PowerPoint</Application>
  <PresentationFormat>On-screen Show (4:3)</PresentationFormat>
  <Paragraphs>89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Cisco2003_Print_LaserQ104_4</vt:lpstr>
      <vt:lpstr>PCEP Extensions for  remote-initiated GMPLS LSP Setup draft-ali-pce-remote-initiated-gmpls-lsp-00.txt</vt:lpstr>
      <vt:lpstr>Outline</vt:lpstr>
      <vt:lpstr>Scope</vt:lpstr>
      <vt:lpstr>Outline</vt:lpstr>
      <vt:lpstr>Single-layer provisioning from active stateful PCE</vt:lpstr>
      <vt:lpstr>Bandwidth-on-demand for multi-layer networks</vt:lpstr>
      <vt:lpstr>Higher Layer Signaling Trigger</vt:lpstr>
      <vt:lpstr>NMS-VNTM cooperation model </vt:lpstr>
      <vt:lpstr>Outline</vt:lpstr>
      <vt:lpstr>GMPLS Requirements for Remote-Initiated LSPs</vt:lpstr>
      <vt:lpstr>Remote Initiated LSP Usage Requirement</vt:lpstr>
      <vt:lpstr>Outline</vt:lpstr>
      <vt:lpstr>PCEP Extensions for Remote-Initiated GMPLS LSPs</vt:lpstr>
      <vt:lpstr>PCEP extension for PCE Initiated LSP Usage Specification</vt:lpstr>
      <vt:lpstr>Communicating LSP usage to Egress node</vt:lpstr>
      <vt:lpstr>Outline</vt:lpstr>
      <vt:lpstr>Next Steps</vt:lpstr>
      <vt:lpstr>PowerPoint Presentation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TITLE/SIZE 30</dc:title>
  <dc:subject>Guide for Creating Powerpoint Presentations</dc:subject>
  <dc:creator>Cisco User</dc:creator>
  <cp:lastModifiedBy>zali</cp:lastModifiedBy>
  <cp:revision>929</cp:revision>
  <cp:lastPrinted>1999-01-27T00:54:54Z</cp:lastPrinted>
  <dcterms:created xsi:type="dcterms:W3CDTF">2013-03-06T13:54:45Z</dcterms:created>
  <dcterms:modified xsi:type="dcterms:W3CDTF">2013-03-08T16:34:31Z</dcterms:modified>
</cp:coreProperties>
</file>