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4"/>
  </p:notesMasterIdLst>
  <p:sldIdLst>
    <p:sldId id="257" r:id="rId2"/>
    <p:sldId id="258" r:id="rId3"/>
    <p:sldId id="270" r:id="rId4"/>
    <p:sldId id="271" r:id="rId5"/>
    <p:sldId id="272" r:id="rId6"/>
    <p:sldId id="281" r:id="rId7"/>
    <p:sldId id="277" r:id="rId8"/>
    <p:sldId id="279" r:id="rId9"/>
    <p:sldId id="280" r:id="rId10"/>
    <p:sldId id="261" r:id="rId11"/>
    <p:sldId id="262" r:id="rId12"/>
    <p:sldId id="273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howGuides="1"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93B8F53-E766-474F-BF50-7523B4319A5D}" type="datetimeFigureOut">
              <a:rPr lang="en-US" smtClean="0"/>
              <a:pPr/>
              <a:t>3/9/2013</a:t>
            </a:fld>
            <a:endParaRPr lang="en-U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0D5F0B1-C75E-4FC0-AED4-F562F238496C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8175292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315" name="2 Marcador de notas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13316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FA4EEBDA-7D92-47E9-9FC4-FA4F9308C553}" type="slidenum">
              <a:rPr lang="en-US" smtClean="0"/>
              <a:pPr eaLnBrk="1" hangingPunct="1"/>
              <a:t>4</a:t>
            </a:fld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315" name="2 Marcador de notas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13316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FA4EEBDA-7D92-47E9-9FC4-FA4F9308C553}" type="slidenum">
              <a:rPr lang="en-US" smtClean="0"/>
              <a:pPr eaLnBrk="1" hangingPunct="1"/>
              <a:t>6</a:t>
            </a:fld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9566364-5104-4C3D-A339-6DEE63F34CA9}" type="slidenum">
              <a:rPr lang="en-US" smtClean="0"/>
              <a:pPr/>
              <a:t>7</a:t>
            </a:fld>
            <a:endParaRPr lang="en-US" smtClean="0"/>
          </a:p>
        </p:txBody>
      </p:sp>
      <p:sp>
        <p:nvSpPr>
          <p:cNvPr id="593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5939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2551" y="4342450"/>
            <a:ext cx="5032899" cy="197385"/>
          </a:xfrm>
          <a:noFill/>
          <a:ln w="9525"/>
        </p:spPr>
        <p:txBody>
          <a:bodyPr/>
          <a:lstStyle/>
          <a:p>
            <a:endParaRPr lang="en-GB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11C41DA-E509-4E0C-9199-0B700EAEEE2F}" type="slidenum">
              <a:rPr lang="en-US" smtClean="0"/>
              <a:pPr/>
              <a:t>8</a:t>
            </a:fld>
            <a:endParaRPr lang="en-US" smtClean="0"/>
          </a:p>
        </p:txBody>
      </p:sp>
      <p:sp>
        <p:nvSpPr>
          <p:cNvPr id="614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6144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2551" y="4342450"/>
            <a:ext cx="5032899" cy="197385"/>
          </a:xfrm>
          <a:noFill/>
          <a:ln w="9525"/>
        </p:spPr>
        <p:txBody>
          <a:bodyPr/>
          <a:lstStyle/>
          <a:p>
            <a:endParaRPr lang="en-GB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11C41DA-E509-4E0C-9199-0B700EAEEE2F}" type="slidenum">
              <a:rPr lang="en-US" smtClean="0"/>
              <a:pPr/>
              <a:t>9</a:t>
            </a:fld>
            <a:endParaRPr lang="en-US" smtClean="0"/>
          </a:p>
        </p:txBody>
      </p:sp>
      <p:sp>
        <p:nvSpPr>
          <p:cNvPr id="614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6144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2551" y="4342450"/>
            <a:ext cx="5032899" cy="197385"/>
          </a:xfrm>
          <a:noFill/>
          <a:ln w="9525"/>
        </p:spPr>
        <p:txBody>
          <a:bodyPr/>
          <a:lstStyle/>
          <a:p>
            <a:endParaRPr lang="en-GB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315" name="2 Marcador de notas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13316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FA4EEBDA-7D92-47E9-9FC4-FA4F9308C553}" type="slidenum">
              <a:rPr lang="en-US" smtClean="0"/>
              <a:pPr eaLnBrk="1" hangingPunct="1"/>
              <a:t>10</a:t>
            </a:fld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s-ES" smtClean="0"/>
              <a:t>Haga clic para modificar el estilo de subtítulo del patrón</a:t>
            </a:r>
            <a:endParaRPr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AEBFD9-82F2-4F59-8B45-499519367DD5}" type="slidenum">
              <a:rPr lang="es-ES">
                <a:solidFill>
                  <a:srgbClr val="000000">
                    <a:tint val="75000"/>
                  </a:srgbClr>
                </a:solidFill>
              </a:rPr>
              <a:pPr>
                <a:defRPr/>
              </a:pPr>
              <a:t>‹Nº›</a:t>
            </a:fld>
            <a:endParaRPr lang="es-ES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66566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34262A-734B-47EC-A208-38AEC2AC50FB}" type="slidenum">
              <a:rPr lang="es-ES">
                <a:solidFill>
                  <a:srgbClr val="000000">
                    <a:tint val="75000"/>
                  </a:srgbClr>
                </a:solidFill>
              </a:rPr>
              <a:pPr>
                <a:defRPr/>
              </a:pPr>
              <a:t>‹Nº›</a:t>
            </a:fld>
            <a:endParaRPr lang="es-ES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3300569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2626C6-4FB3-4D52-AEB4-6508FF14119C}" type="slidenum">
              <a:rPr lang="es-ES">
                <a:solidFill>
                  <a:srgbClr val="000000">
                    <a:tint val="75000"/>
                  </a:srgbClr>
                </a:solidFill>
              </a:rPr>
              <a:pPr>
                <a:defRPr/>
              </a:pPr>
              <a:t>‹Nº›</a:t>
            </a:fld>
            <a:endParaRPr lang="es-ES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9229756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4916E4-2571-4A2B-B19F-DCB6F99377B5}" type="slidenum">
              <a:rPr lang="es-ES">
                <a:solidFill>
                  <a:srgbClr val="000000">
                    <a:tint val="75000"/>
                  </a:srgbClr>
                </a:solidFill>
              </a:rPr>
              <a:pPr>
                <a:defRPr/>
              </a:pPr>
              <a:t>‹Nº›</a:t>
            </a:fld>
            <a:endParaRPr lang="es-ES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40849011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768482-8518-48F3-80EE-F818C1235E33}" type="slidenum">
              <a:rPr lang="es-ES">
                <a:solidFill>
                  <a:srgbClr val="000000">
                    <a:tint val="75000"/>
                  </a:srgbClr>
                </a:solidFill>
              </a:rPr>
              <a:pPr>
                <a:defRPr/>
              </a:pPr>
              <a:t>‹Nº›</a:t>
            </a:fld>
            <a:endParaRPr lang="es-ES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5113439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48E904-C00C-4B11-B74F-316943E4AA6F}" type="slidenum">
              <a:rPr lang="es-ES">
                <a:solidFill>
                  <a:srgbClr val="000000">
                    <a:tint val="75000"/>
                  </a:srgbClr>
                </a:solidFill>
              </a:rPr>
              <a:pPr>
                <a:defRPr/>
              </a:pPr>
              <a:t>‹Nº›</a:t>
            </a:fld>
            <a:endParaRPr lang="es-ES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8330882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7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8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9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9AA735-88E7-476D-8E25-349346DA0A55}" type="slidenum">
              <a:rPr lang="es-ES">
                <a:solidFill>
                  <a:srgbClr val="000000">
                    <a:tint val="75000"/>
                  </a:srgbClr>
                </a:solidFill>
              </a:rPr>
              <a:pPr>
                <a:defRPr/>
              </a:pPr>
              <a:t>‹Nº›</a:t>
            </a:fld>
            <a:endParaRPr lang="es-ES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662862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4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5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3D1322-0196-42F9-8B4F-A95F1B60ACFA}" type="slidenum">
              <a:rPr lang="es-ES">
                <a:solidFill>
                  <a:srgbClr val="000000">
                    <a:tint val="75000"/>
                  </a:srgbClr>
                </a:solidFill>
              </a:rPr>
              <a:pPr>
                <a:defRPr/>
              </a:pPr>
              <a:t>‹Nº›</a:t>
            </a:fld>
            <a:endParaRPr lang="es-ES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6209917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3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4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D3F3ED-2786-4587-AC2C-7B10560AFAB4}" type="slidenum">
              <a:rPr lang="es-ES">
                <a:solidFill>
                  <a:srgbClr val="000000">
                    <a:tint val="75000"/>
                  </a:srgbClr>
                </a:solidFill>
              </a:rPr>
              <a:pPr>
                <a:defRPr/>
              </a:pPr>
              <a:t>‹Nº›</a:t>
            </a:fld>
            <a:endParaRPr lang="es-ES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405038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6E3AC1-6166-4818-9E39-DBDA2BFF11E4}" type="slidenum">
              <a:rPr lang="es-ES">
                <a:solidFill>
                  <a:srgbClr val="000000">
                    <a:tint val="75000"/>
                  </a:srgbClr>
                </a:solidFill>
              </a:rPr>
              <a:pPr>
                <a:defRPr/>
              </a:pPr>
              <a:t>‹Nº›</a:t>
            </a:fld>
            <a:endParaRPr lang="es-ES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2751417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F4BC54-4BF8-4E2A-B7B8-4BD5B039AC3E}" type="slidenum">
              <a:rPr lang="es-ES">
                <a:solidFill>
                  <a:srgbClr val="000000">
                    <a:tint val="75000"/>
                  </a:srgbClr>
                </a:solidFill>
              </a:rPr>
              <a:pPr>
                <a:defRPr/>
              </a:pPr>
              <a:t>‹Nº›</a:t>
            </a:fld>
            <a:endParaRPr lang="es-ES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0458340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1 Marcador de título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título del patrón</a:t>
            </a:r>
          </a:p>
        </p:txBody>
      </p:sp>
      <p:sp>
        <p:nvSpPr>
          <p:cNvPr id="1027" name="2 Marcador de texto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s-E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s-E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536801BA-20CA-4B80-8DC8-42C33BF397A8}" type="slidenum">
              <a:rPr lang="es-ES">
                <a:solidFill>
                  <a:srgbClr val="000000">
                    <a:tint val="75000"/>
                  </a:srgbClr>
                </a:solidFill>
              </a:rPr>
              <a:pPr>
                <a:defRPr/>
              </a:pPr>
              <a:t>‹Nº›</a:t>
            </a:fld>
            <a:endParaRPr lang="es-ES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050667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6.emf"/><Relationship Id="rId5" Type="http://schemas.openxmlformats.org/officeDocument/2006/relationships/image" Target="../media/image5.emf"/><Relationship Id="rId4" Type="http://schemas.openxmlformats.org/officeDocument/2006/relationships/oleObject" Target="../embeddings/oleObject1.bin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5.emf"/><Relationship Id="rId5" Type="http://schemas.openxmlformats.org/officeDocument/2006/relationships/image" Target="../media/image6.emf"/><Relationship Id="rId4" Type="http://schemas.openxmlformats.org/officeDocument/2006/relationships/oleObject" Target="../embeddings/oleObject2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5.emf"/><Relationship Id="rId5" Type="http://schemas.openxmlformats.org/officeDocument/2006/relationships/image" Target="../media/image6.emf"/><Relationship Id="rId4" Type="http://schemas.openxmlformats.org/officeDocument/2006/relationships/oleObject" Target="../embeddings/oleObject3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250825" y="1916832"/>
            <a:ext cx="8642350" cy="1944687"/>
          </a:xfrm>
        </p:spPr>
        <p:txBody>
          <a:bodyPr/>
          <a:lstStyle/>
          <a:p>
            <a:pPr eaLnBrk="1" hangingPunct="1">
              <a:defRPr/>
            </a:pPr>
            <a:r>
              <a:rPr lang="en-US" sz="3200" b="1" dirty="0"/>
              <a:t>Extension of the MLD proxy functionality to support multiple upstream </a:t>
            </a:r>
            <a:r>
              <a:rPr lang="en-US" sz="3200" b="1" dirty="0" smtClean="0"/>
              <a:t>interfaces</a:t>
            </a:r>
            <a:r>
              <a:rPr lang="en-US" sz="2800" b="1" dirty="0" smtClean="0"/>
              <a:t/>
            </a:r>
            <a:br>
              <a:rPr lang="en-US" sz="2800" b="1" dirty="0" smtClean="0"/>
            </a:br>
            <a:r>
              <a:rPr lang="es-ES" sz="1800" b="1" dirty="0" smtClean="0"/>
              <a:t> </a:t>
            </a:r>
            <a:r>
              <a:rPr lang="es-ES" sz="4000" b="1" dirty="0" smtClean="0"/>
              <a:t/>
            </a:r>
            <a:br>
              <a:rPr lang="es-ES" sz="4000" b="1" dirty="0" smtClean="0"/>
            </a:br>
            <a:r>
              <a:rPr lang="es-ES" sz="2800" b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&lt;</a:t>
            </a:r>
            <a:r>
              <a:rPr lang="en-US" sz="2800" b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draft-contreras-multimob-multiple-upstreams-01.txt&gt;</a:t>
            </a:r>
            <a:endParaRPr lang="es-ES" sz="4000" dirty="0" smtClean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pic>
        <p:nvPicPr>
          <p:cNvPr id="2052" name="Picture 4" descr="ietflogotrans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3575" y="425450"/>
            <a:ext cx="2667000" cy="1419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Slide Number Placeholder 6"/>
          <p:cNvSpPr txBox="1">
            <a:spLocks noGrp="1"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</p:spPr>
        <p:txBody>
          <a:bodyPr anchor="ctr"/>
          <a:lstStyle/>
          <a:p>
            <a:pPr algn="r">
              <a:defRPr/>
            </a:pPr>
            <a:fld id="{3BCED8AC-63A1-40F4-A2D9-B7076F10357A}" type="slidenum">
              <a:rPr lang="es-ES" sz="1200">
                <a:solidFill>
                  <a:srgbClr val="000000">
                    <a:tint val="75000"/>
                  </a:srgbClr>
                </a:solidFill>
              </a:rPr>
              <a:pPr algn="r">
                <a:defRPr/>
              </a:pPr>
              <a:t>1</a:t>
            </a:fld>
            <a:endParaRPr lang="es-ES" sz="1200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 bwMode="auto">
          <a:xfrm>
            <a:off x="682625" y="3983955"/>
            <a:ext cx="7777163" cy="1965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algn="ctr" eaLnBrk="1" hangingPunct="1">
              <a:lnSpc>
                <a:spcPct val="70000"/>
              </a:lnSpc>
              <a:buFont typeface="Arial" pitchFamily="34" charset="0"/>
              <a:buNone/>
            </a:pPr>
            <a:r>
              <a:rPr lang="es-ES_tradnl" sz="2000" kern="0" dirty="0" smtClean="0">
                <a:solidFill>
                  <a:srgbClr val="898989"/>
                </a:solidFill>
              </a:rPr>
              <a:t>Luis M. Contreras</a:t>
            </a:r>
          </a:p>
          <a:p>
            <a:pPr marL="0" indent="0" algn="ctr" eaLnBrk="1" hangingPunct="1">
              <a:lnSpc>
                <a:spcPct val="70000"/>
              </a:lnSpc>
              <a:buFont typeface="Arial" pitchFamily="34" charset="0"/>
              <a:buNone/>
            </a:pPr>
            <a:r>
              <a:rPr lang="es-ES_tradnl" sz="2000" i="1" kern="0" dirty="0" smtClean="0">
                <a:solidFill>
                  <a:srgbClr val="898989"/>
                </a:solidFill>
              </a:rPr>
              <a:t>Telefónica I+D</a:t>
            </a:r>
          </a:p>
          <a:p>
            <a:pPr marL="0" indent="0" algn="ctr" eaLnBrk="1" hangingPunct="1">
              <a:lnSpc>
                <a:spcPct val="70000"/>
              </a:lnSpc>
              <a:buFont typeface="Arial" pitchFamily="34" charset="0"/>
              <a:buNone/>
            </a:pPr>
            <a:r>
              <a:rPr lang="es-ES_tradnl" sz="900" kern="0" dirty="0" smtClean="0">
                <a:solidFill>
                  <a:srgbClr val="898989"/>
                </a:solidFill>
              </a:rPr>
              <a:t> </a:t>
            </a:r>
          </a:p>
          <a:p>
            <a:pPr marL="0" indent="0" algn="ctr" eaLnBrk="1" hangingPunct="1">
              <a:lnSpc>
                <a:spcPct val="70000"/>
              </a:lnSpc>
              <a:buFont typeface="Arial" pitchFamily="34" charset="0"/>
              <a:buNone/>
            </a:pPr>
            <a:r>
              <a:rPr lang="es-ES_tradnl" sz="2000" kern="0" dirty="0" smtClean="0">
                <a:solidFill>
                  <a:srgbClr val="898989"/>
                </a:solidFill>
              </a:rPr>
              <a:t>Carlos J. </a:t>
            </a:r>
            <a:r>
              <a:rPr lang="es-ES_tradnl" sz="2000" kern="0" dirty="0" err="1" smtClean="0">
                <a:solidFill>
                  <a:srgbClr val="898989"/>
                </a:solidFill>
              </a:rPr>
              <a:t>Bernardos</a:t>
            </a:r>
            <a:r>
              <a:rPr lang="es-ES_tradnl" sz="2000" kern="0" dirty="0" smtClean="0">
                <a:solidFill>
                  <a:srgbClr val="898989"/>
                </a:solidFill>
              </a:rPr>
              <a:t> </a:t>
            </a:r>
          </a:p>
          <a:p>
            <a:pPr marL="0" indent="0" algn="ctr" eaLnBrk="1" hangingPunct="1">
              <a:lnSpc>
                <a:spcPct val="70000"/>
              </a:lnSpc>
              <a:buFont typeface="Arial" pitchFamily="34" charset="0"/>
              <a:buNone/>
            </a:pPr>
            <a:r>
              <a:rPr lang="es-ES_tradnl" sz="2000" i="1" kern="0" dirty="0" smtClean="0">
                <a:solidFill>
                  <a:srgbClr val="898989"/>
                </a:solidFill>
              </a:rPr>
              <a:t>Universidad Carlos III de Madrid (UC3M)</a:t>
            </a:r>
          </a:p>
          <a:p>
            <a:pPr marL="0" indent="0" algn="ctr" eaLnBrk="1" hangingPunct="1">
              <a:lnSpc>
                <a:spcPct val="70000"/>
              </a:lnSpc>
              <a:buFont typeface="Arial" pitchFamily="34" charset="0"/>
              <a:buNone/>
            </a:pPr>
            <a:endParaRPr lang="es-ES_tradnl" sz="900" i="1" kern="0" dirty="0" smtClean="0">
              <a:solidFill>
                <a:srgbClr val="898989"/>
              </a:solidFill>
            </a:endParaRPr>
          </a:p>
          <a:p>
            <a:pPr marL="0" indent="0" algn="ctr" eaLnBrk="1" hangingPunct="1">
              <a:lnSpc>
                <a:spcPct val="70000"/>
              </a:lnSpc>
              <a:buFont typeface="Arial" charset="0"/>
              <a:buNone/>
            </a:pPr>
            <a:r>
              <a:rPr lang="es-ES_tradnl" sz="2000" kern="0" dirty="0" smtClean="0">
                <a:solidFill>
                  <a:srgbClr val="898989"/>
                </a:solidFill>
              </a:rPr>
              <a:t>Juan Carlos Zúñiga </a:t>
            </a:r>
          </a:p>
          <a:p>
            <a:pPr marL="0" indent="0" algn="ctr" eaLnBrk="1" hangingPunct="1">
              <a:lnSpc>
                <a:spcPct val="70000"/>
              </a:lnSpc>
              <a:buFont typeface="Arial" charset="0"/>
              <a:buNone/>
            </a:pPr>
            <a:r>
              <a:rPr lang="es-ES_tradnl" sz="2000" i="1" kern="0" dirty="0" err="1" smtClean="0">
                <a:solidFill>
                  <a:srgbClr val="898989"/>
                </a:solidFill>
              </a:rPr>
              <a:t>InterDigital</a:t>
            </a:r>
            <a:endParaRPr lang="es-ES_tradnl" sz="2000" i="1" kern="0" dirty="0" smtClean="0">
              <a:solidFill>
                <a:srgbClr val="898989"/>
              </a:solidFill>
            </a:endParaRPr>
          </a:p>
          <a:p>
            <a:pPr marL="0" indent="0" algn="ctr" eaLnBrk="1" hangingPunct="1">
              <a:lnSpc>
                <a:spcPct val="70000"/>
              </a:lnSpc>
              <a:buFont typeface="Arial" pitchFamily="34" charset="0"/>
              <a:buNone/>
            </a:pPr>
            <a:endParaRPr lang="es-ES_tradnl" sz="900" kern="0" dirty="0" smtClean="0">
              <a:solidFill>
                <a:srgbClr val="898989"/>
              </a:solidFill>
            </a:endParaRPr>
          </a:p>
          <a:p>
            <a:pPr marL="0" indent="0" algn="ctr" eaLnBrk="1" hangingPunct="1">
              <a:lnSpc>
                <a:spcPct val="70000"/>
              </a:lnSpc>
              <a:buFont typeface="Arial" pitchFamily="34" charset="0"/>
              <a:buNone/>
            </a:pPr>
            <a:endParaRPr lang="es-ES_tradnl" sz="1000" kern="0" dirty="0" smtClean="0">
              <a:solidFill>
                <a:srgbClr val="898989"/>
              </a:solidFill>
            </a:endParaRPr>
          </a:p>
          <a:p>
            <a:pPr marL="0" indent="0" algn="ctr" eaLnBrk="1" hangingPunct="1">
              <a:lnSpc>
                <a:spcPct val="70000"/>
              </a:lnSpc>
              <a:buFont typeface="Arial" pitchFamily="34" charset="0"/>
              <a:buNone/>
            </a:pPr>
            <a:r>
              <a:rPr lang="es-ES_tradnl" sz="2000" kern="0" dirty="0" smtClean="0">
                <a:solidFill>
                  <a:srgbClr val="898989"/>
                </a:solidFill>
              </a:rPr>
              <a:t>Orlando, PIM WG, </a:t>
            </a:r>
            <a:r>
              <a:rPr lang="es-ES_tradnl" sz="2000" kern="0" dirty="0" err="1" smtClean="0">
                <a:solidFill>
                  <a:srgbClr val="898989"/>
                </a:solidFill>
              </a:rPr>
              <a:t>March</a:t>
            </a:r>
            <a:r>
              <a:rPr lang="es-ES_tradnl" sz="2000" kern="0" dirty="0" smtClean="0">
                <a:solidFill>
                  <a:srgbClr val="898989"/>
                </a:solidFill>
              </a:rPr>
              <a:t> 2013</a:t>
            </a:r>
            <a:endParaRPr lang="es-ES" sz="2000" kern="0" dirty="0" smtClean="0">
              <a:solidFill>
                <a:srgbClr val="898989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8529273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274638"/>
            <a:ext cx="8229600" cy="922337"/>
          </a:xfrm>
        </p:spPr>
        <p:txBody>
          <a:bodyPr/>
          <a:lstStyle/>
          <a:p>
            <a:pPr eaLnBrk="1" hangingPunct="1"/>
            <a:r>
              <a:rPr lang="en-US" sz="3600" b="1" dirty="0" smtClean="0">
                <a:solidFill>
                  <a:srgbClr val="0033CC"/>
                </a:solidFill>
              </a:rPr>
              <a:t>Mobile network communication scenarios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196975"/>
            <a:ext cx="8229600" cy="5184775"/>
          </a:xfrm>
        </p:spPr>
        <p:txBody>
          <a:bodyPr>
            <a:normAutofit fontScale="92500" lnSpcReduction="10000"/>
          </a:bodyPr>
          <a:lstStyle/>
          <a:p>
            <a:pPr marL="342900" lvl="1" indent="-342900" eaLnBrk="1" hangingPunct="1">
              <a:lnSpc>
                <a:spcPct val="110000"/>
              </a:lnSpc>
              <a:buFont typeface="Arial" charset="0"/>
              <a:buChar char="•"/>
            </a:pPr>
            <a:r>
              <a:rPr lang="en-US" sz="2400" dirty="0" smtClean="0"/>
              <a:t>PMIPv6-based (MULTIMOB)</a:t>
            </a:r>
          </a:p>
          <a:p>
            <a:pPr marL="342900" lvl="1" indent="-342900" eaLnBrk="1" hangingPunct="1">
              <a:lnSpc>
                <a:spcPct val="110000"/>
              </a:lnSpc>
              <a:buFont typeface="Arial" charset="0"/>
              <a:buChar char="•"/>
            </a:pPr>
            <a:r>
              <a:rPr lang="en-US" sz="2400" dirty="0" smtClean="0"/>
              <a:t>Listener mobility</a:t>
            </a:r>
          </a:p>
          <a:p>
            <a:pPr marL="742950" lvl="2" indent="-342900" eaLnBrk="1" hangingPunct="1">
              <a:lnSpc>
                <a:spcPct val="110000"/>
              </a:lnSpc>
              <a:buFont typeface="Wingdings" pitchFamily="2" charset="2"/>
              <a:buChar char="ü"/>
            </a:pPr>
            <a:r>
              <a:rPr lang="en-US" sz="2000" dirty="0" smtClean="0"/>
              <a:t>Single MLD proxy instance on MAG per LMA</a:t>
            </a:r>
          </a:p>
          <a:p>
            <a:pPr marL="742950" lvl="2" indent="-342900" eaLnBrk="1" hangingPunct="1">
              <a:lnSpc>
                <a:spcPct val="110000"/>
              </a:lnSpc>
              <a:buFont typeface="Wingdings" pitchFamily="2" charset="2"/>
              <a:buChar char="ü"/>
            </a:pPr>
            <a:r>
              <a:rPr lang="en-US" sz="2000" dirty="0" smtClean="0"/>
              <a:t>Remote and local multicast subscription</a:t>
            </a:r>
          </a:p>
          <a:p>
            <a:pPr marL="742950" lvl="2" indent="-342900" eaLnBrk="1" hangingPunct="1">
              <a:lnSpc>
                <a:spcPct val="110000"/>
              </a:lnSpc>
              <a:buFont typeface="Wingdings" pitchFamily="2" charset="2"/>
              <a:buChar char="ü"/>
            </a:pPr>
            <a:r>
              <a:rPr lang="en-US" sz="2000" dirty="0" smtClean="0"/>
              <a:t>Dual subscription to multicast groups during handover</a:t>
            </a:r>
          </a:p>
          <a:p>
            <a:pPr marL="342900" lvl="1" indent="-342900" eaLnBrk="1" hangingPunct="1">
              <a:lnSpc>
                <a:spcPct val="110000"/>
              </a:lnSpc>
              <a:buFont typeface="Arial" charset="0"/>
              <a:buChar char="•"/>
            </a:pPr>
            <a:r>
              <a:rPr lang="en-US" sz="2400" dirty="0" smtClean="0"/>
              <a:t>Source mobility</a:t>
            </a:r>
          </a:p>
          <a:p>
            <a:pPr marL="742950" lvl="2" indent="-342900" eaLnBrk="1" hangingPunct="1">
              <a:lnSpc>
                <a:spcPct val="110000"/>
              </a:lnSpc>
              <a:buFont typeface="Wingdings" pitchFamily="2" charset="2"/>
              <a:buChar char="ü"/>
            </a:pPr>
            <a:r>
              <a:rPr lang="en-US" sz="2000" dirty="0" smtClean="0"/>
              <a:t>Support of remote and direct subscription in basic source mobility</a:t>
            </a:r>
          </a:p>
          <a:p>
            <a:pPr marL="742950" lvl="2" indent="-342900" eaLnBrk="1" hangingPunct="1">
              <a:lnSpc>
                <a:spcPct val="110000"/>
              </a:lnSpc>
              <a:buFont typeface="Wingdings" pitchFamily="2" charset="2"/>
              <a:buChar char="ü"/>
            </a:pPr>
            <a:r>
              <a:rPr lang="en-US" sz="2000" dirty="0" smtClean="0"/>
              <a:t>Direct communication between source and listener associated with distinct LMAs but on the same MAG</a:t>
            </a:r>
          </a:p>
          <a:p>
            <a:pPr marL="742950" lvl="2" indent="-342900" eaLnBrk="1" hangingPunct="1">
              <a:lnSpc>
                <a:spcPct val="110000"/>
              </a:lnSpc>
              <a:buFont typeface="Wingdings" pitchFamily="2" charset="2"/>
              <a:buChar char="ü"/>
            </a:pPr>
            <a:r>
              <a:rPr lang="en-US" sz="2000" dirty="0" smtClean="0"/>
              <a:t>Route optimization support in source mobility for remote subscribers</a:t>
            </a:r>
          </a:p>
          <a:p>
            <a:pPr marL="342900" lvl="1" indent="-342900" eaLnBrk="1" hangingPunct="1">
              <a:lnSpc>
                <a:spcPct val="110000"/>
              </a:lnSpc>
              <a:buFont typeface="Wingdings" pitchFamily="2" charset="2"/>
              <a:buChar char="Ø"/>
              <a:defRPr/>
            </a:pPr>
            <a:r>
              <a:rPr lang="en-US" sz="2600" b="1" dirty="0" smtClean="0">
                <a:solidFill>
                  <a:srgbClr val="0033CC"/>
                </a:solidFill>
                <a:ea typeface="+mn-ea"/>
                <a:cs typeface="+mn-cs"/>
              </a:rPr>
              <a:t>Benefits</a:t>
            </a:r>
          </a:p>
          <a:p>
            <a:pPr marL="742950" lvl="2" indent="-342900" eaLnBrk="1" hangingPunct="1">
              <a:lnSpc>
                <a:spcPct val="110000"/>
              </a:lnSpc>
              <a:buFont typeface="Wingdings" pitchFamily="2" charset="2"/>
              <a:buChar char="ü"/>
              <a:defRPr/>
            </a:pPr>
            <a:r>
              <a:rPr lang="en-US" sz="2100" dirty="0"/>
              <a:t>Traffic routing optimization within the PMIPv6 domain</a:t>
            </a:r>
          </a:p>
          <a:p>
            <a:pPr marL="742950" lvl="2" indent="-342900" eaLnBrk="1" hangingPunct="1">
              <a:lnSpc>
                <a:spcPct val="110000"/>
              </a:lnSpc>
              <a:buFont typeface="Wingdings" pitchFamily="2" charset="2"/>
              <a:buChar char="ü"/>
              <a:defRPr/>
            </a:pPr>
            <a:r>
              <a:rPr lang="en-US" sz="2100" dirty="0"/>
              <a:t>Simultaneous support of remote and local multicast subscription</a:t>
            </a:r>
          </a:p>
          <a:p>
            <a:pPr marL="742950" lvl="2" indent="-342900" eaLnBrk="1" hangingPunct="1">
              <a:lnSpc>
                <a:spcPct val="110000"/>
              </a:lnSpc>
              <a:buFont typeface="Wingdings" pitchFamily="2" charset="2"/>
              <a:buChar char="ü"/>
              <a:defRPr/>
            </a:pPr>
            <a:r>
              <a:rPr lang="en-US" sz="2100" dirty="0"/>
              <a:t>Avoidance of multiple MLD proxy instances on MAG</a:t>
            </a:r>
          </a:p>
          <a:p>
            <a:pPr marL="0" lvl="1" indent="0" eaLnBrk="1" hangingPunct="1">
              <a:lnSpc>
                <a:spcPct val="110000"/>
              </a:lnSpc>
              <a:buNone/>
            </a:pPr>
            <a:endParaRPr lang="en-US" sz="2400" dirty="0"/>
          </a:p>
        </p:txBody>
      </p:sp>
      <p:sp>
        <p:nvSpPr>
          <p:cNvPr id="5" name="Slide Number Placeholder 4"/>
          <p:cNvSpPr txBox="1">
            <a:spLocks noGrp="1"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</p:spPr>
        <p:txBody>
          <a:bodyPr anchor="ctr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236ECAAF-2CB1-4287-B4DA-451801EC5A88}" type="slidenum">
              <a:rPr lang="en-US" sz="1200">
                <a:solidFill>
                  <a:schemeClr val="tx1">
                    <a:tint val="75000"/>
                  </a:schemeClr>
                </a:solidFill>
                <a:latin typeface="+mn-lt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10</a:t>
            </a:fld>
            <a:endParaRPr lang="en-US" sz="1200">
              <a:solidFill>
                <a:schemeClr val="tx1">
                  <a:tint val="75000"/>
                </a:schemeClr>
              </a:solidFill>
              <a:latin typeface="+mn-lt"/>
            </a:endParaRPr>
          </a:p>
        </p:txBody>
      </p:sp>
      <p:sp>
        <p:nvSpPr>
          <p:cNvPr id="6" name="3 Marcador de fecha"/>
          <p:cNvSpPr txBox="1">
            <a:spLocks noGrp="1"/>
          </p:cNvSpPr>
          <p:nvPr/>
        </p:nvSpPr>
        <p:spPr bwMode="auto"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ES" sz="1200" dirty="0" smtClean="0">
                <a:solidFill>
                  <a:srgbClr val="898989"/>
                </a:solidFill>
                <a:latin typeface="Calibri" pitchFamily="34" charset="0"/>
                <a:cs typeface="Arial" charset="0"/>
              </a:rPr>
              <a:t>86th </a:t>
            </a:r>
            <a:r>
              <a:rPr lang="es-ES" sz="1200" dirty="0">
                <a:solidFill>
                  <a:srgbClr val="898989"/>
                </a:solidFill>
                <a:latin typeface="Calibri" pitchFamily="34" charset="0"/>
                <a:cs typeface="Arial" charset="0"/>
              </a:rPr>
              <a:t>IETF, </a:t>
            </a:r>
            <a:r>
              <a:rPr lang="es-ES" sz="1200" dirty="0" smtClean="0">
                <a:solidFill>
                  <a:srgbClr val="898989"/>
                </a:solidFill>
                <a:latin typeface="Calibri" pitchFamily="34" charset="0"/>
                <a:cs typeface="Arial" charset="0"/>
              </a:rPr>
              <a:t>Orlando</a:t>
            </a:r>
            <a:endParaRPr lang="es-ES" sz="1200" dirty="0">
              <a:solidFill>
                <a:srgbClr val="898989"/>
              </a:solidFill>
              <a:latin typeface="Calibri" pitchFamily="34" charset="0"/>
              <a:cs typeface="Arial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81118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5D3F3ED-2786-4587-AC2C-7B10560AFAB4}" type="slidenum">
              <a:rPr lang="es-ES" smtClean="0"/>
              <a:pPr>
                <a:defRPr/>
              </a:pPr>
              <a:t>11</a:t>
            </a:fld>
            <a:endParaRPr lang="es-ES"/>
          </a:p>
        </p:txBody>
      </p:sp>
      <p:sp>
        <p:nvSpPr>
          <p:cNvPr id="3" name="Rectangle 2"/>
          <p:cNvSpPr txBox="1">
            <a:spLocks noChangeArrowheads="1"/>
          </p:cNvSpPr>
          <p:nvPr/>
        </p:nvSpPr>
        <p:spPr bwMode="auto">
          <a:xfrm>
            <a:off x="457200" y="159520"/>
            <a:ext cx="8229600" cy="4611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r>
              <a:rPr lang="en-US" sz="3600" b="1" dirty="0" smtClean="0">
                <a:solidFill>
                  <a:srgbClr val="0033CC"/>
                </a:solidFill>
              </a:rPr>
              <a:t>Needed functionality per mobile scenario</a:t>
            </a:r>
          </a:p>
        </p:txBody>
      </p:sp>
      <p:sp>
        <p:nvSpPr>
          <p:cNvPr id="4" name="3 Marcador de fecha"/>
          <p:cNvSpPr txBox="1">
            <a:spLocks noGrp="1"/>
          </p:cNvSpPr>
          <p:nvPr/>
        </p:nvSpPr>
        <p:spPr bwMode="auto"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ES" sz="1200" dirty="0">
                <a:solidFill>
                  <a:srgbClr val="898989"/>
                </a:solidFill>
                <a:latin typeface="Calibri" pitchFamily="34" charset="0"/>
                <a:cs typeface="Arial" charset="0"/>
              </a:rPr>
              <a:t>85th IETF, Atlanta</a:t>
            </a:r>
          </a:p>
        </p:txBody>
      </p:sp>
      <p:graphicFrame>
        <p:nvGraphicFramePr>
          <p:cNvPr id="5" name="4 Tabla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2421675527"/>
              </p:ext>
            </p:extLst>
          </p:nvPr>
        </p:nvGraphicFramePr>
        <p:xfrm>
          <a:off x="323528" y="764704"/>
          <a:ext cx="8507289" cy="597034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00200"/>
                <a:gridCol w="1080120"/>
                <a:gridCol w="1224136"/>
                <a:gridCol w="1080120"/>
                <a:gridCol w="1080120"/>
                <a:gridCol w="1152128"/>
                <a:gridCol w="1090465"/>
              </a:tblGrid>
              <a:tr h="406307"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Multicast Listener</a:t>
                      </a:r>
                      <a:endParaRPr lang="en-US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Multicast Source</a:t>
                      </a:r>
                      <a:endParaRPr lang="en-US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</a:tr>
              <a:tr h="801483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Functionality</a:t>
                      </a:r>
                      <a:endParaRPr 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Single</a:t>
                      </a:r>
                      <a:r>
                        <a:rPr lang="en-US" sz="1400" baseline="0" dirty="0" smtClean="0"/>
                        <a:t> MLD proxy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Remote &amp; Local </a:t>
                      </a:r>
                      <a:r>
                        <a:rPr lang="en-US" sz="1400" dirty="0" err="1" smtClean="0"/>
                        <a:t>Subscr</a:t>
                      </a:r>
                      <a:r>
                        <a:rPr lang="en-US" sz="1400" dirty="0" smtClean="0"/>
                        <a:t>. </a:t>
                      </a:r>
                      <a:endParaRPr 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Dual </a:t>
                      </a:r>
                      <a:r>
                        <a:rPr lang="en-US" sz="1400" dirty="0" err="1" smtClean="0"/>
                        <a:t>Subscr</a:t>
                      </a:r>
                      <a:r>
                        <a:rPr lang="en-US" sz="1400" dirty="0" smtClean="0"/>
                        <a:t>.</a:t>
                      </a:r>
                      <a:r>
                        <a:rPr lang="en-US" sz="1400" baseline="0" dirty="0" smtClean="0"/>
                        <a:t> during HO </a:t>
                      </a:r>
                      <a:endParaRPr 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Direct &amp; Remote Subs.</a:t>
                      </a:r>
                      <a:endParaRPr 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Listener &amp; Source on MAG</a:t>
                      </a:r>
                      <a:endParaRPr 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Route </a:t>
                      </a:r>
                      <a:r>
                        <a:rPr lang="en-US" sz="1400" dirty="0" err="1" smtClean="0"/>
                        <a:t>Optimiz</a:t>
                      </a:r>
                      <a:r>
                        <a:rPr lang="en-US" sz="1400" dirty="0" smtClean="0"/>
                        <a:t>.</a:t>
                      </a:r>
                      <a:endParaRPr lang="en-US" sz="1400" dirty="0"/>
                    </a:p>
                  </a:txBody>
                  <a:tcPr anchor="ctr"/>
                </a:tc>
              </a:tr>
              <a:tr h="567717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Upstream Control Delivery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ym typeface="Wingdings"/>
                        </a:rPr>
                        <a:t></a:t>
                      </a:r>
                      <a:endParaRPr lang="en-US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 smtClean="0">
                          <a:sym typeface="Wingdings"/>
                        </a:rPr>
                        <a:t></a:t>
                      </a:r>
                      <a:endParaRPr lang="en-US" sz="2800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ym typeface="Wingdings"/>
                        </a:rPr>
                        <a:t></a:t>
                      </a:r>
                      <a:endParaRPr lang="en-US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ym typeface="Wingdings"/>
                        </a:rPr>
                        <a:t></a:t>
                      </a:r>
                      <a:endParaRPr lang="en-US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ym typeface="Wingdings"/>
                        </a:rPr>
                        <a:t></a:t>
                      </a:r>
                      <a:endParaRPr lang="en-US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ym typeface="Wingdings"/>
                        </a:rPr>
                        <a:t></a:t>
                      </a:r>
                      <a:endParaRPr lang="en-US" sz="2800" dirty="0"/>
                    </a:p>
                  </a:txBody>
                  <a:tcPr anchor="ctr"/>
                </a:tc>
              </a:tr>
              <a:tr h="567717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Downstream Control Delivery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ym typeface="Wingdings"/>
                        </a:rPr>
                        <a:t></a:t>
                      </a:r>
                      <a:endParaRPr lang="en-US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ym typeface="Wingdings"/>
                        </a:rPr>
                        <a:t></a:t>
                      </a:r>
                      <a:endParaRPr lang="en-US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ym typeface="Wingdings"/>
                        </a:rPr>
                        <a:t></a:t>
                      </a:r>
                      <a:endParaRPr lang="en-US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ym typeface="Wingdings"/>
                        </a:rPr>
                        <a:t></a:t>
                      </a:r>
                      <a:endParaRPr lang="en-US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800" dirty="0"/>
                    </a:p>
                  </a:txBody>
                  <a:tcPr anchor="ctr"/>
                </a:tc>
              </a:tr>
              <a:tr h="406307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Upstream Data Delivery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ym typeface="Wingdings"/>
                        </a:rPr>
                        <a:t></a:t>
                      </a:r>
                      <a:endParaRPr lang="en-US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ym typeface="Wingdings"/>
                        </a:rPr>
                        <a:t></a:t>
                      </a:r>
                      <a:endParaRPr lang="en-US" sz="2800" dirty="0"/>
                    </a:p>
                  </a:txBody>
                  <a:tcPr anchor="ctr"/>
                </a:tc>
              </a:tr>
              <a:tr h="406307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Downstream Data Delivery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ym typeface="Wingdings"/>
                        </a:rPr>
                        <a:t></a:t>
                      </a:r>
                      <a:endParaRPr lang="en-US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ym typeface="Wingdings"/>
                        </a:rPr>
                        <a:t></a:t>
                      </a:r>
                      <a:endParaRPr lang="en-US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ym typeface="Wingdings"/>
                        </a:rPr>
                        <a:t></a:t>
                      </a:r>
                      <a:endParaRPr lang="en-US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ym typeface="Wingdings"/>
                        </a:rPr>
                        <a:t></a:t>
                      </a:r>
                      <a:endParaRPr lang="en-US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800" dirty="0"/>
                    </a:p>
                  </a:txBody>
                  <a:tcPr anchor="ctr"/>
                </a:tc>
              </a:tr>
              <a:tr h="406307">
                <a:tc>
                  <a:txBody>
                    <a:bodyPr/>
                    <a:lstStyle/>
                    <a:p>
                      <a:pPr algn="ctr"/>
                      <a:r>
                        <a:rPr lang="en-US" sz="1400" i="1" dirty="0" smtClean="0"/>
                        <a:t>1:1</a:t>
                      </a:r>
                      <a:r>
                        <a:rPr lang="en-US" sz="1400" dirty="0" smtClean="0"/>
                        <a:t> MN to Upstream</a:t>
                      </a:r>
                      <a:r>
                        <a:rPr lang="en-US" sz="1400" baseline="0" dirty="0" smtClean="0"/>
                        <a:t> Association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ym typeface="Wingdings"/>
                        </a:rPr>
                        <a:t></a:t>
                      </a:r>
                      <a:endParaRPr lang="en-US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8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8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8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800" dirty="0"/>
                    </a:p>
                  </a:txBody>
                  <a:tcPr anchor="ctr"/>
                </a:tc>
              </a:tr>
              <a:tr h="406307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i="1" dirty="0" smtClean="0"/>
                        <a:t>1:N</a:t>
                      </a:r>
                      <a:r>
                        <a:rPr lang="en-US" sz="1400" dirty="0" smtClean="0"/>
                        <a:t> MN to Upstream</a:t>
                      </a:r>
                      <a:r>
                        <a:rPr lang="en-US" sz="1400" baseline="0" dirty="0" smtClean="0"/>
                        <a:t> Association</a:t>
                      </a:r>
                      <a:endParaRPr lang="en-US" sz="14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8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ym typeface="Wingdings"/>
                        </a:rPr>
                        <a:t></a:t>
                      </a:r>
                      <a:endParaRPr lang="en-US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ym typeface="Wingdings"/>
                        </a:rPr>
                        <a:t></a:t>
                      </a:r>
                      <a:endParaRPr lang="en-US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ym typeface="Wingdings"/>
                        </a:rPr>
                        <a:t></a:t>
                      </a:r>
                      <a:endParaRPr lang="en-US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ym typeface="Wingdings"/>
                        </a:rPr>
                        <a:t></a:t>
                      </a:r>
                      <a:endParaRPr lang="en-US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ym typeface="Wingdings"/>
                        </a:rPr>
                        <a:t></a:t>
                      </a:r>
                      <a:endParaRPr lang="en-US" sz="2800" dirty="0"/>
                    </a:p>
                  </a:txBody>
                  <a:tcPr anchor="ctr"/>
                </a:tc>
              </a:tr>
              <a:tr h="406307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Upstream </a:t>
                      </a:r>
                      <a:r>
                        <a:rPr lang="en-US" sz="1400" dirty="0" err="1" smtClean="0"/>
                        <a:t>i</a:t>
                      </a:r>
                      <a:r>
                        <a:rPr lang="en-US" sz="1400" dirty="0" smtClean="0"/>
                        <a:t>/f selection per </a:t>
                      </a:r>
                      <a:r>
                        <a:rPr lang="en-US" sz="1400" dirty="0" err="1" smtClean="0"/>
                        <a:t>mcast</a:t>
                      </a:r>
                      <a:r>
                        <a:rPr lang="en-US" sz="1400" dirty="0" smtClean="0"/>
                        <a:t> group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ym typeface="Wingdings"/>
                        </a:rPr>
                        <a:t></a:t>
                      </a:r>
                      <a:endParaRPr lang="en-US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800" dirty="0"/>
                    </a:p>
                  </a:txBody>
                  <a:tcPr anchor="ctr"/>
                </a:tc>
              </a:tr>
              <a:tr h="406307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Upstream </a:t>
                      </a:r>
                      <a:r>
                        <a:rPr lang="en-US" sz="1400" dirty="0" err="1" smtClean="0"/>
                        <a:t>i</a:t>
                      </a:r>
                      <a:r>
                        <a:rPr lang="en-US" sz="1400" dirty="0" smtClean="0"/>
                        <a:t>/f selection for all groups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ym typeface="Wingdings"/>
                        </a:rPr>
                        <a:t></a:t>
                      </a:r>
                      <a:endParaRPr lang="en-US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800" dirty="0"/>
                    </a:p>
                  </a:txBody>
                  <a:tcPr anchor="ctr"/>
                </a:tc>
              </a:tr>
              <a:tr h="406307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Upstream traffic replication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ym typeface="Wingdings"/>
                        </a:rPr>
                        <a:t></a:t>
                      </a:r>
                      <a:endParaRPr lang="en-US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ym typeface="Wingdings"/>
                        </a:rPr>
                        <a:t></a:t>
                      </a:r>
                      <a:endParaRPr lang="en-US" sz="2800" dirty="0"/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28691968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3 Marcador de fecha"/>
          <p:cNvSpPr txBox="1">
            <a:spLocks noGrp="1"/>
          </p:cNvSpPr>
          <p:nvPr/>
        </p:nvSpPr>
        <p:spPr bwMode="auto">
          <a:xfrm>
            <a:off x="457200" y="6356350"/>
            <a:ext cx="21336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es-ES" sz="1200" dirty="0" smtClean="0">
                <a:solidFill>
                  <a:srgbClr val="898989"/>
                </a:solidFill>
                <a:latin typeface="Calibri" pitchFamily="34" charset="0"/>
                <a:cs typeface="Arial" pitchFamily="34" charset="0"/>
              </a:rPr>
              <a:t>86th </a:t>
            </a:r>
            <a:r>
              <a:rPr lang="es-ES" sz="1200" dirty="0">
                <a:solidFill>
                  <a:srgbClr val="898989"/>
                </a:solidFill>
                <a:latin typeface="Calibri" pitchFamily="34" charset="0"/>
                <a:cs typeface="Arial" pitchFamily="34" charset="0"/>
              </a:rPr>
              <a:t>IETF, </a:t>
            </a:r>
            <a:r>
              <a:rPr lang="es-ES" sz="1200" dirty="0" smtClean="0">
                <a:solidFill>
                  <a:srgbClr val="898989"/>
                </a:solidFill>
                <a:latin typeface="Calibri" pitchFamily="34" charset="0"/>
                <a:cs typeface="Arial" pitchFamily="34" charset="0"/>
              </a:rPr>
              <a:t>Orlando</a:t>
            </a:r>
            <a:endParaRPr lang="es-ES" sz="1200" dirty="0">
              <a:solidFill>
                <a:srgbClr val="898989"/>
              </a:solidFill>
              <a:latin typeface="Calibri" pitchFamily="34" charset="0"/>
              <a:cs typeface="Arial" pitchFamily="34" charset="0"/>
            </a:endParaRPr>
          </a:p>
        </p:txBody>
      </p:sp>
      <p:sp>
        <p:nvSpPr>
          <p:cNvPr id="3075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274638"/>
            <a:ext cx="8229600" cy="922337"/>
          </a:xfrm>
        </p:spPr>
        <p:txBody>
          <a:bodyPr/>
          <a:lstStyle/>
          <a:p>
            <a:pPr eaLnBrk="1" hangingPunct="1"/>
            <a:r>
              <a:rPr lang="en-US" sz="3600" b="1" dirty="0" smtClean="0">
                <a:solidFill>
                  <a:srgbClr val="0033CC"/>
                </a:solidFill>
              </a:rPr>
              <a:t>Proposed next </a:t>
            </a:r>
            <a:r>
              <a:rPr lang="en-US" sz="3600" b="1" dirty="0" smtClean="0">
                <a:solidFill>
                  <a:srgbClr val="0033CC"/>
                </a:solidFill>
              </a:rPr>
              <a:t>steps</a:t>
            </a:r>
          </a:p>
        </p:txBody>
      </p:sp>
      <p:sp>
        <p:nvSpPr>
          <p:cNvPr id="6148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124744"/>
            <a:ext cx="8229600" cy="5184775"/>
          </a:xfrm>
        </p:spPr>
        <p:txBody>
          <a:bodyPr>
            <a:normAutofit/>
          </a:bodyPr>
          <a:lstStyle/>
          <a:p>
            <a:pPr eaLnBrk="1" hangingPunct="1">
              <a:lnSpc>
                <a:spcPct val="110000"/>
              </a:lnSpc>
              <a:defRPr/>
            </a:pPr>
            <a:r>
              <a:rPr lang="en-US" sz="2800" dirty="0" smtClean="0"/>
              <a:t>Collect pending / potential scenarios not yet covered for both fixed and mobile network communications</a:t>
            </a:r>
          </a:p>
          <a:p>
            <a:pPr eaLnBrk="1" hangingPunct="1">
              <a:lnSpc>
                <a:spcPct val="110000"/>
              </a:lnSpc>
              <a:defRPr/>
            </a:pPr>
            <a:r>
              <a:rPr lang="en-US" sz="2800" dirty="0" smtClean="0"/>
              <a:t>Receive comments on documented requirements, and identify new ones, if not yet raised </a:t>
            </a:r>
          </a:p>
          <a:p>
            <a:pPr eaLnBrk="1" hangingPunct="1">
              <a:lnSpc>
                <a:spcPct val="110000"/>
              </a:lnSpc>
              <a:defRPr/>
            </a:pPr>
            <a:r>
              <a:rPr lang="en-US" sz="2800" dirty="0" smtClean="0"/>
              <a:t>Start describing MLD proxy </a:t>
            </a:r>
            <a:r>
              <a:rPr lang="en-US" sz="2800" smtClean="0"/>
              <a:t>extension to </a:t>
            </a:r>
            <a:r>
              <a:rPr lang="en-US" sz="2800" dirty="0" smtClean="0"/>
              <a:t>cope with required functionality</a:t>
            </a:r>
          </a:p>
          <a:p>
            <a:pPr eaLnBrk="1" hangingPunct="1">
              <a:lnSpc>
                <a:spcPct val="110000"/>
              </a:lnSpc>
              <a:defRPr/>
            </a:pPr>
            <a:r>
              <a:rPr lang="en-US" sz="2800" dirty="0" smtClean="0"/>
              <a:t>Move the draft proposal to PIM WG</a:t>
            </a:r>
          </a:p>
          <a:p>
            <a:pPr lvl="1" eaLnBrk="1" hangingPunct="1">
              <a:lnSpc>
                <a:spcPct val="110000"/>
              </a:lnSpc>
              <a:defRPr/>
            </a:pPr>
            <a:r>
              <a:rPr lang="en-US" sz="2400" dirty="0" smtClean="0"/>
              <a:t>Prepare -00 version for PIM WG after Orlando meeting addressing received comments and feedback</a:t>
            </a:r>
            <a:endParaRPr lang="en-US" sz="2400" dirty="0"/>
          </a:p>
        </p:txBody>
      </p:sp>
      <p:sp>
        <p:nvSpPr>
          <p:cNvPr id="5" name="Slide Number Placeholder 4"/>
          <p:cNvSpPr txBox="1">
            <a:spLocks noGrp="1"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</p:spPr>
        <p:txBody>
          <a:bodyPr anchor="ctr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FAF3789F-FB57-471D-B8EF-0080C07CA1E7}" type="slidenum">
              <a:rPr lang="es-ES" sz="1200">
                <a:solidFill>
                  <a:schemeClr val="tx1">
                    <a:tint val="75000"/>
                  </a:schemeClr>
                </a:solidFill>
                <a:latin typeface="+mn-lt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12</a:t>
            </a:fld>
            <a:endParaRPr lang="es-ES" sz="1200">
              <a:solidFill>
                <a:schemeClr val="tx1">
                  <a:tint val="75000"/>
                </a:schemeClr>
              </a:solidFill>
              <a:latin typeface="+mn-lt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1730742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3 Marcador de fecha"/>
          <p:cNvSpPr txBox="1">
            <a:spLocks noGrp="1"/>
          </p:cNvSpPr>
          <p:nvPr/>
        </p:nvSpPr>
        <p:spPr bwMode="auto"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ES" sz="1200" dirty="0" smtClean="0">
                <a:solidFill>
                  <a:srgbClr val="898989"/>
                </a:solidFill>
                <a:latin typeface="Calibri" pitchFamily="34" charset="0"/>
                <a:cs typeface="Arial" charset="0"/>
              </a:rPr>
              <a:t>86th </a:t>
            </a:r>
            <a:r>
              <a:rPr lang="es-ES" sz="1200" dirty="0">
                <a:solidFill>
                  <a:srgbClr val="898989"/>
                </a:solidFill>
                <a:latin typeface="Calibri" pitchFamily="34" charset="0"/>
                <a:cs typeface="Arial" charset="0"/>
              </a:rPr>
              <a:t>IETF, </a:t>
            </a:r>
            <a:r>
              <a:rPr lang="es-ES" sz="1200" dirty="0" smtClean="0">
                <a:solidFill>
                  <a:srgbClr val="898989"/>
                </a:solidFill>
                <a:latin typeface="Calibri" pitchFamily="34" charset="0"/>
                <a:cs typeface="Arial" charset="0"/>
              </a:rPr>
              <a:t>Orlando</a:t>
            </a:r>
            <a:endParaRPr lang="es-ES" sz="1200" dirty="0">
              <a:solidFill>
                <a:srgbClr val="898989"/>
              </a:solidFill>
              <a:latin typeface="Calibri" pitchFamily="34" charset="0"/>
              <a:cs typeface="Arial" charset="0"/>
            </a:endParaRPr>
          </a:p>
        </p:txBody>
      </p:sp>
      <p:sp>
        <p:nvSpPr>
          <p:cNvPr id="3075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274638"/>
            <a:ext cx="8229600" cy="922337"/>
          </a:xfrm>
        </p:spPr>
        <p:txBody>
          <a:bodyPr/>
          <a:lstStyle/>
          <a:p>
            <a:pPr eaLnBrk="1" hangingPunct="1"/>
            <a:r>
              <a:rPr lang="en-US" sz="3600" b="1" dirty="0" smtClean="0">
                <a:solidFill>
                  <a:srgbClr val="0033CC"/>
                </a:solidFill>
              </a:rPr>
              <a:t>Problem statement</a:t>
            </a:r>
          </a:p>
        </p:txBody>
      </p:sp>
      <p:sp>
        <p:nvSpPr>
          <p:cNvPr id="6148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196975"/>
            <a:ext cx="8229600" cy="3024113"/>
          </a:xfrm>
        </p:spPr>
        <p:txBody>
          <a:bodyPr>
            <a:noAutofit/>
          </a:bodyPr>
          <a:lstStyle/>
          <a:p>
            <a:pPr eaLnBrk="1" hangingPunct="1">
              <a:lnSpc>
                <a:spcPct val="110000"/>
              </a:lnSpc>
              <a:buFont typeface="Arial" pitchFamily="34" charset="0"/>
              <a:buChar char="•"/>
              <a:defRPr/>
            </a:pPr>
            <a:r>
              <a:rPr lang="en-US" sz="2000" dirty="0" smtClean="0"/>
              <a:t>General application:</a:t>
            </a:r>
          </a:p>
          <a:p>
            <a:pPr lvl="1" eaLnBrk="1" hangingPunct="1">
              <a:lnSpc>
                <a:spcPct val="110000"/>
              </a:lnSpc>
              <a:buFont typeface="Arial" pitchFamily="34" charset="0"/>
              <a:buChar char="•"/>
              <a:defRPr/>
            </a:pPr>
            <a:r>
              <a:rPr lang="en-US" sz="2000" dirty="0" smtClean="0"/>
              <a:t>Sharing of a common network access infrastructure among different multicast content providers</a:t>
            </a:r>
            <a:endParaRPr lang="en-US" sz="1600" dirty="0" smtClean="0"/>
          </a:p>
          <a:p>
            <a:pPr eaLnBrk="1" hangingPunct="1">
              <a:lnSpc>
                <a:spcPct val="110000"/>
              </a:lnSpc>
              <a:buFont typeface="Arial" pitchFamily="34" charset="0"/>
              <a:buChar char="•"/>
              <a:defRPr/>
            </a:pPr>
            <a:r>
              <a:rPr lang="en-US" sz="2000" dirty="0" smtClean="0"/>
              <a:t>Advantages</a:t>
            </a:r>
          </a:p>
          <a:p>
            <a:pPr lvl="1" eaLnBrk="1" hangingPunct="1">
              <a:lnSpc>
                <a:spcPct val="110000"/>
              </a:lnSpc>
              <a:buFont typeface="Arial" pitchFamily="34" charset="0"/>
              <a:buChar char="•"/>
              <a:defRPr/>
            </a:pPr>
            <a:r>
              <a:rPr lang="en-US" sz="2000" dirty="0" smtClean="0"/>
              <a:t>Subscribers can get their preferred contents from different multicast content providers without network constraints and without requiring PIM routing on the access / aggregation device</a:t>
            </a:r>
          </a:p>
          <a:p>
            <a:pPr lvl="1" eaLnBrk="1" hangingPunct="1">
              <a:lnSpc>
                <a:spcPct val="110000"/>
              </a:lnSpc>
              <a:buFont typeface="Arial" pitchFamily="34" charset="0"/>
              <a:buChar char="•"/>
              <a:defRPr/>
            </a:pPr>
            <a:r>
              <a:rPr lang="en-US" sz="2000" dirty="0" smtClean="0"/>
              <a:t>Redundancy</a:t>
            </a:r>
          </a:p>
        </p:txBody>
      </p:sp>
      <p:sp>
        <p:nvSpPr>
          <p:cNvPr id="5" name="Slide Number Placeholder 4"/>
          <p:cNvSpPr txBox="1">
            <a:spLocks noGrp="1"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</p:spPr>
        <p:txBody>
          <a:bodyPr anchor="ctr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CDEB3423-E4F3-4055-92E2-B6C0BB875E8F}" type="slidenum">
              <a:rPr lang="es-ES" sz="1200">
                <a:solidFill>
                  <a:schemeClr val="tx1">
                    <a:tint val="75000"/>
                  </a:schemeClr>
                </a:solidFill>
                <a:latin typeface="+mn-lt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2</a:t>
            </a:fld>
            <a:endParaRPr lang="es-ES" sz="1200">
              <a:solidFill>
                <a:schemeClr val="tx1">
                  <a:tint val="75000"/>
                </a:schemeClr>
              </a:solidFill>
              <a:latin typeface="+mn-lt"/>
            </a:endParaRPr>
          </a:p>
        </p:txBody>
      </p:sp>
      <p:grpSp>
        <p:nvGrpSpPr>
          <p:cNvPr id="43" name="42 Grupo"/>
          <p:cNvGrpSpPr/>
          <p:nvPr/>
        </p:nvGrpSpPr>
        <p:grpSpPr>
          <a:xfrm>
            <a:off x="2279575" y="3717032"/>
            <a:ext cx="4668689" cy="2952328"/>
            <a:chOff x="2423591" y="2924944"/>
            <a:chExt cx="4668689" cy="2952328"/>
          </a:xfrm>
        </p:grpSpPr>
        <p:grpSp>
          <p:nvGrpSpPr>
            <p:cNvPr id="22" name="Group 5"/>
            <p:cNvGrpSpPr>
              <a:grpSpLocks/>
            </p:cNvGrpSpPr>
            <p:nvPr/>
          </p:nvGrpSpPr>
          <p:grpSpPr bwMode="auto">
            <a:xfrm rot="10800000" flipH="1">
              <a:off x="2423591" y="4149080"/>
              <a:ext cx="456729" cy="443136"/>
              <a:chOff x="2059" y="1161"/>
              <a:chExt cx="452" cy="438"/>
            </a:xfrm>
          </p:grpSpPr>
          <p:grpSp>
            <p:nvGrpSpPr>
              <p:cNvPr id="23" name="Group 6"/>
              <p:cNvGrpSpPr>
                <a:grpSpLocks/>
              </p:cNvGrpSpPr>
              <p:nvPr/>
            </p:nvGrpSpPr>
            <p:grpSpPr bwMode="auto">
              <a:xfrm>
                <a:off x="2059" y="1161"/>
                <a:ext cx="452" cy="438"/>
                <a:chOff x="2059" y="1161"/>
                <a:chExt cx="452" cy="438"/>
              </a:xfrm>
            </p:grpSpPr>
            <p:sp>
              <p:nvSpPr>
                <p:cNvPr id="27" name="Freeform 7"/>
                <p:cNvSpPr>
                  <a:spLocks/>
                </p:cNvSpPr>
                <p:nvPr/>
              </p:nvSpPr>
              <p:spPr bwMode="auto">
                <a:xfrm>
                  <a:off x="2059" y="1161"/>
                  <a:ext cx="451" cy="43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243" y="0"/>
                    </a:cxn>
                    <a:cxn ang="0">
                      <a:pos x="315" y="67"/>
                    </a:cxn>
                    <a:cxn ang="0">
                      <a:pos x="339" y="132"/>
                    </a:cxn>
                    <a:cxn ang="0">
                      <a:pos x="380" y="132"/>
                    </a:cxn>
                    <a:cxn ang="0">
                      <a:pos x="450" y="201"/>
                    </a:cxn>
                    <a:cxn ang="0">
                      <a:pos x="450" y="300"/>
                    </a:cxn>
                    <a:cxn ang="0">
                      <a:pos x="366" y="300"/>
                    </a:cxn>
                    <a:cxn ang="0">
                      <a:pos x="293" y="437"/>
                    </a:cxn>
                    <a:cxn ang="0">
                      <a:pos x="71" y="437"/>
                    </a:cxn>
                    <a:cxn ang="0">
                      <a:pos x="0" y="368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451" h="438">
                      <a:moveTo>
                        <a:pt x="0" y="0"/>
                      </a:moveTo>
                      <a:lnTo>
                        <a:pt x="243" y="0"/>
                      </a:lnTo>
                      <a:lnTo>
                        <a:pt x="315" y="67"/>
                      </a:lnTo>
                      <a:lnTo>
                        <a:pt x="339" y="132"/>
                      </a:lnTo>
                      <a:lnTo>
                        <a:pt x="380" y="132"/>
                      </a:lnTo>
                      <a:lnTo>
                        <a:pt x="450" y="201"/>
                      </a:lnTo>
                      <a:lnTo>
                        <a:pt x="450" y="300"/>
                      </a:lnTo>
                      <a:lnTo>
                        <a:pt x="366" y="300"/>
                      </a:lnTo>
                      <a:lnTo>
                        <a:pt x="293" y="437"/>
                      </a:lnTo>
                      <a:lnTo>
                        <a:pt x="71" y="437"/>
                      </a:lnTo>
                      <a:lnTo>
                        <a:pt x="0" y="368"/>
                      </a:lnTo>
                      <a:lnTo>
                        <a:pt x="0" y="0"/>
                      </a:lnTo>
                    </a:path>
                  </a:pathLst>
                </a:custGeom>
                <a:solidFill>
                  <a:srgbClr val="0078AA"/>
                </a:solidFill>
                <a:ln w="12700" cap="rnd" cmpd="sng">
                  <a:solidFill>
                    <a:srgbClr val="AAE6FF"/>
                  </a:solidFill>
                  <a:prstDash val="solid"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s-E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28" name="Freeform 8"/>
                <p:cNvSpPr>
                  <a:spLocks/>
                </p:cNvSpPr>
                <p:nvPr/>
              </p:nvSpPr>
              <p:spPr bwMode="auto">
                <a:xfrm>
                  <a:off x="2133" y="1229"/>
                  <a:ext cx="378" cy="37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243" y="0"/>
                    </a:cxn>
                    <a:cxn ang="0">
                      <a:pos x="305" y="132"/>
                    </a:cxn>
                    <a:cxn ang="0">
                      <a:pos x="377" y="132"/>
                    </a:cxn>
                    <a:cxn ang="0">
                      <a:pos x="377" y="231"/>
                    </a:cxn>
                    <a:cxn ang="0">
                      <a:pos x="305" y="231"/>
                    </a:cxn>
                    <a:cxn ang="0">
                      <a:pos x="228" y="369"/>
                    </a:cxn>
                    <a:cxn ang="0">
                      <a:pos x="0" y="369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378" h="370">
                      <a:moveTo>
                        <a:pt x="0" y="0"/>
                      </a:moveTo>
                      <a:lnTo>
                        <a:pt x="243" y="0"/>
                      </a:lnTo>
                      <a:lnTo>
                        <a:pt x="305" y="132"/>
                      </a:lnTo>
                      <a:lnTo>
                        <a:pt x="377" y="132"/>
                      </a:lnTo>
                      <a:lnTo>
                        <a:pt x="377" y="231"/>
                      </a:lnTo>
                      <a:lnTo>
                        <a:pt x="305" y="231"/>
                      </a:lnTo>
                      <a:lnTo>
                        <a:pt x="228" y="369"/>
                      </a:lnTo>
                      <a:lnTo>
                        <a:pt x="0" y="369"/>
                      </a:lnTo>
                      <a:lnTo>
                        <a:pt x="0" y="0"/>
                      </a:lnTo>
                    </a:path>
                  </a:pathLst>
                </a:custGeom>
                <a:solidFill>
                  <a:srgbClr val="0096D5"/>
                </a:solidFill>
                <a:ln w="12700" cap="rnd" cmpd="sng">
                  <a:solidFill>
                    <a:srgbClr val="AAE6FF"/>
                  </a:solidFill>
                  <a:prstDash val="solid"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s-E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29" name="Line 9"/>
                <p:cNvSpPr>
                  <a:spLocks noChangeShapeType="1"/>
                </p:cNvSpPr>
                <p:nvPr/>
              </p:nvSpPr>
              <p:spPr bwMode="auto">
                <a:xfrm>
                  <a:off x="2061" y="1162"/>
                  <a:ext cx="70" cy="69"/>
                </a:xfrm>
                <a:prstGeom prst="line">
                  <a:avLst/>
                </a:prstGeom>
                <a:noFill/>
                <a:ln w="12700">
                  <a:solidFill>
                    <a:srgbClr val="AAE6FF"/>
                  </a:solidFill>
                  <a:round/>
                  <a:headEnd type="none" w="sm" len="sm"/>
                  <a:tailEnd type="none" w="sm" len="sm"/>
                </a:ln>
                <a:effectLst/>
              </p:spPr>
              <p:txBody>
                <a:bodyPr wrap="none" anchor="ctr"/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s-E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Arial" pitchFamily="34" charset="0"/>
                    <a:cs typeface="Arial" pitchFamily="34" charset="0"/>
                  </a:endParaRPr>
                </a:p>
              </p:txBody>
            </p:sp>
          </p:grpSp>
          <p:sp>
            <p:nvSpPr>
              <p:cNvPr id="24" name="Freeform 10"/>
              <p:cNvSpPr>
                <a:spLocks/>
              </p:cNvSpPr>
              <p:nvPr/>
            </p:nvSpPr>
            <p:spPr bwMode="auto">
              <a:xfrm>
                <a:off x="2172" y="1280"/>
                <a:ext cx="232" cy="103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27" y="0"/>
                  </a:cxn>
                  <a:cxn ang="0">
                    <a:pos x="231" y="102"/>
                  </a:cxn>
                </a:cxnLst>
                <a:rect l="0" t="0" r="r" b="b"/>
                <a:pathLst>
                  <a:path w="232" h="103">
                    <a:moveTo>
                      <a:pt x="0" y="0"/>
                    </a:moveTo>
                    <a:lnTo>
                      <a:pt x="127" y="0"/>
                    </a:lnTo>
                    <a:lnTo>
                      <a:pt x="231" y="102"/>
                    </a:lnTo>
                  </a:path>
                </a:pathLst>
              </a:custGeom>
              <a:noFill/>
              <a:ln w="12700" cap="rnd" cmpd="sng">
                <a:solidFill>
                  <a:srgbClr val="FFFFCC"/>
                </a:solidFill>
                <a:prstDash val="solid"/>
                <a:round/>
                <a:headEnd type="none" w="sm" len="sm"/>
                <a:tailEnd type="stealth" w="med" len="lg"/>
              </a:ln>
              <a:effectLst>
                <a:outerShdw dist="12700" dir="5400000" algn="ctr" rotWithShape="0">
                  <a:srgbClr val="61B8CD"/>
                </a:outerShdw>
              </a:effectLst>
            </p:spPr>
            <p:txBody>
              <a:bodyPr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s-E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5" name="Freeform 11"/>
              <p:cNvSpPr>
                <a:spLocks/>
              </p:cNvSpPr>
              <p:nvPr/>
            </p:nvSpPr>
            <p:spPr bwMode="auto">
              <a:xfrm>
                <a:off x="2177" y="1425"/>
                <a:ext cx="230" cy="120"/>
              </a:xfrm>
              <a:custGeom>
                <a:avLst/>
                <a:gdLst/>
                <a:ahLst/>
                <a:cxnLst>
                  <a:cxn ang="0">
                    <a:pos x="0" y="119"/>
                  </a:cxn>
                  <a:cxn ang="0">
                    <a:pos x="109" y="116"/>
                  </a:cxn>
                  <a:cxn ang="0">
                    <a:pos x="229" y="0"/>
                  </a:cxn>
                </a:cxnLst>
                <a:rect l="0" t="0" r="r" b="b"/>
                <a:pathLst>
                  <a:path w="230" h="120">
                    <a:moveTo>
                      <a:pt x="0" y="119"/>
                    </a:moveTo>
                    <a:lnTo>
                      <a:pt x="109" y="116"/>
                    </a:lnTo>
                    <a:lnTo>
                      <a:pt x="229" y="0"/>
                    </a:lnTo>
                  </a:path>
                </a:pathLst>
              </a:custGeom>
              <a:noFill/>
              <a:ln w="12700" cap="rnd" cmpd="sng">
                <a:solidFill>
                  <a:srgbClr val="FFFFCC"/>
                </a:solidFill>
                <a:prstDash val="solid"/>
                <a:round/>
                <a:headEnd type="none" w="sm" len="sm"/>
                <a:tailEnd type="stealth" w="med" len="lg"/>
              </a:ln>
              <a:effectLst>
                <a:outerShdw dist="12700" dir="5400000" algn="ctr" rotWithShape="0">
                  <a:srgbClr val="61B8CD"/>
                </a:outerShdw>
              </a:effectLst>
            </p:spPr>
            <p:txBody>
              <a:bodyPr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s-E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6" name="Freeform 12"/>
              <p:cNvSpPr>
                <a:spLocks/>
              </p:cNvSpPr>
              <p:nvPr/>
            </p:nvSpPr>
            <p:spPr bwMode="auto">
              <a:xfrm>
                <a:off x="2158" y="1406"/>
                <a:ext cx="194" cy="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93" y="0"/>
                  </a:cxn>
                </a:cxnLst>
                <a:rect l="0" t="0" r="r" b="b"/>
                <a:pathLst>
                  <a:path w="194" h="1">
                    <a:moveTo>
                      <a:pt x="0" y="0"/>
                    </a:moveTo>
                    <a:lnTo>
                      <a:pt x="193" y="0"/>
                    </a:lnTo>
                  </a:path>
                </a:pathLst>
              </a:custGeom>
              <a:noFill/>
              <a:ln w="12700" cap="rnd" cmpd="sng">
                <a:solidFill>
                  <a:srgbClr val="FFFFCC"/>
                </a:solidFill>
                <a:prstDash val="solid"/>
                <a:round/>
                <a:headEnd type="none" w="sm" len="sm"/>
                <a:tailEnd type="stealth" w="med" len="lg"/>
              </a:ln>
              <a:effectLst>
                <a:outerShdw dist="12700" dir="5400000" algn="ctr" rotWithShape="0">
                  <a:srgbClr val="61B8CD"/>
                </a:outerShdw>
              </a:effectLst>
            </p:spPr>
            <p:txBody>
              <a:bodyPr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s-E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Arial" pitchFamily="34" charset="0"/>
                  <a:cs typeface="Arial" pitchFamily="34" charset="0"/>
                </a:endParaRPr>
              </a:p>
            </p:txBody>
          </p:sp>
        </p:grpSp>
        <p:pic>
          <p:nvPicPr>
            <p:cNvPr id="30" name="Picture 88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249796" y="2924944"/>
              <a:ext cx="1699956" cy="136815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 algn="ctr">
                  <a:solidFill>
                    <a:schemeClr val="tx2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1796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31" name="Picture 15"/>
            <p:cNvPicPr>
              <a:picLocks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3570996" y="4221088"/>
              <a:ext cx="677476" cy="2880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pic>
          <p:nvPicPr>
            <p:cNvPr id="32" name="Picture 88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256584" y="4509120"/>
              <a:ext cx="1699956" cy="136815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 algn="ctr">
                  <a:solidFill>
                    <a:schemeClr val="tx2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1796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2" name="1 CuadroTexto"/>
            <p:cNvSpPr txBox="1"/>
            <p:nvPr/>
          </p:nvSpPr>
          <p:spPr>
            <a:xfrm>
              <a:off x="5112568" y="3356992"/>
              <a:ext cx="1979712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dirty="0" smtClean="0"/>
                <a:t>Multicast Content Provider A</a:t>
              </a:r>
              <a:endParaRPr lang="en-US" sz="1600" dirty="0"/>
            </a:p>
          </p:txBody>
        </p:sp>
        <p:sp>
          <p:nvSpPr>
            <p:cNvPr id="34" name="33 CuadroTexto"/>
            <p:cNvSpPr txBox="1"/>
            <p:nvPr/>
          </p:nvSpPr>
          <p:spPr>
            <a:xfrm>
              <a:off x="5112568" y="4941168"/>
              <a:ext cx="1979712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dirty="0" smtClean="0"/>
                <a:t>Multicast Content Provider B</a:t>
              </a:r>
              <a:endParaRPr lang="en-US" sz="1600" dirty="0"/>
            </a:p>
          </p:txBody>
        </p:sp>
        <p:grpSp>
          <p:nvGrpSpPr>
            <p:cNvPr id="33" name="32 Grupo"/>
            <p:cNvGrpSpPr/>
            <p:nvPr/>
          </p:nvGrpSpPr>
          <p:grpSpPr>
            <a:xfrm>
              <a:off x="3913601" y="4045423"/>
              <a:ext cx="792088" cy="648072"/>
              <a:chOff x="7380312" y="4581128"/>
              <a:chExt cx="792088" cy="648072"/>
            </a:xfrm>
          </p:grpSpPr>
          <p:sp>
            <p:nvSpPr>
              <p:cNvPr id="3" name="2 Elipse"/>
              <p:cNvSpPr/>
              <p:nvPr/>
            </p:nvSpPr>
            <p:spPr>
              <a:xfrm>
                <a:off x="7380312" y="4581128"/>
                <a:ext cx="792088" cy="648072"/>
              </a:xfrm>
              <a:prstGeom prst="ellipse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" name="3 CuadroTexto"/>
              <p:cNvSpPr txBox="1"/>
              <p:nvPr/>
            </p:nvSpPr>
            <p:spPr>
              <a:xfrm>
                <a:off x="7380312" y="4581128"/>
                <a:ext cx="792088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600" dirty="0" smtClean="0"/>
                  <a:t>MLD proxy</a:t>
                </a:r>
                <a:endParaRPr lang="en-US" sz="1600" dirty="0"/>
              </a:p>
            </p:txBody>
          </p:sp>
        </p:grpSp>
        <p:cxnSp>
          <p:nvCxnSpPr>
            <p:cNvPr id="36" name="35 Conector recto"/>
            <p:cNvCxnSpPr/>
            <p:nvPr/>
          </p:nvCxnSpPr>
          <p:spPr>
            <a:xfrm flipV="1">
              <a:off x="4608512" y="3789040"/>
              <a:ext cx="648072" cy="342665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37 Conector recto"/>
            <p:cNvCxnSpPr/>
            <p:nvPr/>
          </p:nvCxnSpPr>
          <p:spPr>
            <a:xfrm>
              <a:off x="4608512" y="4591204"/>
              <a:ext cx="792088" cy="349964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39 Conector recto"/>
            <p:cNvCxnSpPr/>
            <p:nvPr/>
          </p:nvCxnSpPr>
          <p:spPr>
            <a:xfrm flipH="1">
              <a:off x="2879310" y="4365104"/>
              <a:ext cx="721090" cy="4355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="" xmlns:p14="http://schemas.microsoft.com/office/powerpoint/2010/main" val="5111635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3 Marcador de fecha"/>
          <p:cNvSpPr txBox="1">
            <a:spLocks noGrp="1"/>
          </p:cNvSpPr>
          <p:nvPr/>
        </p:nvSpPr>
        <p:spPr bwMode="auto">
          <a:xfrm>
            <a:off x="457200" y="6356350"/>
            <a:ext cx="21336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es-ES" sz="1200" dirty="0" smtClean="0">
                <a:solidFill>
                  <a:srgbClr val="898989"/>
                </a:solidFill>
                <a:latin typeface="Calibri" pitchFamily="34" charset="0"/>
                <a:cs typeface="Arial" pitchFamily="34" charset="0"/>
              </a:rPr>
              <a:t>86th </a:t>
            </a:r>
            <a:r>
              <a:rPr lang="es-ES" sz="1200" dirty="0">
                <a:solidFill>
                  <a:srgbClr val="898989"/>
                </a:solidFill>
                <a:latin typeface="Calibri" pitchFamily="34" charset="0"/>
                <a:cs typeface="Arial" pitchFamily="34" charset="0"/>
              </a:rPr>
              <a:t>IETF, </a:t>
            </a:r>
            <a:r>
              <a:rPr lang="es-ES" sz="1200" dirty="0" smtClean="0">
                <a:solidFill>
                  <a:srgbClr val="898989"/>
                </a:solidFill>
                <a:latin typeface="Calibri" pitchFamily="34" charset="0"/>
                <a:cs typeface="Arial" pitchFamily="34" charset="0"/>
              </a:rPr>
              <a:t>Orlando</a:t>
            </a:r>
            <a:endParaRPr lang="es-ES" sz="1200" dirty="0">
              <a:solidFill>
                <a:srgbClr val="898989"/>
              </a:solidFill>
              <a:latin typeface="Calibri" pitchFamily="34" charset="0"/>
              <a:cs typeface="Arial" pitchFamily="34" charset="0"/>
            </a:endParaRPr>
          </a:p>
        </p:txBody>
      </p:sp>
      <p:sp>
        <p:nvSpPr>
          <p:cNvPr id="3075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274638"/>
            <a:ext cx="8229600" cy="922337"/>
          </a:xfrm>
        </p:spPr>
        <p:txBody>
          <a:bodyPr/>
          <a:lstStyle/>
          <a:p>
            <a:pPr eaLnBrk="1" hangingPunct="1"/>
            <a:r>
              <a:rPr lang="en-US" sz="3600" b="1" dirty="0" smtClean="0">
                <a:solidFill>
                  <a:srgbClr val="0033CC"/>
                </a:solidFill>
              </a:rPr>
              <a:t>Motivation</a:t>
            </a:r>
          </a:p>
        </p:txBody>
      </p:sp>
      <p:sp>
        <p:nvSpPr>
          <p:cNvPr id="6148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124744"/>
            <a:ext cx="8229600" cy="5184775"/>
          </a:xfrm>
        </p:spPr>
        <p:txBody>
          <a:bodyPr>
            <a:normAutofit fontScale="85000" lnSpcReduction="10000"/>
          </a:bodyPr>
          <a:lstStyle/>
          <a:p>
            <a:pPr eaLnBrk="1" hangingPunct="1">
              <a:lnSpc>
                <a:spcPct val="110000"/>
              </a:lnSpc>
              <a:defRPr/>
            </a:pPr>
            <a:r>
              <a:rPr lang="en-US" sz="2800" dirty="0" smtClean="0"/>
              <a:t>The support of multiple upstream interfaces on an MLD proxy functionality has been identified as an opportunity for system optimization</a:t>
            </a:r>
          </a:p>
          <a:p>
            <a:pPr eaLnBrk="1" hangingPunct="1">
              <a:lnSpc>
                <a:spcPct val="110000"/>
              </a:lnSpc>
              <a:defRPr/>
            </a:pPr>
            <a:r>
              <a:rPr lang="en-US" sz="2800" dirty="0" smtClean="0"/>
              <a:t>Complexity</a:t>
            </a:r>
          </a:p>
          <a:p>
            <a:pPr lvl="1" eaLnBrk="1" hangingPunct="1">
              <a:lnSpc>
                <a:spcPct val="110000"/>
              </a:lnSpc>
              <a:buFont typeface="Arial" pitchFamily="34" charset="0"/>
              <a:buChar char="•"/>
              <a:defRPr/>
            </a:pPr>
            <a:r>
              <a:rPr lang="en-US" sz="2400" dirty="0" smtClean="0"/>
              <a:t>Handling of control messages for/from multiple </a:t>
            </a:r>
            <a:r>
              <a:rPr lang="en-US" sz="2400" dirty="0" err="1" smtClean="0"/>
              <a:t>upstreams</a:t>
            </a:r>
            <a:endParaRPr lang="en-US" sz="2400" dirty="0" smtClean="0"/>
          </a:p>
          <a:p>
            <a:pPr lvl="1" eaLnBrk="1" hangingPunct="1">
              <a:lnSpc>
                <a:spcPct val="110000"/>
              </a:lnSpc>
              <a:buFont typeface="Arial" pitchFamily="34" charset="0"/>
              <a:buChar char="•"/>
              <a:defRPr/>
            </a:pPr>
            <a:r>
              <a:rPr lang="en-US" sz="2400" dirty="0" smtClean="0"/>
              <a:t>Efficient handling of data traffic </a:t>
            </a:r>
            <a:r>
              <a:rPr lang="en-US" sz="2400" dirty="0"/>
              <a:t>for/from multiple </a:t>
            </a:r>
            <a:r>
              <a:rPr lang="en-US" sz="2400" dirty="0" err="1"/>
              <a:t>upstreams</a:t>
            </a:r>
            <a:endParaRPr lang="en-US" sz="2400" dirty="0" smtClean="0"/>
          </a:p>
          <a:p>
            <a:pPr eaLnBrk="1" hangingPunct="1">
              <a:lnSpc>
                <a:spcPct val="110000"/>
              </a:lnSpc>
              <a:defRPr/>
            </a:pPr>
            <a:r>
              <a:rPr lang="en-US" sz="2800" dirty="0" smtClean="0"/>
              <a:t>Purpose</a:t>
            </a:r>
          </a:p>
          <a:p>
            <a:pPr lvl="1" eaLnBrk="1" hangingPunct="1">
              <a:lnSpc>
                <a:spcPct val="110000"/>
              </a:lnSpc>
              <a:buFont typeface="Arial" pitchFamily="34" charset="0"/>
              <a:buChar char="•"/>
              <a:defRPr/>
            </a:pPr>
            <a:r>
              <a:rPr lang="en-US" sz="2400" dirty="0" smtClean="0"/>
              <a:t>Identification of requirements for supporting multiple </a:t>
            </a:r>
            <a:r>
              <a:rPr lang="en-US" sz="2400" dirty="0" err="1" smtClean="0"/>
              <a:t>upstreams</a:t>
            </a:r>
            <a:endParaRPr lang="en-US" sz="2400" dirty="0" smtClean="0"/>
          </a:p>
          <a:p>
            <a:pPr lvl="1" eaLnBrk="1" hangingPunct="1">
              <a:lnSpc>
                <a:spcPct val="110000"/>
              </a:lnSpc>
              <a:buFont typeface="Arial" pitchFamily="34" charset="0"/>
              <a:buChar char="•"/>
              <a:defRPr/>
            </a:pPr>
            <a:r>
              <a:rPr lang="en-US" sz="2400" dirty="0" smtClean="0"/>
              <a:t>Specification of the needed MLD proxy functional extensions</a:t>
            </a:r>
            <a:endParaRPr lang="en-US" sz="2400" dirty="0"/>
          </a:p>
          <a:p>
            <a:pPr eaLnBrk="1" hangingPunct="1">
              <a:lnSpc>
                <a:spcPct val="110000"/>
              </a:lnSpc>
              <a:defRPr/>
            </a:pPr>
            <a:r>
              <a:rPr lang="en-US" sz="2800" dirty="0" smtClean="0">
                <a:solidFill>
                  <a:srgbClr val="0033CC"/>
                </a:solidFill>
              </a:rPr>
              <a:t>Changes from last version</a:t>
            </a:r>
          </a:p>
          <a:p>
            <a:pPr lvl="1" eaLnBrk="1" hangingPunct="1">
              <a:lnSpc>
                <a:spcPct val="110000"/>
              </a:lnSpc>
              <a:buFont typeface="Arial" pitchFamily="34" charset="0"/>
              <a:buChar char="•"/>
              <a:defRPr/>
            </a:pPr>
            <a:r>
              <a:rPr lang="en-US" sz="2400" dirty="0" smtClean="0"/>
              <a:t>Fixed network communication scenarios introduced</a:t>
            </a:r>
          </a:p>
          <a:p>
            <a:pPr lvl="1" eaLnBrk="1" hangingPunct="1">
              <a:lnSpc>
                <a:spcPct val="110000"/>
              </a:lnSpc>
              <a:buFont typeface="Arial" pitchFamily="34" charset="0"/>
              <a:buChar char="•"/>
              <a:defRPr/>
            </a:pPr>
            <a:r>
              <a:rPr lang="en-US" sz="2400" dirty="0" smtClean="0"/>
              <a:t>PMIPv6 appendix included for explanatory introduction to mobile scenarios (MULTIMOB-centered) </a:t>
            </a:r>
          </a:p>
        </p:txBody>
      </p:sp>
      <p:sp>
        <p:nvSpPr>
          <p:cNvPr id="5" name="Slide Number Placeholder 4"/>
          <p:cNvSpPr txBox="1">
            <a:spLocks noGrp="1"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</p:spPr>
        <p:txBody>
          <a:bodyPr anchor="ctr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FAF3789F-FB57-471D-B8EF-0080C07CA1E7}" type="slidenum">
              <a:rPr lang="es-ES" sz="1200">
                <a:solidFill>
                  <a:schemeClr val="tx1">
                    <a:tint val="75000"/>
                  </a:schemeClr>
                </a:solidFill>
                <a:latin typeface="+mn-lt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3</a:t>
            </a:fld>
            <a:endParaRPr lang="es-ES" sz="1200">
              <a:solidFill>
                <a:schemeClr val="tx1">
                  <a:tint val="75000"/>
                </a:schemeClr>
              </a:solidFill>
              <a:latin typeface="+mn-lt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3293405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274638"/>
            <a:ext cx="8229600" cy="922337"/>
          </a:xfrm>
        </p:spPr>
        <p:txBody>
          <a:bodyPr/>
          <a:lstStyle/>
          <a:p>
            <a:pPr eaLnBrk="1" hangingPunct="1"/>
            <a:r>
              <a:rPr lang="en-US" sz="3600" b="1" dirty="0" smtClean="0">
                <a:solidFill>
                  <a:srgbClr val="0033CC"/>
                </a:solidFill>
              </a:rPr>
              <a:t>Fixed network communication scenarios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052736"/>
            <a:ext cx="8229600" cy="5184775"/>
          </a:xfrm>
        </p:spPr>
        <p:txBody>
          <a:bodyPr/>
          <a:lstStyle/>
          <a:p>
            <a:pPr marL="342900" lvl="1" indent="-342900" eaLnBrk="1" hangingPunct="1">
              <a:lnSpc>
                <a:spcPct val="110000"/>
              </a:lnSpc>
              <a:buFont typeface="Arial" charset="0"/>
              <a:buChar char="•"/>
            </a:pPr>
            <a:r>
              <a:rPr lang="en-US" sz="2400" dirty="0" smtClean="0"/>
              <a:t>Fixed broadband based</a:t>
            </a:r>
          </a:p>
          <a:p>
            <a:pPr marL="342900" lvl="1" indent="-342900" eaLnBrk="1" hangingPunct="1">
              <a:lnSpc>
                <a:spcPct val="110000"/>
              </a:lnSpc>
              <a:buFont typeface="Arial" charset="0"/>
              <a:buChar char="•"/>
            </a:pPr>
            <a:r>
              <a:rPr lang="en-US" sz="2400" dirty="0" smtClean="0"/>
              <a:t>Multicast </a:t>
            </a:r>
            <a:r>
              <a:rPr lang="en-US" sz="2400" dirty="0"/>
              <a:t>wholesale offer for residential </a:t>
            </a:r>
            <a:r>
              <a:rPr lang="en-US" sz="2400" dirty="0" smtClean="0"/>
              <a:t>services</a:t>
            </a:r>
          </a:p>
          <a:p>
            <a:pPr marL="742950" lvl="2" indent="-342900" eaLnBrk="1" hangingPunct="1">
              <a:lnSpc>
                <a:spcPct val="110000"/>
              </a:lnSpc>
              <a:buFont typeface="Wingdings" pitchFamily="2" charset="2"/>
              <a:buChar char="ü"/>
            </a:pPr>
            <a:r>
              <a:rPr lang="en-US" sz="2000" dirty="0" smtClean="0"/>
              <a:t>Complementary multicast service offered by alternative operators in an efficient manner</a:t>
            </a:r>
          </a:p>
          <a:p>
            <a:pPr marL="342900" lvl="1" indent="-342900" eaLnBrk="1" hangingPunct="1">
              <a:lnSpc>
                <a:spcPct val="110000"/>
              </a:lnSpc>
              <a:buFont typeface="Arial" charset="0"/>
              <a:buChar char="•"/>
            </a:pPr>
            <a:r>
              <a:rPr lang="en-US" sz="2400" dirty="0" smtClean="0"/>
              <a:t>Multicast resiliency</a:t>
            </a:r>
          </a:p>
          <a:p>
            <a:pPr marL="742950" lvl="2" indent="-342900" eaLnBrk="1" hangingPunct="1">
              <a:lnSpc>
                <a:spcPct val="110000"/>
              </a:lnSpc>
              <a:buFont typeface="Wingdings" pitchFamily="2" charset="2"/>
              <a:buChar char="ü"/>
            </a:pPr>
            <a:r>
              <a:rPr lang="en-US" sz="2000" dirty="0"/>
              <a:t>Path diversity through the connection to distinct leaves </a:t>
            </a:r>
            <a:r>
              <a:rPr lang="en-US" sz="2000" dirty="0" smtClean="0"/>
              <a:t>in </a:t>
            </a:r>
            <a:r>
              <a:rPr lang="en-US" sz="2000" dirty="0"/>
              <a:t>a </a:t>
            </a:r>
            <a:r>
              <a:rPr lang="en-US" sz="2000" dirty="0" smtClean="0"/>
              <a:t>given multicast tree (skipping routing based mechanisms)</a:t>
            </a:r>
          </a:p>
          <a:p>
            <a:pPr marL="342900" lvl="1" indent="-342900" eaLnBrk="1" hangingPunct="1">
              <a:lnSpc>
                <a:spcPct val="110000"/>
              </a:lnSpc>
              <a:buFont typeface="Arial" charset="0"/>
              <a:buChar char="•"/>
            </a:pPr>
            <a:r>
              <a:rPr lang="en-US" sz="2400" dirty="0"/>
              <a:t>Load balancing for multicast traffic in the </a:t>
            </a:r>
            <a:r>
              <a:rPr lang="en-US" sz="2400" dirty="0" smtClean="0"/>
              <a:t>metro network</a:t>
            </a:r>
          </a:p>
          <a:p>
            <a:pPr marL="742950" lvl="2" indent="-342900" eaLnBrk="1" hangingPunct="1">
              <a:lnSpc>
                <a:spcPct val="110000"/>
              </a:lnSpc>
              <a:buFont typeface="Wingdings" pitchFamily="2" charset="2"/>
              <a:buChar char="ü"/>
            </a:pPr>
            <a:r>
              <a:rPr lang="en-US" sz="2000" dirty="0" smtClean="0"/>
              <a:t>Demand split on different paths</a:t>
            </a:r>
          </a:p>
          <a:p>
            <a:pPr marL="342900" lvl="1" indent="-342900" eaLnBrk="1" hangingPunct="1">
              <a:buFont typeface="Wingdings" pitchFamily="2" charset="2"/>
              <a:buChar char="Ø"/>
              <a:defRPr/>
            </a:pPr>
            <a:r>
              <a:rPr lang="en-US" sz="2400" b="1" dirty="0" smtClean="0">
                <a:solidFill>
                  <a:srgbClr val="0033CC"/>
                </a:solidFill>
                <a:ea typeface="+mn-ea"/>
                <a:cs typeface="+mn-cs"/>
              </a:rPr>
              <a:t>Benefits</a:t>
            </a:r>
          </a:p>
          <a:p>
            <a:pPr marL="857250" lvl="2" indent="-457200" eaLnBrk="1" hangingPunct="1">
              <a:lnSpc>
                <a:spcPct val="110000"/>
              </a:lnSpc>
              <a:buFont typeface="Wingdings" pitchFamily="2" charset="2"/>
              <a:buChar char="ü"/>
            </a:pPr>
            <a:r>
              <a:rPr lang="en-US" sz="2000" dirty="0" smtClean="0"/>
              <a:t>Resource efficiency on distribution network</a:t>
            </a:r>
          </a:p>
          <a:p>
            <a:pPr marL="857250" lvl="2" indent="-457200" eaLnBrk="1" hangingPunct="1">
              <a:lnSpc>
                <a:spcPct val="110000"/>
              </a:lnSpc>
              <a:buFont typeface="Wingdings" pitchFamily="2" charset="2"/>
              <a:buChar char="ü"/>
            </a:pPr>
            <a:r>
              <a:rPr lang="en-US" sz="2000" dirty="0" smtClean="0"/>
              <a:t>Avoidance of multicast routing complexity as far as possible from the access / aggregation devices</a:t>
            </a:r>
          </a:p>
        </p:txBody>
      </p:sp>
      <p:sp>
        <p:nvSpPr>
          <p:cNvPr id="5" name="Slide Number Placeholder 4"/>
          <p:cNvSpPr txBox="1">
            <a:spLocks noGrp="1"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</p:spPr>
        <p:txBody>
          <a:bodyPr anchor="ctr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236ECAAF-2CB1-4287-B4DA-451801EC5A88}" type="slidenum">
              <a:rPr lang="en-US" sz="1200">
                <a:solidFill>
                  <a:schemeClr val="tx1">
                    <a:tint val="75000"/>
                  </a:schemeClr>
                </a:solidFill>
                <a:latin typeface="+mn-lt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4</a:t>
            </a:fld>
            <a:endParaRPr lang="en-US" sz="1200">
              <a:solidFill>
                <a:schemeClr val="tx1">
                  <a:tint val="75000"/>
                </a:schemeClr>
              </a:solidFill>
              <a:latin typeface="+mn-lt"/>
            </a:endParaRPr>
          </a:p>
        </p:txBody>
      </p:sp>
      <p:sp>
        <p:nvSpPr>
          <p:cNvPr id="6" name="3 Marcador de fecha"/>
          <p:cNvSpPr txBox="1">
            <a:spLocks noGrp="1"/>
          </p:cNvSpPr>
          <p:nvPr/>
        </p:nvSpPr>
        <p:spPr bwMode="auto"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ES" sz="1200" dirty="0" smtClean="0">
                <a:solidFill>
                  <a:srgbClr val="898989"/>
                </a:solidFill>
                <a:latin typeface="Calibri" pitchFamily="34" charset="0"/>
                <a:cs typeface="Arial" charset="0"/>
              </a:rPr>
              <a:t>86th </a:t>
            </a:r>
            <a:r>
              <a:rPr lang="es-ES" sz="1200" dirty="0">
                <a:solidFill>
                  <a:srgbClr val="898989"/>
                </a:solidFill>
                <a:latin typeface="Calibri" pitchFamily="34" charset="0"/>
                <a:cs typeface="Arial" charset="0"/>
              </a:rPr>
              <a:t>IETF, </a:t>
            </a:r>
            <a:r>
              <a:rPr lang="es-ES" sz="1200" dirty="0" smtClean="0">
                <a:solidFill>
                  <a:srgbClr val="898989"/>
                </a:solidFill>
                <a:latin typeface="Calibri" pitchFamily="34" charset="0"/>
                <a:cs typeface="Arial" charset="0"/>
              </a:rPr>
              <a:t>Orlando</a:t>
            </a:r>
            <a:endParaRPr lang="es-ES" sz="1200" dirty="0">
              <a:solidFill>
                <a:srgbClr val="898989"/>
              </a:solidFill>
              <a:latin typeface="Calibri" pitchFamily="34" charset="0"/>
              <a:cs typeface="Arial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3414037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D3F3ED-2786-4587-AC2C-7B10560AFAB4}" type="slidenum">
              <a:rPr lang="es-ES" smtClean="0"/>
              <a:pPr/>
              <a:t>5</a:t>
            </a:fld>
            <a:endParaRPr lang="es-ES"/>
          </a:p>
        </p:txBody>
      </p:sp>
      <p:sp>
        <p:nvSpPr>
          <p:cNvPr id="3" name="Rectangle 2"/>
          <p:cNvSpPr txBox="1">
            <a:spLocks noChangeArrowheads="1"/>
          </p:cNvSpPr>
          <p:nvPr/>
        </p:nvSpPr>
        <p:spPr bwMode="auto">
          <a:xfrm>
            <a:off x="457200" y="467502"/>
            <a:ext cx="8229600" cy="4611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r>
              <a:rPr lang="en-US" sz="3600" b="1" dirty="0" smtClean="0">
                <a:solidFill>
                  <a:srgbClr val="0033CC"/>
                </a:solidFill>
              </a:rPr>
              <a:t>Needed functionality per fixed scenario</a:t>
            </a:r>
          </a:p>
        </p:txBody>
      </p:sp>
      <p:sp>
        <p:nvSpPr>
          <p:cNvPr id="4" name="3 Marcador de fecha"/>
          <p:cNvSpPr txBox="1">
            <a:spLocks noGrp="1"/>
          </p:cNvSpPr>
          <p:nvPr/>
        </p:nvSpPr>
        <p:spPr bwMode="auto"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ES" sz="1200" dirty="0">
                <a:solidFill>
                  <a:srgbClr val="898989"/>
                </a:solidFill>
                <a:latin typeface="Calibri" pitchFamily="34" charset="0"/>
                <a:cs typeface="Arial" charset="0"/>
              </a:rPr>
              <a:t>85th IETF, Atlanta</a:t>
            </a:r>
          </a:p>
        </p:txBody>
      </p:sp>
      <p:graphicFrame>
        <p:nvGraphicFramePr>
          <p:cNvPr id="5" name="4 Tabla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4086956613"/>
              </p:ext>
            </p:extLst>
          </p:nvPr>
        </p:nvGraphicFramePr>
        <p:xfrm>
          <a:off x="1907704" y="1531560"/>
          <a:ext cx="5184576" cy="38977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00200"/>
                <a:gridCol w="1080120"/>
                <a:gridCol w="1224136"/>
                <a:gridCol w="1080120"/>
              </a:tblGrid>
              <a:tr h="406307"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Fixed Network Scenarios</a:t>
                      </a:r>
                      <a:endParaRPr lang="en-US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</a:tr>
              <a:tr h="801483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Functionality</a:t>
                      </a:r>
                      <a:endParaRPr 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Multicast Wholesale</a:t>
                      </a:r>
                      <a:endParaRPr lang="en-US" sz="1400" baseline="0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Multicast Resiliency</a:t>
                      </a:r>
                      <a:endParaRPr 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Load Balancing</a:t>
                      </a:r>
                      <a:endParaRPr lang="en-US" sz="1400" dirty="0"/>
                    </a:p>
                  </a:txBody>
                  <a:tcPr anchor="ctr"/>
                </a:tc>
              </a:tr>
              <a:tr h="567717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Upstream Control Delivery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ym typeface="Wingdings"/>
                        </a:rPr>
                        <a:t></a:t>
                      </a:r>
                      <a:endParaRPr lang="en-US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 smtClean="0">
                          <a:sym typeface="Wingdings"/>
                        </a:rPr>
                        <a:t></a:t>
                      </a:r>
                      <a:endParaRPr lang="en-US" sz="2800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ym typeface="Wingdings"/>
                        </a:rPr>
                        <a:t></a:t>
                      </a:r>
                      <a:endParaRPr lang="en-US" sz="2800" dirty="0"/>
                    </a:p>
                  </a:txBody>
                  <a:tcPr anchor="ctr"/>
                </a:tc>
              </a:tr>
              <a:tr h="567717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Downstream Control Delivery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ym typeface="Wingdings"/>
                        </a:rPr>
                        <a:t></a:t>
                      </a:r>
                      <a:endParaRPr lang="en-US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ym typeface="Wingdings"/>
                        </a:rPr>
                        <a:t></a:t>
                      </a:r>
                      <a:endParaRPr lang="en-US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ym typeface="Wingdings"/>
                        </a:rPr>
                        <a:t></a:t>
                      </a:r>
                      <a:endParaRPr lang="en-US" sz="2800" dirty="0"/>
                    </a:p>
                  </a:txBody>
                  <a:tcPr anchor="ctr"/>
                </a:tc>
              </a:tr>
              <a:tr h="406307">
                <a:tc>
                  <a:txBody>
                    <a:bodyPr/>
                    <a:lstStyle/>
                    <a:p>
                      <a:pPr algn="ctr"/>
                      <a:r>
                        <a:rPr lang="en-US" sz="1400" i="0" dirty="0" smtClean="0"/>
                        <a:t>Active / Standby Upstream interface</a:t>
                      </a:r>
                      <a:endParaRPr lang="en-US" sz="1400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 smtClean="0">
                          <a:sym typeface="Wingdings"/>
                        </a:rPr>
                        <a:t></a:t>
                      </a:r>
                      <a:endParaRPr lang="en-US" sz="2800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800" dirty="0"/>
                    </a:p>
                  </a:txBody>
                  <a:tcPr anchor="ctr"/>
                </a:tc>
              </a:tr>
              <a:tr h="406307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Upstream </a:t>
                      </a:r>
                      <a:r>
                        <a:rPr lang="en-US" sz="1400" dirty="0" err="1" smtClean="0"/>
                        <a:t>i</a:t>
                      </a:r>
                      <a:r>
                        <a:rPr lang="en-US" sz="1400" dirty="0" smtClean="0"/>
                        <a:t>/f selection per </a:t>
                      </a:r>
                      <a:r>
                        <a:rPr lang="en-US" sz="1400" dirty="0" err="1" smtClean="0"/>
                        <a:t>mcast</a:t>
                      </a:r>
                      <a:r>
                        <a:rPr lang="en-US" sz="1400" dirty="0" smtClean="0"/>
                        <a:t> group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 smtClean="0">
                          <a:sym typeface="Wingdings"/>
                        </a:rPr>
                        <a:t></a:t>
                      </a:r>
                      <a:endParaRPr lang="en-US" sz="2800" dirty="0" smtClean="0"/>
                    </a:p>
                  </a:txBody>
                  <a:tcPr anchor="ctr"/>
                </a:tc>
              </a:tr>
              <a:tr h="406307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Upstream </a:t>
                      </a:r>
                      <a:r>
                        <a:rPr lang="en-US" sz="1400" dirty="0" err="1" smtClean="0"/>
                        <a:t>i</a:t>
                      </a:r>
                      <a:r>
                        <a:rPr lang="en-US" sz="1400" dirty="0" smtClean="0"/>
                        <a:t>/f selection for all groups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ym typeface="Wingdings"/>
                        </a:rPr>
                        <a:t></a:t>
                      </a:r>
                      <a:endParaRPr lang="en-US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800" dirty="0"/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10889836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274638"/>
            <a:ext cx="8229600" cy="922337"/>
          </a:xfrm>
        </p:spPr>
        <p:txBody>
          <a:bodyPr/>
          <a:lstStyle/>
          <a:p>
            <a:pPr eaLnBrk="1" hangingPunct="1"/>
            <a:r>
              <a:rPr lang="en-US" sz="3600" b="1" dirty="0" smtClean="0">
                <a:solidFill>
                  <a:srgbClr val="0033CC"/>
                </a:solidFill>
              </a:rPr>
              <a:t>Mobile network communication scenarios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196975"/>
            <a:ext cx="8229600" cy="5184775"/>
          </a:xfrm>
        </p:spPr>
        <p:txBody>
          <a:bodyPr>
            <a:normAutofit/>
          </a:bodyPr>
          <a:lstStyle/>
          <a:p>
            <a:pPr marL="0" lvl="1" indent="0" eaLnBrk="1" hangingPunct="1">
              <a:lnSpc>
                <a:spcPct val="110000"/>
              </a:lnSpc>
              <a:buNone/>
            </a:pPr>
            <a:endParaRPr lang="en-US" sz="2400" dirty="0" smtClean="0"/>
          </a:p>
          <a:p>
            <a:pPr marL="0" lvl="1" indent="0" eaLnBrk="1" hangingPunct="1">
              <a:lnSpc>
                <a:spcPct val="110000"/>
              </a:lnSpc>
              <a:buNone/>
            </a:pPr>
            <a:endParaRPr lang="en-US" sz="2400" dirty="0" smtClean="0"/>
          </a:p>
          <a:p>
            <a:pPr marL="0" lvl="1" indent="0" eaLnBrk="1" hangingPunct="1">
              <a:lnSpc>
                <a:spcPct val="110000"/>
              </a:lnSpc>
              <a:buNone/>
            </a:pPr>
            <a:endParaRPr lang="en-US" sz="2400" dirty="0" smtClean="0"/>
          </a:p>
          <a:p>
            <a:pPr marL="0" lvl="1" indent="0" eaLnBrk="1" hangingPunct="1">
              <a:lnSpc>
                <a:spcPct val="110000"/>
              </a:lnSpc>
              <a:buNone/>
            </a:pPr>
            <a:endParaRPr lang="en-US" sz="2400" dirty="0" smtClean="0"/>
          </a:p>
          <a:p>
            <a:pPr marL="0" lvl="1" indent="0" eaLnBrk="1" hangingPunct="1">
              <a:lnSpc>
                <a:spcPct val="110000"/>
              </a:lnSpc>
              <a:buNone/>
            </a:pPr>
            <a:endParaRPr lang="en-US" sz="2400" dirty="0" smtClean="0"/>
          </a:p>
          <a:p>
            <a:pPr marL="0" lvl="1" indent="0" eaLnBrk="1" hangingPunct="1">
              <a:lnSpc>
                <a:spcPct val="110000"/>
              </a:lnSpc>
              <a:buNone/>
            </a:pPr>
            <a:endParaRPr lang="en-US" sz="2400" dirty="0" smtClean="0"/>
          </a:p>
          <a:p>
            <a:pPr marL="0" lvl="1" indent="0" algn="r" eaLnBrk="1" hangingPunct="1">
              <a:lnSpc>
                <a:spcPct val="110000"/>
              </a:lnSpc>
              <a:buNone/>
            </a:pPr>
            <a:r>
              <a:rPr lang="en-US" sz="2400" dirty="0" smtClean="0"/>
              <a:t>First, a short introduction on Multicast listeners with Proxy Mobile IPv6 (MULTIMOB WG’s scope) …</a:t>
            </a:r>
            <a:endParaRPr lang="en-US" sz="2400" dirty="0"/>
          </a:p>
        </p:txBody>
      </p:sp>
      <p:sp>
        <p:nvSpPr>
          <p:cNvPr id="5" name="Slide Number Placeholder 4"/>
          <p:cNvSpPr txBox="1">
            <a:spLocks noGrp="1"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</p:spPr>
        <p:txBody>
          <a:bodyPr anchor="ctr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236ECAAF-2CB1-4287-B4DA-451801EC5A88}" type="slidenum">
              <a:rPr lang="en-US" sz="1200">
                <a:solidFill>
                  <a:schemeClr val="tx1">
                    <a:tint val="75000"/>
                  </a:schemeClr>
                </a:solidFill>
                <a:latin typeface="+mn-lt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6</a:t>
            </a:fld>
            <a:endParaRPr lang="en-US" sz="1200">
              <a:solidFill>
                <a:schemeClr val="tx1">
                  <a:tint val="75000"/>
                </a:schemeClr>
              </a:solidFill>
              <a:latin typeface="+mn-lt"/>
            </a:endParaRPr>
          </a:p>
        </p:txBody>
      </p:sp>
      <p:sp>
        <p:nvSpPr>
          <p:cNvPr id="6" name="3 Marcador de fecha"/>
          <p:cNvSpPr txBox="1">
            <a:spLocks noGrp="1"/>
          </p:cNvSpPr>
          <p:nvPr/>
        </p:nvSpPr>
        <p:spPr bwMode="auto"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ES" sz="1200" dirty="0" smtClean="0">
                <a:solidFill>
                  <a:srgbClr val="898989"/>
                </a:solidFill>
                <a:latin typeface="Calibri" pitchFamily="34" charset="0"/>
                <a:cs typeface="Arial" charset="0"/>
              </a:rPr>
              <a:t>86th </a:t>
            </a:r>
            <a:r>
              <a:rPr lang="es-ES" sz="1200" dirty="0">
                <a:solidFill>
                  <a:srgbClr val="898989"/>
                </a:solidFill>
                <a:latin typeface="Calibri" pitchFamily="34" charset="0"/>
                <a:cs typeface="Arial" charset="0"/>
              </a:rPr>
              <a:t>IETF, </a:t>
            </a:r>
            <a:r>
              <a:rPr lang="es-ES" sz="1200" dirty="0" smtClean="0">
                <a:solidFill>
                  <a:srgbClr val="898989"/>
                </a:solidFill>
                <a:latin typeface="Calibri" pitchFamily="34" charset="0"/>
                <a:cs typeface="Arial" charset="0"/>
              </a:rPr>
              <a:t>Orlando</a:t>
            </a:r>
            <a:endParaRPr lang="es-ES" sz="1200" dirty="0">
              <a:solidFill>
                <a:srgbClr val="898989"/>
              </a:solidFill>
              <a:latin typeface="Calibri" pitchFamily="34" charset="0"/>
              <a:cs typeface="Arial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81118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27" name="Object 2"/>
          <p:cNvGraphicFramePr>
            <a:graphicFrameLocks noChangeAspect="1"/>
          </p:cNvGraphicFramePr>
          <p:nvPr>
            <p:ph idx="1"/>
          </p:nvPr>
        </p:nvGraphicFramePr>
        <p:xfrm>
          <a:off x="476450" y="1557338"/>
          <a:ext cx="5824138" cy="4467225"/>
        </p:xfrm>
        <a:graphic>
          <a:graphicData uri="http://schemas.openxmlformats.org/presentationml/2006/ole">
            <p:oleObj spid="_x0000_s2050" name="Visio" r:id="rId4" imgW="7508869" imgH="5759585" progId="Visio.Drawing.11">
              <p:embed/>
            </p:oleObj>
          </a:graphicData>
        </a:graphic>
      </p:graphicFrame>
      <p:pic>
        <p:nvPicPr>
          <p:cNvPr id="712708" name="Picture 4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 rot="-917834">
            <a:off x="684213" y="4802188"/>
            <a:ext cx="647700" cy="35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2709" name="AutoShape 5"/>
          <p:cNvSpPr>
            <a:spLocks noChangeArrowheads="1"/>
          </p:cNvSpPr>
          <p:nvPr/>
        </p:nvSpPr>
        <p:spPr bwMode="auto">
          <a:xfrm>
            <a:off x="788106" y="2866151"/>
            <a:ext cx="1335622" cy="418833"/>
          </a:xfrm>
          <a:prstGeom prst="wedgeRectCallout">
            <a:avLst>
              <a:gd name="adj1" fmla="val -13778"/>
              <a:gd name="adj2" fmla="val 312690"/>
            </a:avLst>
          </a:prstGeom>
          <a:noFill/>
          <a:ln w="19050">
            <a:solidFill>
              <a:schemeClr val="hlink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marL="288925" indent="-288925" algn="l">
              <a:lnSpc>
                <a:spcPct val="90000"/>
              </a:lnSpc>
              <a:spcBef>
                <a:spcPct val="30000"/>
              </a:spcBef>
              <a:buClr>
                <a:srgbClr val="00DFCA"/>
              </a:buClr>
              <a:buFont typeface="Monotype Sorts" pitchFamily="2" charset="2"/>
              <a:buNone/>
            </a:pPr>
            <a:r>
              <a:rPr lang="es-ES_tradnl" sz="1000" u="none" dirty="0">
                <a:solidFill>
                  <a:schemeClr val="hlink"/>
                </a:solidFill>
                <a:latin typeface="Arial" charset="0"/>
              </a:rPr>
              <a:t>MN 1’s </a:t>
            </a:r>
            <a:r>
              <a:rPr lang="es-ES_tradnl" sz="1000" u="none" dirty="0" err="1">
                <a:solidFill>
                  <a:schemeClr val="hlink"/>
                </a:solidFill>
                <a:latin typeface="Arial" charset="0"/>
              </a:rPr>
              <a:t>attachment</a:t>
            </a:r>
            <a:endParaRPr lang="es-ES_tradnl" sz="1000" u="none" dirty="0">
              <a:solidFill>
                <a:schemeClr val="hlink"/>
              </a:solidFill>
              <a:latin typeface="Arial" charset="0"/>
            </a:endParaRPr>
          </a:p>
          <a:p>
            <a:pPr marL="288925" indent="-288925" algn="l">
              <a:lnSpc>
                <a:spcPct val="90000"/>
              </a:lnSpc>
              <a:spcBef>
                <a:spcPct val="30000"/>
              </a:spcBef>
              <a:buClr>
                <a:srgbClr val="00DFCA"/>
              </a:buClr>
              <a:buFont typeface="Monotype Sorts" pitchFamily="2" charset="2"/>
              <a:buNone/>
            </a:pPr>
            <a:r>
              <a:rPr lang="es-ES_tradnl" sz="1000" u="none" dirty="0" err="1">
                <a:solidFill>
                  <a:schemeClr val="hlink"/>
                </a:solidFill>
                <a:latin typeface="Arial" charset="0"/>
              </a:rPr>
              <a:t>detected</a:t>
            </a:r>
            <a:r>
              <a:rPr lang="es-ES_tradnl" sz="1000" u="none" dirty="0">
                <a:solidFill>
                  <a:schemeClr val="hlink"/>
                </a:solidFill>
                <a:latin typeface="Arial" charset="0"/>
              </a:rPr>
              <a:t> </a:t>
            </a:r>
            <a:r>
              <a:rPr lang="es-ES_tradnl" sz="1000" u="none" dirty="0" err="1">
                <a:solidFill>
                  <a:schemeClr val="hlink"/>
                </a:solidFill>
                <a:latin typeface="Arial" charset="0"/>
              </a:rPr>
              <a:t>by</a:t>
            </a:r>
            <a:r>
              <a:rPr lang="es-ES_tradnl" sz="1000" u="none" dirty="0">
                <a:solidFill>
                  <a:schemeClr val="hlink"/>
                </a:solidFill>
                <a:latin typeface="Arial" charset="0"/>
              </a:rPr>
              <a:t> MAG 1</a:t>
            </a:r>
            <a:endParaRPr lang="es-ES_tradnl" sz="1000" u="none" dirty="0">
              <a:solidFill>
                <a:schemeClr val="hlink"/>
              </a:solidFill>
              <a:latin typeface="Courier New" pitchFamily="49" charset="0"/>
            </a:endParaRPr>
          </a:p>
        </p:txBody>
      </p:sp>
      <p:graphicFrame>
        <p:nvGraphicFramePr>
          <p:cNvPr id="712710" name="Group 6"/>
          <p:cNvGraphicFramePr>
            <a:graphicFrameLocks noGrp="1"/>
          </p:cNvGraphicFramePr>
          <p:nvPr/>
        </p:nvGraphicFramePr>
        <p:xfrm>
          <a:off x="3708400" y="2854325"/>
          <a:ext cx="5076825" cy="287338"/>
        </p:xfrm>
        <a:graphic>
          <a:graphicData uri="http://schemas.openxmlformats.org/drawingml/2006/table">
            <a:tbl>
              <a:tblPr/>
              <a:tblGrid>
                <a:gridCol w="936625"/>
                <a:gridCol w="2232025"/>
                <a:gridCol w="1908175"/>
              </a:tblGrid>
              <a:tr h="28733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2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Courier New" pitchFamily="49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0000"/>
                        <a:buFont typeface="Monotype Sorts" pitchFamily="2" charset="2"/>
                        <a:buNone/>
                        <a:tabLst/>
                      </a:pPr>
                      <a:endParaRPr kumimoji="0" lang="en-GB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Courier New" pitchFamily="49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0000"/>
                        <a:buFont typeface="Monotype Sorts" pitchFamily="2" charset="2"/>
                        <a:buNone/>
                        <a:tabLst/>
                      </a:pPr>
                      <a:endParaRPr kumimoji="0" lang="en-GB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Courier New" pitchFamily="49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pic>
        <p:nvPicPr>
          <p:cNvPr id="712720" name="Picture 16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79388" y="5157788"/>
            <a:ext cx="871537" cy="844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2721" name="AutoShape 17"/>
          <p:cNvSpPr>
            <a:spLocks noChangeArrowheads="1"/>
          </p:cNvSpPr>
          <p:nvPr/>
        </p:nvSpPr>
        <p:spPr bwMode="auto">
          <a:xfrm>
            <a:off x="3873306" y="1826681"/>
            <a:ext cx="2210862" cy="234167"/>
          </a:xfrm>
          <a:prstGeom prst="wedgeRectCallout">
            <a:avLst>
              <a:gd name="adj1" fmla="val -60005"/>
              <a:gd name="adj2" fmla="val 343778"/>
            </a:avLst>
          </a:prstGeom>
          <a:noFill/>
          <a:ln w="19050">
            <a:solidFill>
              <a:schemeClr val="hlink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marL="288925" indent="-288925" algn="l">
              <a:lnSpc>
                <a:spcPct val="90000"/>
              </a:lnSpc>
              <a:spcBef>
                <a:spcPct val="30000"/>
              </a:spcBef>
              <a:buClr>
                <a:srgbClr val="00DFCA"/>
              </a:buClr>
              <a:buFont typeface="Monotype Sorts" pitchFamily="2" charset="2"/>
              <a:buNone/>
            </a:pPr>
            <a:r>
              <a:rPr lang="es-ES_tradnl" sz="1000" u="none">
                <a:solidFill>
                  <a:schemeClr val="hlink"/>
                </a:solidFill>
                <a:latin typeface="Arial" charset="0"/>
              </a:rPr>
              <a:t>LMA looks for MN 1 ID in its table</a:t>
            </a:r>
            <a:endParaRPr lang="es-ES_tradnl" sz="1000" u="none">
              <a:solidFill>
                <a:schemeClr val="hlink"/>
              </a:solidFill>
              <a:latin typeface="Courier New" pitchFamily="49" charset="0"/>
            </a:endParaRPr>
          </a:p>
        </p:txBody>
      </p:sp>
      <p:graphicFrame>
        <p:nvGraphicFramePr>
          <p:cNvPr id="712722" name="Group 18"/>
          <p:cNvGraphicFramePr>
            <a:graphicFrameLocks noGrp="1"/>
          </p:cNvGraphicFramePr>
          <p:nvPr/>
        </p:nvGraphicFramePr>
        <p:xfrm>
          <a:off x="3708400" y="2852738"/>
          <a:ext cx="5076825" cy="287338"/>
        </p:xfrm>
        <a:graphic>
          <a:graphicData uri="http://schemas.openxmlformats.org/drawingml/2006/table">
            <a:tbl>
              <a:tblPr/>
              <a:tblGrid>
                <a:gridCol w="936625"/>
                <a:gridCol w="2232025"/>
                <a:gridCol w="1908175"/>
              </a:tblGrid>
              <a:tr h="28733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Courier New" pitchFamily="49" charset="0"/>
                        </a:rPr>
                        <a:t>MN 1 ID</a:t>
                      </a:r>
                      <a:endParaRPr kumimoji="0" lang="en-GB" sz="12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Courier New" pitchFamily="49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0000"/>
                        <a:buFont typeface="Monotype Sorts" pitchFamily="2" charset="2"/>
                        <a:buNone/>
                        <a:tabLst/>
                      </a:pP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Courier New" pitchFamily="49" charset="0"/>
                        </a:rPr>
                        <a:t>MN 1’s assigned prefix</a:t>
                      </a:r>
                    </a:p>
                  </a:txBody>
                  <a:tcPr horzOverflow="overflow">
                    <a:lnL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0000"/>
                        <a:buFont typeface="Monotype Sorts" pitchFamily="2" charset="2"/>
                        <a:buNone/>
                        <a:tabLst/>
                      </a:pP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Courier New" pitchFamily="49" charset="0"/>
                        </a:rPr>
                        <a:t>MAG 1’s IP address</a:t>
                      </a:r>
                    </a:p>
                  </a:txBody>
                  <a:tcPr horzOverflow="overflow">
                    <a:lnL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712732" name="AutoShape 28"/>
          <p:cNvSpPr>
            <a:spLocks noChangeArrowheads="1"/>
          </p:cNvSpPr>
          <p:nvPr/>
        </p:nvSpPr>
        <p:spPr bwMode="auto">
          <a:xfrm>
            <a:off x="3995936" y="2003531"/>
            <a:ext cx="4804520" cy="489365"/>
          </a:xfrm>
          <a:prstGeom prst="wedgeRectCallout">
            <a:avLst>
              <a:gd name="adj1" fmla="val -55815"/>
              <a:gd name="adj2" fmla="val 107838"/>
            </a:avLst>
          </a:prstGeom>
          <a:noFill/>
          <a:ln w="19050">
            <a:solidFill>
              <a:schemeClr val="hlink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marL="288925" indent="-288925" algn="l">
              <a:lnSpc>
                <a:spcPct val="90000"/>
              </a:lnSpc>
              <a:spcBef>
                <a:spcPct val="30000"/>
              </a:spcBef>
              <a:buClr>
                <a:srgbClr val="00DFCA"/>
              </a:buClr>
              <a:buFont typeface="Monotype Sorts" pitchFamily="2" charset="2"/>
              <a:buNone/>
            </a:pPr>
            <a:r>
              <a:rPr lang="es-ES_tradnl" sz="1000" u="none">
                <a:solidFill>
                  <a:schemeClr val="hlink"/>
                </a:solidFill>
                <a:latin typeface="Arial" charset="0"/>
              </a:rPr>
              <a:t>LMA adds an entry for MN 1 ID in its table</a:t>
            </a:r>
          </a:p>
          <a:p>
            <a:pPr marL="288925" indent="-288925" algn="l">
              <a:lnSpc>
                <a:spcPct val="90000"/>
              </a:lnSpc>
              <a:spcBef>
                <a:spcPct val="30000"/>
              </a:spcBef>
              <a:buClr>
                <a:srgbClr val="00DFCA"/>
              </a:buClr>
              <a:buFont typeface="Monotype Sorts" pitchFamily="2" charset="2"/>
              <a:buNone/>
            </a:pPr>
            <a:r>
              <a:rPr lang="es-ES_tradnl" sz="1400" u="none">
                <a:solidFill>
                  <a:schemeClr val="hlink"/>
                </a:solidFill>
                <a:latin typeface="Arial" charset="0"/>
              </a:rPr>
              <a:t>(IPv6 forwarding is also set-up for the assigned prefix)</a:t>
            </a:r>
            <a:endParaRPr lang="es-ES_tradnl" sz="1400" u="none">
              <a:solidFill>
                <a:schemeClr val="hlink"/>
              </a:solidFill>
              <a:latin typeface="Courier New" pitchFamily="49" charset="0"/>
            </a:endParaRPr>
          </a:p>
        </p:txBody>
      </p:sp>
      <p:sp>
        <p:nvSpPr>
          <p:cNvPr id="712733" name="Text Box 29"/>
          <p:cNvSpPr txBox="1">
            <a:spLocks noChangeArrowheads="1"/>
          </p:cNvSpPr>
          <p:nvPr/>
        </p:nvSpPr>
        <p:spPr bwMode="auto">
          <a:xfrm>
            <a:off x="2205030" y="4214338"/>
            <a:ext cx="1295400" cy="2862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1400" u="none" dirty="0">
                <a:solidFill>
                  <a:schemeClr val="hlink"/>
                </a:solidFill>
                <a:latin typeface="Arial" charset="0"/>
              </a:rPr>
              <a:t>Proxy BA</a:t>
            </a:r>
          </a:p>
        </p:txBody>
      </p:sp>
      <p:sp>
        <p:nvSpPr>
          <p:cNvPr id="712734" name="Line 30"/>
          <p:cNvSpPr>
            <a:spLocks noChangeShapeType="1"/>
          </p:cNvSpPr>
          <p:nvPr/>
        </p:nvSpPr>
        <p:spPr bwMode="auto">
          <a:xfrm flipH="1">
            <a:off x="827088" y="4797425"/>
            <a:ext cx="504825" cy="431800"/>
          </a:xfrm>
          <a:prstGeom prst="line">
            <a:avLst/>
          </a:prstGeom>
          <a:noFill/>
          <a:ln w="38100">
            <a:solidFill>
              <a:schemeClr val="hlink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s-ES" sz="1400" u="none"/>
          </a:p>
        </p:txBody>
      </p:sp>
      <p:sp>
        <p:nvSpPr>
          <p:cNvPr id="712735" name="Text Box 31"/>
          <p:cNvSpPr txBox="1">
            <a:spLocks noChangeArrowheads="1"/>
          </p:cNvSpPr>
          <p:nvPr/>
        </p:nvSpPr>
        <p:spPr bwMode="auto">
          <a:xfrm>
            <a:off x="1071538" y="5003800"/>
            <a:ext cx="1584325" cy="6740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1400" u="none" dirty="0">
                <a:solidFill>
                  <a:schemeClr val="hlink"/>
                </a:solidFill>
                <a:latin typeface="Arial" charset="0"/>
              </a:rPr>
              <a:t>Router Advertisement (prefix)</a:t>
            </a:r>
          </a:p>
        </p:txBody>
      </p:sp>
      <p:sp>
        <p:nvSpPr>
          <p:cNvPr id="712736" name="AutoShape 32"/>
          <p:cNvSpPr>
            <a:spLocks noChangeArrowheads="1"/>
          </p:cNvSpPr>
          <p:nvPr/>
        </p:nvSpPr>
        <p:spPr bwMode="auto">
          <a:xfrm>
            <a:off x="1907704" y="5620417"/>
            <a:ext cx="1374094" cy="603499"/>
          </a:xfrm>
          <a:prstGeom prst="wedgeRectCallout">
            <a:avLst>
              <a:gd name="adj1" fmla="val -124204"/>
              <a:gd name="adj2" fmla="val -32903"/>
            </a:avLst>
          </a:prstGeom>
          <a:noFill/>
          <a:ln w="19050">
            <a:solidFill>
              <a:schemeClr val="hlink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marL="288925" indent="-288925" algn="l">
              <a:lnSpc>
                <a:spcPct val="90000"/>
              </a:lnSpc>
              <a:spcBef>
                <a:spcPct val="30000"/>
              </a:spcBef>
              <a:buClr>
                <a:srgbClr val="00DFCA"/>
              </a:buClr>
              <a:buFont typeface="Monotype Sorts" pitchFamily="2" charset="2"/>
              <a:buNone/>
            </a:pPr>
            <a:r>
              <a:rPr lang="es-ES_tradnl" sz="1000" u="none">
                <a:solidFill>
                  <a:schemeClr val="hlink"/>
                </a:solidFill>
                <a:latin typeface="Arial" charset="0"/>
              </a:rPr>
              <a:t>MN 1 configures an</a:t>
            </a:r>
          </a:p>
          <a:p>
            <a:pPr marL="288925" indent="-288925" algn="l">
              <a:lnSpc>
                <a:spcPct val="90000"/>
              </a:lnSpc>
              <a:spcBef>
                <a:spcPct val="30000"/>
              </a:spcBef>
              <a:buClr>
                <a:srgbClr val="00DFCA"/>
              </a:buClr>
              <a:buFont typeface="Monotype Sorts" pitchFamily="2" charset="2"/>
              <a:buNone/>
            </a:pPr>
            <a:r>
              <a:rPr lang="es-ES_tradnl" sz="1000" u="none">
                <a:solidFill>
                  <a:schemeClr val="hlink"/>
                </a:solidFill>
                <a:latin typeface="Arial" charset="0"/>
              </a:rPr>
              <a:t>IPv6 address based</a:t>
            </a:r>
          </a:p>
          <a:p>
            <a:pPr marL="288925" indent="-288925" algn="l">
              <a:lnSpc>
                <a:spcPct val="90000"/>
              </a:lnSpc>
              <a:spcBef>
                <a:spcPct val="30000"/>
              </a:spcBef>
              <a:buClr>
                <a:srgbClr val="00DFCA"/>
              </a:buClr>
              <a:buFont typeface="Monotype Sorts" pitchFamily="2" charset="2"/>
              <a:buNone/>
            </a:pPr>
            <a:r>
              <a:rPr lang="es-ES_tradnl" sz="1000" u="none">
                <a:solidFill>
                  <a:schemeClr val="hlink"/>
                </a:solidFill>
                <a:latin typeface="Arial" charset="0"/>
              </a:rPr>
              <a:t>on received prefix</a:t>
            </a:r>
            <a:endParaRPr lang="es-ES_tradnl" sz="1000" u="none">
              <a:solidFill>
                <a:schemeClr val="hlink"/>
              </a:solidFill>
              <a:latin typeface="Courier New" pitchFamily="49" charset="0"/>
            </a:endParaRPr>
          </a:p>
        </p:txBody>
      </p:sp>
      <p:sp>
        <p:nvSpPr>
          <p:cNvPr id="712737" name="Text Box 33"/>
          <p:cNvSpPr txBox="1">
            <a:spLocks noChangeArrowheads="1"/>
          </p:cNvSpPr>
          <p:nvPr/>
        </p:nvSpPr>
        <p:spPr bwMode="auto">
          <a:xfrm>
            <a:off x="-32" y="4306191"/>
            <a:ext cx="1584326" cy="4801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1400" u="none" dirty="0">
                <a:solidFill>
                  <a:schemeClr val="hlink"/>
                </a:solidFill>
                <a:latin typeface="Arial" charset="0"/>
              </a:rPr>
              <a:t>Router Solicitation</a:t>
            </a:r>
          </a:p>
        </p:txBody>
      </p:sp>
      <p:sp>
        <p:nvSpPr>
          <p:cNvPr id="712738" name="Line 34"/>
          <p:cNvSpPr>
            <a:spLocks noChangeShapeType="1"/>
          </p:cNvSpPr>
          <p:nvPr/>
        </p:nvSpPr>
        <p:spPr bwMode="auto">
          <a:xfrm flipH="1">
            <a:off x="684213" y="4652963"/>
            <a:ext cx="504825" cy="431800"/>
          </a:xfrm>
          <a:prstGeom prst="line">
            <a:avLst/>
          </a:prstGeom>
          <a:noFill/>
          <a:ln w="38100">
            <a:solidFill>
              <a:schemeClr val="hlink"/>
            </a:solidFill>
            <a:round/>
            <a:headEnd type="triangle" w="med" len="med"/>
            <a:tailEnd/>
          </a:ln>
        </p:spPr>
        <p:txBody>
          <a:bodyPr/>
          <a:lstStyle/>
          <a:p>
            <a:endParaRPr lang="es-ES" sz="1400" u="none"/>
          </a:p>
        </p:txBody>
      </p:sp>
      <p:grpSp>
        <p:nvGrpSpPr>
          <p:cNvPr id="2" name="Group 35"/>
          <p:cNvGrpSpPr>
            <a:grpSpLocks/>
          </p:cNvGrpSpPr>
          <p:nvPr/>
        </p:nvGrpSpPr>
        <p:grpSpPr bwMode="auto">
          <a:xfrm>
            <a:off x="1979613" y="3284538"/>
            <a:ext cx="3024187" cy="431800"/>
            <a:chOff x="1869" y="964"/>
            <a:chExt cx="2222" cy="626"/>
          </a:xfrm>
        </p:grpSpPr>
        <p:sp>
          <p:nvSpPr>
            <p:cNvPr id="1063" name="Freeform 36"/>
            <p:cNvSpPr>
              <a:spLocks noChangeArrowheads="1"/>
            </p:cNvSpPr>
            <p:nvPr/>
          </p:nvSpPr>
          <p:spPr bwMode="auto">
            <a:xfrm>
              <a:off x="1869" y="964"/>
              <a:ext cx="2223" cy="627"/>
            </a:xfrm>
            <a:custGeom>
              <a:avLst/>
              <a:gdLst>
                <a:gd name="T0" fmla="*/ 7 w 9804"/>
                <a:gd name="T1" fmla="*/ 11 h 2763"/>
                <a:gd name="T2" fmla="*/ 3 w 9804"/>
                <a:gd name="T3" fmla="*/ 12 h 2763"/>
                <a:gd name="T4" fmla="*/ 1 w 9804"/>
                <a:gd name="T5" fmla="*/ 14 h 2763"/>
                <a:gd name="T6" fmla="*/ 0 w 9804"/>
                <a:gd name="T7" fmla="*/ 15 h 2763"/>
                <a:gd name="T8" fmla="*/ 1 w 9804"/>
                <a:gd name="T9" fmla="*/ 17 h 2763"/>
                <a:gd name="T10" fmla="*/ 4 w 9804"/>
                <a:gd name="T11" fmla="*/ 19 h 2763"/>
                <a:gd name="T12" fmla="*/ 7 w 9804"/>
                <a:gd name="T13" fmla="*/ 19 h 2763"/>
                <a:gd name="T14" fmla="*/ 4 w 9804"/>
                <a:gd name="T15" fmla="*/ 20 h 2763"/>
                <a:gd name="T16" fmla="*/ 2 w 9804"/>
                <a:gd name="T17" fmla="*/ 22 h 2763"/>
                <a:gd name="T18" fmla="*/ 3 w 9804"/>
                <a:gd name="T19" fmla="*/ 23 h 2763"/>
                <a:gd name="T20" fmla="*/ 6 w 9804"/>
                <a:gd name="T21" fmla="*/ 25 h 2763"/>
                <a:gd name="T22" fmla="*/ 9 w 9804"/>
                <a:gd name="T23" fmla="*/ 26 h 2763"/>
                <a:gd name="T24" fmla="*/ 14 w 9804"/>
                <a:gd name="T25" fmla="*/ 26 h 2763"/>
                <a:gd name="T26" fmla="*/ 21 w 9804"/>
                <a:gd name="T27" fmla="*/ 29 h 2763"/>
                <a:gd name="T28" fmla="*/ 29 w 9804"/>
                <a:gd name="T29" fmla="*/ 30 h 2763"/>
                <a:gd name="T30" fmla="*/ 37 w 9804"/>
                <a:gd name="T31" fmla="*/ 30 h 2763"/>
                <a:gd name="T32" fmla="*/ 47 w 9804"/>
                <a:gd name="T33" fmla="*/ 31 h 2763"/>
                <a:gd name="T34" fmla="*/ 54 w 9804"/>
                <a:gd name="T35" fmla="*/ 32 h 2763"/>
                <a:gd name="T36" fmla="*/ 61 w 9804"/>
                <a:gd name="T37" fmla="*/ 32 h 2763"/>
                <a:gd name="T38" fmla="*/ 68 w 9804"/>
                <a:gd name="T39" fmla="*/ 31 h 2763"/>
                <a:gd name="T40" fmla="*/ 73 w 9804"/>
                <a:gd name="T41" fmla="*/ 29 h 2763"/>
                <a:gd name="T42" fmla="*/ 79 w 9804"/>
                <a:gd name="T43" fmla="*/ 28 h 2763"/>
                <a:gd name="T44" fmla="*/ 86 w 9804"/>
                <a:gd name="T45" fmla="*/ 28 h 2763"/>
                <a:gd name="T46" fmla="*/ 91 w 9804"/>
                <a:gd name="T47" fmla="*/ 27 h 2763"/>
                <a:gd name="T48" fmla="*/ 96 w 9804"/>
                <a:gd name="T49" fmla="*/ 26 h 2763"/>
                <a:gd name="T50" fmla="*/ 99 w 9804"/>
                <a:gd name="T51" fmla="*/ 24 h 2763"/>
                <a:gd name="T52" fmla="*/ 101 w 9804"/>
                <a:gd name="T53" fmla="*/ 22 h 2763"/>
                <a:gd name="T54" fmla="*/ 107 w 9804"/>
                <a:gd name="T55" fmla="*/ 21 h 2763"/>
                <a:gd name="T56" fmla="*/ 112 w 9804"/>
                <a:gd name="T57" fmla="*/ 19 h 2763"/>
                <a:gd name="T58" fmla="*/ 114 w 9804"/>
                <a:gd name="T59" fmla="*/ 16 h 2763"/>
                <a:gd name="T60" fmla="*/ 113 w 9804"/>
                <a:gd name="T61" fmla="*/ 14 h 2763"/>
                <a:gd name="T62" fmla="*/ 110 w 9804"/>
                <a:gd name="T63" fmla="*/ 11 h 2763"/>
                <a:gd name="T64" fmla="*/ 111 w 9804"/>
                <a:gd name="T65" fmla="*/ 11 h 2763"/>
                <a:gd name="T66" fmla="*/ 112 w 9804"/>
                <a:gd name="T67" fmla="*/ 9 h 2763"/>
                <a:gd name="T68" fmla="*/ 110 w 9804"/>
                <a:gd name="T69" fmla="*/ 6 h 2763"/>
                <a:gd name="T70" fmla="*/ 106 w 9804"/>
                <a:gd name="T71" fmla="*/ 5 h 2763"/>
                <a:gd name="T72" fmla="*/ 100 w 9804"/>
                <a:gd name="T73" fmla="*/ 4 h 2763"/>
                <a:gd name="T74" fmla="*/ 99 w 9804"/>
                <a:gd name="T75" fmla="*/ 2 h 2763"/>
                <a:gd name="T76" fmla="*/ 95 w 9804"/>
                <a:gd name="T77" fmla="*/ 1 h 2763"/>
                <a:gd name="T78" fmla="*/ 91 w 9804"/>
                <a:gd name="T79" fmla="*/ 0 h 2763"/>
                <a:gd name="T80" fmla="*/ 85 w 9804"/>
                <a:gd name="T81" fmla="*/ 0 h 2763"/>
                <a:gd name="T82" fmla="*/ 81 w 9804"/>
                <a:gd name="T83" fmla="*/ 1 h 2763"/>
                <a:gd name="T84" fmla="*/ 75 w 9804"/>
                <a:gd name="T85" fmla="*/ 0 h 2763"/>
                <a:gd name="T86" fmla="*/ 70 w 9804"/>
                <a:gd name="T87" fmla="*/ 0 h 2763"/>
                <a:gd name="T88" fmla="*/ 66 w 9804"/>
                <a:gd name="T89" fmla="*/ 0 h 2763"/>
                <a:gd name="T90" fmla="*/ 62 w 9804"/>
                <a:gd name="T91" fmla="*/ 1 h 2763"/>
                <a:gd name="T92" fmla="*/ 56 w 9804"/>
                <a:gd name="T93" fmla="*/ 2 h 2763"/>
                <a:gd name="T94" fmla="*/ 50 w 9804"/>
                <a:gd name="T95" fmla="*/ 1 h 2763"/>
                <a:gd name="T96" fmla="*/ 44 w 9804"/>
                <a:gd name="T97" fmla="*/ 1 h 2763"/>
                <a:gd name="T98" fmla="*/ 39 w 9804"/>
                <a:gd name="T99" fmla="*/ 2 h 2763"/>
                <a:gd name="T100" fmla="*/ 32 w 9804"/>
                <a:gd name="T101" fmla="*/ 3 h 2763"/>
                <a:gd name="T102" fmla="*/ 24 w 9804"/>
                <a:gd name="T103" fmla="*/ 3 h 2763"/>
                <a:gd name="T104" fmla="*/ 18 w 9804"/>
                <a:gd name="T105" fmla="*/ 4 h 2763"/>
                <a:gd name="T106" fmla="*/ 13 w 9804"/>
                <a:gd name="T107" fmla="*/ 6 h 2763"/>
                <a:gd name="T108" fmla="*/ 10 w 9804"/>
                <a:gd name="T109" fmla="*/ 9 h 2763"/>
                <a:gd name="T110" fmla="*/ 11 w 9804"/>
                <a:gd name="T111" fmla="*/ 11 h 2763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w 9804"/>
                <a:gd name="T169" fmla="*/ 0 h 2763"/>
                <a:gd name="T170" fmla="*/ 9804 w 9804"/>
                <a:gd name="T171" fmla="*/ 2763 h 2763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T168" t="T169" r="T170" b="T171"/>
              <a:pathLst>
                <a:path w="9804" h="2763">
                  <a:moveTo>
                    <a:pt x="913" y="918"/>
                  </a:moveTo>
                  <a:lnTo>
                    <a:pt x="864" y="920"/>
                  </a:lnTo>
                  <a:lnTo>
                    <a:pt x="815" y="922"/>
                  </a:lnTo>
                  <a:lnTo>
                    <a:pt x="767" y="926"/>
                  </a:lnTo>
                  <a:lnTo>
                    <a:pt x="718" y="932"/>
                  </a:lnTo>
                  <a:lnTo>
                    <a:pt x="670" y="937"/>
                  </a:lnTo>
                  <a:lnTo>
                    <a:pt x="622" y="944"/>
                  </a:lnTo>
                  <a:lnTo>
                    <a:pt x="579" y="951"/>
                  </a:lnTo>
                  <a:lnTo>
                    <a:pt x="534" y="959"/>
                  </a:lnTo>
                  <a:lnTo>
                    <a:pt x="490" y="969"/>
                  </a:lnTo>
                  <a:lnTo>
                    <a:pt x="448" y="979"/>
                  </a:lnTo>
                  <a:lnTo>
                    <a:pt x="407" y="990"/>
                  </a:lnTo>
                  <a:lnTo>
                    <a:pt x="367" y="1001"/>
                  </a:lnTo>
                  <a:lnTo>
                    <a:pt x="331" y="1014"/>
                  </a:lnTo>
                  <a:lnTo>
                    <a:pt x="295" y="1027"/>
                  </a:lnTo>
                  <a:lnTo>
                    <a:pt x="261" y="1040"/>
                  </a:lnTo>
                  <a:lnTo>
                    <a:pt x="228" y="1053"/>
                  </a:lnTo>
                  <a:lnTo>
                    <a:pt x="196" y="1069"/>
                  </a:lnTo>
                  <a:lnTo>
                    <a:pt x="167" y="1085"/>
                  </a:lnTo>
                  <a:lnTo>
                    <a:pt x="142" y="1100"/>
                  </a:lnTo>
                  <a:lnTo>
                    <a:pt x="117" y="1117"/>
                  </a:lnTo>
                  <a:lnTo>
                    <a:pt x="95" y="1134"/>
                  </a:lnTo>
                  <a:lnTo>
                    <a:pt x="75" y="1153"/>
                  </a:lnTo>
                  <a:lnTo>
                    <a:pt x="57" y="1169"/>
                  </a:lnTo>
                  <a:lnTo>
                    <a:pt x="40" y="1189"/>
                  </a:lnTo>
                  <a:lnTo>
                    <a:pt x="29" y="1206"/>
                  </a:lnTo>
                  <a:lnTo>
                    <a:pt x="18" y="1225"/>
                  </a:lnTo>
                  <a:lnTo>
                    <a:pt x="11" y="1243"/>
                  </a:lnTo>
                  <a:lnTo>
                    <a:pt x="3" y="1263"/>
                  </a:lnTo>
                  <a:lnTo>
                    <a:pt x="0" y="1283"/>
                  </a:lnTo>
                  <a:lnTo>
                    <a:pt x="0" y="1302"/>
                  </a:lnTo>
                  <a:lnTo>
                    <a:pt x="2" y="1320"/>
                  </a:lnTo>
                  <a:lnTo>
                    <a:pt x="6" y="1339"/>
                  </a:lnTo>
                  <a:lnTo>
                    <a:pt x="12" y="1357"/>
                  </a:lnTo>
                  <a:lnTo>
                    <a:pt x="22" y="1377"/>
                  </a:lnTo>
                  <a:lnTo>
                    <a:pt x="34" y="1396"/>
                  </a:lnTo>
                  <a:lnTo>
                    <a:pt x="49" y="1414"/>
                  </a:lnTo>
                  <a:lnTo>
                    <a:pt x="65" y="1432"/>
                  </a:lnTo>
                  <a:lnTo>
                    <a:pt x="84" y="1450"/>
                  </a:lnTo>
                  <a:lnTo>
                    <a:pt x="105" y="1467"/>
                  </a:lnTo>
                  <a:lnTo>
                    <a:pt x="128" y="1484"/>
                  </a:lnTo>
                  <a:lnTo>
                    <a:pt x="153" y="1501"/>
                  </a:lnTo>
                  <a:lnTo>
                    <a:pt x="180" y="1516"/>
                  </a:lnTo>
                  <a:lnTo>
                    <a:pt x="210" y="1532"/>
                  </a:lnTo>
                  <a:lnTo>
                    <a:pt x="242" y="1548"/>
                  </a:lnTo>
                  <a:lnTo>
                    <a:pt x="274" y="1561"/>
                  </a:lnTo>
                  <a:lnTo>
                    <a:pt x="310" y="1574"/>
                  </a:lnTo>
                  <a:lnTo>
                    <a:pt x="347" y="1587"/>
                  </a:lnTo>
                  <a:lnTo>
                    <a:pt x="385" y="1598"/>
                  </a:lnTo>
                  <a:lnTo>
                    <a:pt x="426" y="1610"/>
                  </a:lnTo>
                  <a:lnTo>
                    <a:pt x="466" y="1621"/>
                  </a:lnTo>
                  <a:lnTo>
                    <a:pt x="509" y="1631"/>
                  </a:lnTo>
                  <a:lnTo>
                    <a:pt x="552" y="1639"/>
                  </a:lnTo>
                  <a:lnTo>
                    <a:pt x="599" y="1646"/>
                  </a:lnTo>
                  <a:lnTo>
                    <a:pt x="593" y="1583"/>
                  </a:lnTo>
                  <a:lnTo>
                    <a:pt x="554" y="1595"/>
                  </a:lnTo>
                  <a:lnTo>
                    <a:pt x="517" y="1608"/>
                  </a:lnTo>
                  <a:lnTo>
                    <a:pt x="484" y="1621"/>
                  </a:lnTo>
                  <a:lnTo>
                    <a:pt x="450" y="1635"/>
                  </a:lnTo>
                  <a:lnTo>
                    <a:pt x="420" y="1650"/>
                  </a:lnTo>
                  <a:lnTo>
                    <a:pt x="390" y="1666"/>
                  </a:lnTo>
                  <a:lnTo>
                    <a:pt x="364" y="1681"/>
                  </a:lnTo>
                  <a:lnTo>
                    <a:pt x="336" y="1697"/>
                  </a:lnTo>
                  <a:lnTo>
                    <a:pt x="315" y="1715"/>
                  </a:lnTo>
                  <a:lnTo>
                    <a:pt x="295" y="1731"/>
                  </a:lnTo>
                  <a:lnTo>
                    <a:pt x="276" y="1749"/>
                  </a:lnTo>
                  <a:lnTo>
                    <a:pt x="261" y="1765"/>
                  </a:lnTo>
                  <a:lnTo>
                    <a:pt x="247" y="1786"/>
                  </a:lnTo>
                  <a:lnTo>
                    <a:pt x="236" y="1804"/>
                  </a:lnTo>
                  <a:lnTo>
                    <a:pt x="228" y="1822"/>
                  </a:lnTo>
                  <a:lnTo>
                    <a:pt x="219" y="1841"/>
                  </a:lnTo>
                  <a:lnTo>
                    <a:pt x="218" y="1860"/>
                  </a:lnTo>
                  <a:lnTo>
                    <a:pt x="216" y="1880"/>
                  </a:lnTo>
                  <a:lnTo>
                    <a:pt x="218" y="1899"/>
                  </a:lnTo>
                  <a:lnTo>
                    <a:pt x="219" y="1916"/>
                  </a:lnTo>
                  <a:lnTo>
                    <a:pt x="228" y="1936"/>
                  </a:lnTo>
                  <a:lnTo>
                    <a:pt x="236" y="1955"/>
                  </a:lnTo>
                  <a:lnTo>
                    <a:pt x="247" y="1974"/>
                  </a:lnTo>
                  <a:lnTo>
                    <a:pt x="261" y="1991"/>
                  </a:lnTo>
                  <a:lnTo>
                    <a:pt x="276" y="2010"/>
                  </a:lnTo>
                  <a:lnTo>
                    <a:pt x="295" y="2027"/>
                  </a:lnTo>
                  <a:lnTo>
                    <a:pt x="315" y="2044"/>
                  </a:lnTo>
                  <a:lnTo>
                    <a:pt x="339" y="2061"/>
                  </a:lnTo>
                  <a:lnTo>
                    <a:pt x="364" y="2078"/>
                  </a:lnTo>
                  <a:lnTo>
                    <a:pt x="390" y="2094"/>
                  </a:lnTo>
                  <a:lnTo>
                    <a:pt x="420" y="2109"/>
                  </a:lnTo>
                  <a:lnTo>
                    <a:pt x="450" y="2123"/>
                  </a:lnTo>
                  <a:lnTo>
                    <a:pt x="484" y="2138"/>
                  </a:lnTo>
                  <a:lnTo>
                    <a:pt x="517" y="2151"/>
                  </a:lnTo>
                  <a:lnTo>
                    <a:pt x="554" y="2165"/>
                  </a:lnTo>
                  <a:lnTo>
                    <a:pt x="593" y="2177"/>
                  </a:lnTo>
                  <a:lnTo>
                    <a:pt x="634" y="2188"/>
                  </a:lnTo>
                  <a:lnTo>
                    <a:pt x="673" y="2198"/>
                  </a:lnTo>
                  <a:lnTo>
                    <a:pt x="716" y="2209"/>
                  </a:lnTo>
                  <a:lnTo>
                    <a:pt x="759" y="2218"/>
                  </a:lnTo>
                  <a:lnTo>
                    <a:pt x="804" y="2225"/>
                  </a:lnTo>
                  <a:lnTo>
                    <a:pt x="851" y="2232"/>
                  </a:lnTo>
                  <a:lnTo>
                    <a:pt x="897" y="2240"/>
                  </a:lnTo>
                  <a:lnTo>
                    <a:pt x="946" y="2245"/>
                  </a:lnTo>
                  <a:lnTo>
                    <a:pt x="993" y="2248"/>
                  </a:lnTo>
                  <a:lnTo>
                    <a:pt x="1041" y="2251"/>
                  </a:lnTo>
                  <a:lnTo>
                    <a:pt x="1090" y="2256"/>
                  </a:lnTo>
                  <a:lnTo>
                    <a:pt x="1140" y="2256"/>
                  </a:lnTo>
                  <a:lnTo>
                    <a:pt x="1190" y="2257"/>
                  </a:lnTo>
                  <a:lnTo>
                    <a:pt x="1238" y="2257"/>
                  </a:lnTo>
                  <a:lnTo>
                    <a:pt x="1289" y="2256"/>
                  </a:lnTo>
                  <a:lnTo>
                    <a:pt x="1456" y="2339"/>
                  </a:lnTo>
                  <a:lnTo>
                    <a:pt x="1515" y="2366"/>
                  </a:lnTo>
                  <a:lnTo>
                    <a:pt x="1577" y="2392"/>
                  </a:lnTo>
                  <a:lnTo>
                    <a:pt x="1644" y="2417"/>
                  </a:lnTo>
                  <a:lnTo>
                    <a:pt x="1715" y="2440"/>
                  </a:lnTo>
                  <a:lnTo>
                    <a:pt x="1786" y="2463"/>
                  </a:lnTo>
                  <a:lnTo>
                    <a:pt x="1862" y="2483"/>
                  </a:lnTo>
                  <a:lnTo>
                    <a:pt x="1940" y="2502"/>
                  </a:lnTo>
                  <a:lnTo>
                    <a:pt x="2021" y="2520"/>
                  </a:lnTo>
                  <a:lnTo>
                    <a:pt x="2103" y="2535"/>
                  </a:lnTo>
                  <a:lnTo>
                    <a:pt x="2189" y="2549"/>
                  </a:lnTo>
                  <a:lnTo>
                    <a:pt x="2277" y="2561"/>
                  </a:lnTo>
                  <a:lnTo>
                    <a:pt x="2365" y="2572"/>
                  </a:lnTo>
                  <a:lnTo>
                    <a:pt x="2453" y="2582"/>
                  </a:lnTo>
                  <a:lnTo>
                    <a:pt x="2545" y="2588"/>
                  </a:lnTo>
                  <a:lnTo>
                    <a:pt x="2637" y="2593"/>
                  </a:lnTo>
                  <a:lnTo>
                    <a:pt x="2729" y="2596"/>
                  </a:lnTo>
                  <a:lnTo>
                    <a:pt x="2822" y="2597"/>
                  </a:lnTo>
                  <a:lnTo>
                    <a:pt x="2914" y="2596"/>
                  </a:lnTo>
                  <a:lnTo>
                    <a:pt x="3005" y="2594"/>
                  </a:lnTo>
                  <a:lnTo>
                    <a:pt x="3097" y="2589"/>
                  </a:lnTo>
                  <a:lnTo>
                    <a:pt x="3188" y="2583"/>
                  </a:lnTo>
                  <a:lnTo>
                    <a:pt x="3279" y="2576"/>
                  </a:lnTo>
                  <a:lnTo>
                    <a:pt x="3368" y="2565"/>
                  </a:lnTo>
                  <a:lnTo>
                    <a:pt x="3456" y="2554"/>
                  </a:lnTo>
                  <a:lnTo>
                    <a:pt x="3540" y="2540"/>
                  </a:lnTo>
                  <a:lnTo>
                    <a:pt x="3877" y="2571"/>
                  </a:lnTo>
                  <a:lnTo>
                    <a:pt x="3934" y="2593"/>
                  </a:lnTo>
                  <a:lnTo>
                    <a:pt x="3989" y="2613"/>
                  </a:lnTo>
                  <a:lnTo>
                    <a:pt x="4052" y="2632"/>
                  </a:lnTo>
                  <a:lnTo>
                    <a:pt x="4114" y="2653"/>
                  </a:lnTo>
                  <a:lnTo>
                    <a:pt x="4180" y="2668"/>
                  </a:lnTo>
                  <a:lnTo>
                    <a:pt x="4246" y="2684"/>
                  </a:lnTo>
                  <a:lnTo>
                    <a:pt x="4316" y="2700"/>
                  </a:lnTo>
                  <a:lnTo>
                    <a:pt x="4388" y="2712"/>
                  </a:lnTo>
                  <a:lnTo>
                    <a:pt x="4460" y="2725"/>
                  </a:lnTo>
                  <a:lnTo>
                    <a:pt x="4534" y="2734"/>
                  </a:lnTo>
                  <a:lnTo>
                    <a:pt x="4611" y="2742"/>
                  </a:lnTo>
                  <a:lnTo>
                    <a:pt x="4688" y="2750"/>
                  </a:lnTo>
                  <a:lnTo>
                    <a:pt x="4765" y="2754"/>
                  </a:lnTo>
                  <a:lnTo>
                    <a:pt x="4843" y="2759"/>
                  </a:lnTo>
                  <a:lnTo>
                    <a:pt x="4921" y="2762"/>
                  </a:lnTo>
                  <a:lnTo>
                    <a:pt x="4999" y="2762"/>
                  </a:lnTo>
                  <a:lnTo>
                    <a:pt x="5079" y="2762"/>
                  </a:lnTo>
                  <a:lnTo>
                    <a:pt x="5158" y="2760"/>
                  </a:lnTo>
                  <a:lnTo>
                    <a:pt x="5238" y="2756"/>
                  </a:lnTo>
                  <a:lnTo>
                    <a:pt x="5314" y="2751"/>
                  </a:lnTo>
                  <a:lnTo>
                    <a:pt x="5390" y="2744"/>
                  </a:lnTo>
                  <a:lnTo>
                    <a:pt x="5467" y="2737"/>
                  </a:lnTo>
                  <a:lnTo>
                    <a:pt x="5541" y="2726"/>
                  </a:lnTo>
                  <a:lnTo>
                    <a:pt x="5614" y="2715"/>
                  </a:lnTo>
                  <a:lnTo>
                    <a:pt x="5687" y="2702"/>
                  </a:lnTo>
                  <a:lnTo>
                    <a:pt x="5757" y="2689"/>
                  </a:lnTo>
                  <a:lnTo>
                    <a:pt x="5824" y="2673"/>
                  </a:lnTo>
                  <a:lnTo>
                    <a:pt x="5890" y="2655"/>
                  </a:lnTo>
                  <a:lnTo>
                    <a:pt x="5954" y="2637"/>
                  </a:lnTo>
                  <a:lnTo>
                    <a:pt x="6014" y="2618"/>
                  </a:lnTo>
                  <a:lnTo>
                    <a:pt x="6073" y="2597"/>
                  </a:lnTo>
                  <a:lnTo>
                    <a:pt x="6127" y="2576"/>
                  </a:lnTo>
                  <a:lnTo>
                    <a:pt x="6180" y="2554"/>
                  </a:lnTo>
                  <a:lnTo>
                    <a:pt x="6230" y="2530"/>
                  </a:lnTo>
                  <a:lnTo>
                    <a:pt x="6276" y="2506"/>
                  </a:lnTo>
                  <a:lnTo>
                    <a:pt x="6320" y="2479"/>
                  </a:lnTo>
                  <a:lnTo>
                    <a:pt x="6358" y="2453"/>
                  </a:lnTo>
                  <a:lnTo>
                    <a:pt x="6393" y="2427"/>
                  </a:lnTo>
                  <a:lnTo>
                    <a:pt x="6425" y="2400"/>
                  </a:lnTo>
                  <a:lnTo>
                    <a:pt x="6626" y="2379"/>
                  </a:lnTo>
                  <a:lnTo>
                    <a:pt x="6688" y="2389"/>
                  </a:lnTo>
                  <a:lnTo>
                    <a:pt x="6752" y="2396"/>
                  </a:lnTo>
                  <a:lnTo>
                    <a:pt x="6814" y="2404"/>
                  </a:lnTo>
                  <a:lnTo>
                    <a:pt x="6878" y="2412"/>
                  </a:lnTo>
                  <a:lnTo>
                    <a:pt x="6944" y="2416"/>
                  </a:lnTo>
                  <a:lnTo>
                    <a:pt x="7011" y="2419"/>
                  </a:lnTo>
                  <a:lnTo>
                    <a:pt x="7077" y="2422"/>
                  </a:lnTo>
                  <a:lnTo>
                    <a:pt x="7143" y="2423"/>
                  </a:lnTo>
                  <a:lnTo>
                    <a:pt x="7210" y="2423"/>
                  </a:lnTo>
                  <a:lnTo>
                    <a:pt x="7279" y="2422"/>
                  </a:lnTo>
                  <a:lnTo>
                    <a:pt x="7345" y="2417"/>
                  </a:lnTo>
                  <a:lnTo>
                    <a:pt x="7412" y="2416"/>
                  </a:lnTo>
                  <a:lnTo>
                    <a:pt x="7476" y="2411"/>
                  </a:lnTo>
                  <a:lnTo>
                    <a:pt x="7541" y="2403"/>
                  </a:lnTo>
                  <a:lnTo>
                    <a:pt x="7606" y="2396"/>
                  </a:lnTo>
                  <a:lnTo>
                    <a:pt x="7668" y="2387"/>
                  </a:lnTo>
                  <a:lnTo>
                    <a:pt x="7731" y="2376"/>
                  </a:lnTo>
                  <a:lnTo>
                    <a:pt x="7789" y="2366"/>
                  </a:lnTo>
                  <a:lnTo>
                    <a:pt x="7847" y="2353"/>
                  </a:lnTo>
                  <a:lnTo>
                    <a:pt x="7904" y="2339"/>
                  </a:lnTo>
                  <a:lnTo>
                    <a:pt x="7960" y="2323"/>
                  </a:lnTo>
                  <a:lnTo>
                    <a:pt x="8012" y="2308"/>
                  </a:lnTo>
                  <a:lnTo>
                    <a:pt x="8063" y="2292"/>
                  </a:lnTo>
                  <a:lnTo>
                    <a:pt x="8111" y="2273"/>
                  </a:lnTo>
                  <a:lnTo>
                    <a:pt x="8157" y="2256"/>
                  </a:lnTo>
                  <a:lnTo>
                    <a:pt x="8200" y="2235"/>
                  </a:lnTo>
                  <a:lnTo>
                    <a:pt x="8240" y="2215"/>
                  </a:lnTo>
                  <a:lnTo>
                    <a:pt x="8278" y="2193"/>
                  </a:lnTo>
                  <a:lnTo>
                    <a:pt x="8313" y="2172"/>
                  </a:lnTo>
                  <a:lnTo>
                    <a:pt x="8345" y="2149"/>
                  </a:lnTo>
                  <a:lnTo>
                    <a:pt x="8373" y="2126"/>
                  </a:lnTo>
                  <a:lnTo>
                    <a:pt x="8399" y="2102"/>
                  </a:lnTo>
                  <a:lnTo>
                    <a:pt x="8421" y="2078"/>
                  </a:lnTo>
                  <a:lnTo>
                    <a:pt x="8442" y="2054"/>
                  </a:lnTo>
                  <a:lnTo>
                    <a:pt x="8458" y="2028"/>
                  </a:lnTo>
                  <a:lnTo>
                    <a:pt x="8470" y="2003"/>
                  </a:lnTo>
                  <a:lnTo>
                    <a:pt x="8480" y="1978"/>
                  </a:lnTo>
                  <a:lnTo>
                    <a:pt x="8486" y="1953"/>
                  </a:lnTo>
                  <a:lnTo>
                    <a:pt x="8489" y="1927"/>
                  </a:lnTo>
                  <a:lnTo>
                    <a:pt x="8427" y="1927"/>
                  </a:lnTo>
                  <a:lnTo>
                    <a:pt x="8504" y="1923"/>
                  </a:lnTo>
                  <a:lnTo>
                    <a:pt x="8580" y="1916"/>
                  </a:lnTo>
                  <a:lnTo>
                    <a:pt x="8658" y="1910"/>
                  </a:lnTo>
                  <a:lnTo>
                    <a:pt x="8733" y="1903"/>
                  </a:lnTo>
                  <a:lnTo>
                    <a:pt x="8805" y="1892"/>
                  </a:lnTo>
                  <a:lnTo>
                    <a:pt x="8877" y="1882"/>
                  </a:lnTo>
                  <a:lnTo>
                    <a:pt x="8946" y="1869"/>
                  </a:lnTo>
                  <a:lnTo>
                    <a:pt x="9015" y="1856"/>
                  </a:lnTo>
                  <a:lnTo>
                    <a:pt x="9082" y="1838"/>
                  </a:lnTo>
                  <a:lnTo>
                    <a:pt x="9146" y="1822"/>
                  </a:lnTo>
                  <a:lnTo>
                    <a:pt x="9209" y="1806"/>
                  </a:lnTo>
                  <a:lnTo>
                    <a:pt x="9270" y="1786"/>
                  </a:lnTo>
                  <a:lnTo>
                    <a:pt x="9327" y="1765"/>
                  </a:lnTo>
                  <a:lnTo>
                    <a:pt x="9383" y="1744"/>
                  </a:lnTo>
                  <a:lnTo>
                    <a:pt x="9432" y="1723"/>
                  </a:lnTo>
                  <a:lnTo>
                    <a:pt x="9483" y="1702"/>
                  </a:lnTo>
                  <a:lnTo>
                    <a:pt x="9529" y="1677"/>
                  </a:lnTo>
                  <a:lnTo>
                    <a:pt x="9571" y="1651"/>
                  </a:lnTo>
                  <a:lnTo>
                    <a:pt x="9610" y="1626"/>
                  </a:lnTo>
                  <a:lnTo>
                    <a:pt x="9646" y="1599"/>
                  </a:lnTo>
                  <a:lnTo>
                    <a:pt x="9679" y="1573"/>
                  </a:lnTo>
                  <a:lnTo>
                    <a:pt x="9707" y="1545"/>
                  </a:lnTo>
                  <a:lnTo>
                    <a:pt x="9732" y="1516"/>
                  </a:lnTo>
                  <a:lnTo>
                    <a:pt x="9755" y="1488"/>
                  </a:lnTo>
                  <a:lnTo>
                    <a:pt x="9771" y="1459"/>
                  </a:lnTo>
                  <a:lnTo>
                    <a:pt x="9785" y="1430"/>
                  </a:lnTo>
                  <a:lnTo>
                    <a:pt x="9796" y="1401"/>
                  </a:lnTo>
                  <a:lnTo>
                    <a:pt x="9801" y="1371"/>
                  </a:lnTo>
                  <a:lnTo>
                    <a:pt x="9803" y="1341"/>
                  </a:lnTo>
                  <a:lnTo>
                    <a:pt x="9801" y="1310"/>
                  </a:lnTo>
                  <a:lnTo>
                    <a:pt x="9796" y="1282"/>
                  </a:lnTo>
                  <a:lnTo>
                    <a:pt x="9785" y="1252"/>
                  </a:lnTo>
                  <a:lnTo>
                    <a:pt x="9773" y="1222"/>
                  </a:lnTo>
                  <a:lnTo>
                    <a:pt x="9755" y="1192"/>
                  </a:lnTo>
                  <a:lnTo>
                    <a:pt x="9735" y="1164"/>
                  </a:lnTo>
                  <a:lnTo>
                    <a:pt x="9709" y="1137"/>
                  </a:lnTo>
                  <a:lnTo>
                    <a:pt x="9680" y="1108"/>
                  </a:lnTo>
                  <a:lnTo>
                    <a:pt x="9647" y="1081"/>
                  </a:lnTo>
                  <a:lnTo>
                    <a:pt x="9612" y="1055"/>
                  </a:lnTo>
                  <a:lnTo>
                    <a:pt x="9574" y="1029"/>
                  </a:lnTo>
                  <a:lnTo>
                    <a:pt x="9531" y="1004"/>
                  </a:lnTo>
                  <a:lnTo>
                    <a:pt x="9485" y="980"/>
                  </a:lnTo>
                  <a:lnTo>
                    <a:pt x="9437" y="957"/>
                  </a:lnTo>
                  <a:lnTo>
                    <a:pt x="9383" y="935"/>
                  </a:lnTo>
                  <a:lnTo>
                    <a:pt x="9329" y="914"/>
                  </a:lnTo>
                  <a:lnTo>
                    <a:pt x="9414" y="1032"/>
                  </a:lnTo>
                  <a:lnTo>
                    <a:pt x="9445" y="1011"/>
                  </a:lnTo>
                  <a:lnTo>
                    <a:pt x="9473" y="990"/>
                  </a:lnTo>
                  <a:lnTo>
                    <a:pt x="9496" y="968"/>
                  </a:lnTo>
                  <a:lnTo>
                    <a:pt x="9519" y="945"/>
                  </a:lnTo>
                  <a:lnTo>
                    <a:pt x="9537" y="922"/>
                  </a:lnTo>
                  <a:lnTo>
                    <a:pt x="9551" y="899"/>
                  </a:lnTo>
                  <a:lnTo>
                    <a:pt x="9564" y="875"/>
                  </a:lnTo>
                  <a:lnTo>
                    <a:pt x="9574" y="852"/>
                  </a:lnTo>
                  <a:lnTo>
                    <a:pt x="9579" y="828"/>
                  </a:lnTo>
                  <a:lnTo>
                    <a:pt x="9582" y="803"/>
                  </a:lnTo>
                  <a:lnTo>
                    <a:pt x="9582" y="781"/>
                  </a:lnTo>
                  <a:lnTo>
                    <a:pt x="9578" y="756"/>
                  </a:lnTo>
                  <a:lnTo>
                    <a:pt x="9570" y="733"/>
                  </a:lnTo>
                  <a:lnTo>
                    <a:pt x="9559" y="708"/>
                  </a:lnTo>
                  <a:lnTo>
                    <a:pt x="9547" y="684"/>
                  </a:lnTo>
                  <a:lnTo>
                    <a:pt x="9529" y="661"/>
                  </a:lnTo>
                  <a:lnTo>
                    <a:pt x="9511" y="640"/>
                  </a:lnTo>
                  <a:lnTo>
                    <a:pt x="9488" y="616"/>
                  </a:lnTo>
                  <a:lnTo>
                    <a:pt x="9462" y="594"/>
                  </a:lnTo>
                  <a:lnTo>
                    <a:pt x="9434" y="574"/>
                  </a:lnTo>
                  <a:lnTo>
                    <a:pt x="9402" y="553"/>
                  </a:lnTo>
                  <a:lnTo>
                    <a:pt x="9368" y="533"/>
                  </a:lnTo>
                  <a:lnTo>
                    <a:pt x="9332" y="514"/>
                  </a:lnTo>
                  <a:lnTo>
                    <a:pt x="9295" y="494"/>
                  </a:lnTo>
                  <a:lnTo>
                    <a:pt x="9251" y="476"/>
                  </a:lnTo>
                  <a:lnTo>
                    <a:pt x="9207" y="460"/>
                  </a:lnTo>
                  <a:lnTo>
                    <a:pt x="9161" y="445"/>
                  </a:lnTo>
                  <a:lnTo>
                    <a:pt x="9114" y="428"/>
                  </a:lnTo>
                  <a:lnTo>
                    <a:pt x="9064" y="415"/>
                  </a:lnTo>
                  <a:lnTo>
                    <a:pt x="9012" y="400"/>
                  </a:lnTo>
                  <a:lnTo>
                    <a:pt x="8958" y="389"/>
                  </a:lnTo>
                  <a:lnTo>
                    <a:pt x="8902" y="378"/>
                  </a:lnTo>
                  <a:lnTo>
                    <a:pt x="8845" y="368"/>
                  </a:lnTo>
                  <a:lnTo>
                    <a:pt x="8788" y="360"/>
                  </a:lnTo>
                  <a:lnTo>
                    <a:pt x="8730" y="351"/>
                  </a:lnTo>
                  <a:lnTo>
                    <a:pt x="8670" y="346"/>
                  </a:lnTo>
                  <a:lnTo>
                    <a:pt x="8609" y="341"/>
                  </a:lnTo>
                  <a:lnTo>
                    <a:pt x="8677" y="322"/>
                  </a:lnTo>
                  <a:lnTo>
                    <a:pt x="8663" y="301"/>
                  </a:lnTo>
                  <a:lnTo>
                    <a:pt x="8645" y="280"/>
                  </a:lnTo>
                  <a:lnTo>
                    <a:pt x="8626" y="260"/>
                  </a:lnTo>
                  <a:lnTo>
                    <a:pt x="8603" y="242"/>
                  </a:lnTo>
                  <a:lnTo>
                    <a:pt x="8577" y="222"/>
                  </a:lnTo>
                  <a:lnTo>
                    <a:pt x="8549" y="203"/>
                  </a:lnTo>
                  <a:lnTo>
                    <a:pt x="8518" y="185"/>
                  </a:lnTo>
                  <a:lnTo>
                    <a:pt x="8486" y="167"/>
                  </a:lnTo>
                  <a:lnTo>
                    <a:pt x="8450" y="150"/>
                  </a:lnTo>
                  <a:lnTo>
                    <a:pt x="8413" y="134"/>
                  </a:lnTo>
                  <a:lnTo>
                    <a:pt x="8373" y="118"/>
                  </a:lnTo>
                  <a:lnTo>
                    <a:pt x="8333" y="104"/>
                  </a:lnTo>
                  <a:lnTo>
                    <a:pt x="8289" y="90"/>
                  </a:lnTo>
                  <a:lnTo>
                    <a:pt x="8245" y="77"/>
                  </a:lnTo>
                  <a:lnTo>
                    <a:pt x="8196" y="65"/>
                  </a:lnTo>
                  <a:lnTo>
                    <a:pt x="8148" y="55"/>
                  </a:lnTo>
                  <a:lnTo>
                    <a:pt x="8100" y="44"/>
                  </a:lnTo>
                  <a:lnTo>
                    <a:pt x="8046" y="36"/>
                  </a:lnTo>
                  <a:lnTo>
                    <a:pt x="7995" y="28"/>
                  </a:lnTo>
                  <a:lnTo>
                    <a:pt x="7942" y="19"/>
                  </a:lnTo>
                  <a:lnTo>
                    <a:pt x="7888" y="13"/>
                  </a:lnTo>
                  <a:lnTo>
                    <a:pt x="7833" y="9"/>
                  </a:lnTo>
                  <a:lnTo>
                    <a:pt x="7777" y="5"/>
                  </a:lnTo>
                  <a:lnTo>
                    <a:pt x="7723" y="3"/>
                  </a:lnTo>
                  <a:lnTo>
                    <a:pt x="7666" y="1"/>
                  </a:lnTo>
                  <a:lnTo>
                    <a:pt x="7609" y="0"/>
                  </a:lnTo>
                  <a:lnTo>
                    <a:pt x="7554" y="0"/>
                  </a:lnTo>
                  <a:lnTo>
                    <a:pt x="7497" y="3"/>
                  </a:lnTo>
                  <a:lnTo>
                    <a:pt x="7441" y="5"/>
                  </a:lnTo>
                  <a:lnTo>
                    <a:pt x="7387" y="9"/>
                  </a:lnTo>
                  <a:lnTo>
                    <a:pt x="7330" y="13"/>
                  </a:lnTo>
                  <a:lnTo>
                    <a:pt x="7276" y="19"/>
                  </a:lnTo>
                  <a:lnTo>
                    <a:pt x="7223" y="27"/>
                  </a:lnTo>
                  <a:lnTo>
                    <a:pt x="7171" y="35"/>
                  </a:lnTo>
                  <a:lnTo>
                    <a:pt x="7121" y="43"/>
                  </a:lnTo>
                  <a:lnTo>
                    <a:pt x="7070" y="55"/>
                  </a:lnTo>
                  <a:lnTo>
                    <a:pt x="7021" y="64"/>
                  </a:lnTo>
                  <a:lnTo>
                    <a:pt x="6973" y="77"/>
                  </a:lnTo>
                  <a:lnTo>
                    <a:pt x="6929" y="89"/>
                  </a:lnTo>
                  <a:lnTo>
                    <a:pt x="6884" y="103"/>
                  </a:lnTo>
                  <a:lnTo>
                    <a:pt x="6667" y="107"/>
                  </a:lnTo>
                  <a:lnTo>
                    <a:pt x="6629" y="92"/>
                  </a:lnTo>
                  <a:lnTo>
                    <a:pt x="6591" y="81"/>
                  </a:lnTo>
                  <a:lnTo>
                    <a:pt x="6548" y="68"/>
                  </a:lnTo>
                  <a:lnTo>
                    <a:pt x="6508" y="59"/>
                  </a:lnTo>
                  <a:lnTo>
                    <a:pt x="6464" y="48"/>
                  </a:lnTo>
                  <a:lnTo>
                    <a:pt x="6417" y="39"/>
                  </a:lnTo>
                  <a:lnTo>
                    <a:pt x="6374" y="31"/>
                  </a:lnTo>
                  <a:lnTo>
                    <a:pt x="6325" y="24"/>
                  </a:lnTo>
                  <a:lnTo>
                    <a:pt x="6276" y="17"/>
                  </a:lnTo>
                  <a:lnTo>
                    <a:pt x="6228" y="12"/>
                  </a:lnTo>
                  <a:lnTo>
                    <a:pt x="6180" y="8"/>
                  </a:lnTo>
                  <a:lnTo>
                    <a:pt x="6129" y="5"/>
                  </a:lnTo>
                  <a:lnTo>
                    <a:pt x="6079" y="3"/>
                  </a:lnTo>
                  <a:lnTo>
                    <a:pt x="6028" y="0"/>
                  </a:lnTo>
                  <a:lnTo>
                    <a:pt x="5978" y="0"/>
                  </a:lnTo>
                  <a:lnTo>
                    <a:pt x="5926" y="0"/>
                  </a:lnTo>
                  <a:lnTo>
                    <a:pt x="5876" y="3"/>
                  </a:lnTo>
                  <a:lnTo>
                    <a:pt x="5825" y="5"/>
                  </a:lnTo>
                  <a:lnTo>
                    <a:pt x="5777" y="8"/>
                  </a:lnTo>
                  <a:lnTo>
                    <a:pt x="5727" y="12"/>
                  </a:lnTo>
                  <a:lnTo>
                    <a:pt x="5678" y="18"/>
                  </a:lnTo>
                  <a:lnTo>
                    <a:pt x="5630" y="24"/>
                  </a:lnTo>
                  <a:lnTo>
                    <a:pt x="5584" y="32"/>
                  </a:lnTo>
                  <a:lnTo>
                    <a:pt x="5537" y="40"/>
                  </a:lnTo>
                  <a:lnTo>
                    <a:pt x="5493" y="49"/>
                  </a:lnTo>
                  <a:lnTo>
                    <a:pt x="5448" y="60"/>
                  </a:lnTo>
                  <a:lnTo>
                    <a:pt x="5406" y="71"/>
                  </a:lnTo>
                  <a:lnTo>
                    <a:pt x="5366" y="82"/>
                  </a:lnTo>
                  <a:lnTo>
                    <a:pt x="5328" y="94"/>
                  </a:lnTo>
                  <a:lnTo>
                    <a:pt x="5290" y="108"/>
                  </a:lnTo>
                  <a:lnTo>
                    <a:pt x="5255" y="123"/>
                  </a:lnTo>
                  <a:lnTo>
                    <a:pt x="5221" y="136"/>
                  </a:lnTo>
                  <a:lnTo>
                    <a:pt x="5190" y="151"/>
                  </a:lnTo>
                  <a:lnTo>
                    <a:pt x="5160" y="167"/>
                  </a:lnTo>
                  <a:lnTo>
                    <a:pt x="4957" y="171"/>
                  </a:lnTo>
                  <a:lnTo>
                    <a:pt x="4905" y="157"/>
                  </a:lnTo>
                  <a:lnTo>
                    <a:pt x="4851" y="144"/>
                  </a:lnTo>
                  <a:lnTo>
                    <a:pt x="4796" y="134"/>
                  </a:lnTo>
                  <a:lnTo>
                    <a:pt x="4739" y="123"/>
                  </a:lnTo>
                  <a:lnTo>
                    <a:pt x="4679" y="113"/>
                  </a:lnTo>
                  <a:lnTo>
                    <a:pt x="4620" y="107"/>
                  </a:lnTo>
                  <a:lnTo>
                    <a:pt x="4559" y="99"/>
                  </a:lnTo>
                  <a:lnTo>
                    <a:pt x="4498" y="92"/>
                  </a:lnTo>
                  <a:lnTo>
                    <a:pt x="4436" y="88"/>
                  </a:lnTo>
                  <a:lnTo>
                    <a:pt x="4372" y="84"/>
                  </a:lnTo>
                  <a:lnTo>
                    <a:pt x="4309" y="84"/>
                  </a:lnTo>
                  <a:lnTo>
                    <a:pt x="4246" y="83"/>
                  </a:lnTo>
                  <a:lnTo>
                    <a:pt x="4182" y="84"/>
                  </a:lnTo>
                  <a:lnTo>
                    <a:pt x="4120" y="84"/>
                  </a:lnTo>
                  <a:lnTo>
                    <a:pt x="4057" y="88"/>
                  </a:lnTo>
                  <a:lnTo>
                    <a:pt x="3995" y="92"/>
                  </a:lnTo>
                  <a:lnTo>
                    <a:pt x="3933" y="99"/>
                  </a:lnTo>
                  <a:lnTo>
                    <a:pt x="3872" y="107"/>
                  </a:lnTo>
                  <a:lnTo>
                    <a:pt x="3810" y="113"/>
                  </a:lnTo>
                  <a:lnTo>
                    <a:pt x="3753" y="123"/>
                  </a:lnTo>
                  <a:lnTo>
                    <a:pt x="3696" y="134"/>
                  </a:lnTo>
                  <a:lnTo>
                    <a:pt x="3639" y="146"/>
                  </a:lnTo>
                  <a:lnTo>
                    <a:pt x="3588" y="158"/>
                  </a:lnTo>
                  <a:lnTo>
                    <a:pt x="3535" y="172"/>
                  </a:lnTo>
                  <a:lnTo>
                    <a:pt x="3484" y="186"/>
                  </a:lnTo>
                  <a:lnTo>
                    <a:pt x="3436" y="203"/>
                  </a:lnTo>
                  <a:lnTo>
                    <a:pt x="3389" y="221"/>
                  </a:lnTo>
                  <a:lnTo>
                    <a:pt x="3345" y="238"/>
                  </a:lnTo>
                  <a:lnTo>
                    <a:pt x="3305" y="255"/>
                  </a:lnTo>
                  <a:lnTo>
                    <a:pt x="3268" y="275"/>
                  </a:lnTo>
                  <a:lnTo>
                    <a:pt x="3007" y="301"/>
                  </a:lnTo>
                  <a:lnTo>
                    <a:pt x="2936" y="290"/>
                  </a:lnTo>
                  <a:lnTo>
                    <a:pt x="2863" y="279"/>
                  </a:lnTo>
                  <a:lnTo>
                    <a:pt x="2788" y="273"/>
                  </a:lnTo>
                  <a:lnTo>
                    <a:pt x="2715" y="265"/>
                  </a:lnTo>
                  <a:lnTo>
                    <a:pt x="2639" y="259"/>
                  </a:lnTo>
                  <a:lnTo>
                    <a:pt x="2562" y="255"/>
                  </a:lnTo>
                  <a:lnTo>
                    <a:pt x="2486" y="254"/>
                  </a:lnTo>
                  <a:lnTo>
                    <a:pt x="2408" y="253"/>
                  </a:lnTo>
                  <a:lnTo>
                    <a:pt x="2331" y="254"/>
                  </a:lnTo>
                  <a:lnTo>
                    <a:pt x="2254" y="254"/>
                  </a:lnTo>
                  <a:lnTo>
                    <a:pt x="2177" y="258"/>
                  </a:lnTo>
                  <a:lnTo>
                    <a:pt x="2102" y="264"/>
                  </a:lnTo>
                  <a:lnTo>
                    <a:pt x="2027" y="269"/>
                  </a:lnTo>
                  <a:lnTo>
                    <a:pt x="1952" y="278"/>
                  </a:lnTo>
                  <a:lnTo>
                    <a:pt x="1880" y="286"/>
                  </a:lnTo>
                  <a:lnTo>
                    <a:pt x="1806" y="299"/>
                  </a:lnTo>
                  <a:lnTo>
                    <a:pt x="1737" y="310"/>
                  </a:lnTo>
                  <a:lnTo>
                    <a:pt x="1668" y="325"/>
                  </a:lnTo>
                  <a:lnTo>
                    <a:pt x="1602" y="338"/>
                  </a:lnTo>
                  <a:lnTo>
                    <a:pt x="1536" y="353"/>
                  </a:lnTo>
                  <a:lnTo>
                    <a:pt x="1474" y="372"/>
                  </a:lnTo>
                  <a:lnTo>
                    <a:pt x="1415" y="389"/>
                  </a:lnTo>
                  <a:lnTo>
                    <a:pt x="1355" y="409"/>
                  </a:lnTo>
                  <a:lnTo>
                    <a:pt x="1302" y="430"/>
                  </a:lnTo>
                  <a:lnTo>
                    <a:pt x="1249" y="451"/>
                  </a:lnTo>
                  <a:lnTo>
                    <a:pt x="1198" y="474"/>
                  </a:lnTo>
                  <a:lnTo>
                    <a:pt x="1152" y="497"/>
                  </a:lnTo>
                  <a:lnTo>
                    <a:pt x="1110" y="522"/>
                  </a:lnTo>
                  <a:lnTo>
                    <a:pt x="1070" y="547"/>
                  </a:lnTo>
                  <a:lnTo>
                    <a:pt x="1034" y="573"/>
                  </a:lnTo>
                  <a:lnTo>
                    <a:pt x="999" y="600"/>
                  </a:lnTo>
                  <a:lnTo>
                    <a:pt x="971" y="626"/>
                  </a:lnTo>
                  <a:lnTo>
                    <a:pt x="946" y="656"/>
                  </a:lnTo>
                  <a:lnTo>
                    <a:pt x="921" y="683"/>
                  </a:lnTo>
                  <a:lnTo>
                    <a:pt x="902" y="712"/>
                  </a:lnTo>
                  <a:lnTo>
                    <a:pt x="889" y="741"/>
                  </a:lnTo>
                  <a:lnTo>
                    <a:pt x="877" y="771"/>
                  </a:lnTo>
                  <a:lnTo>
                    <a:pt x="870" y="801"/>
                  </a:lnTo>
                  <a:lnTo>
                    <a:pt x="867" y="829"/>
                  </a:lnTo>
                  <a:lnTo>
                    <a:pt x="867" y="859"/>
                  </a:lnTo>
                  <a:lnTo>
                    <a:pt x="872" y="888"/>
                  </a:lnTo>
                  <a:lnTo>
                    <a:pt x="881" y="918"/>
                  </a:lnTo>
                  <a:lnTo>
                    <a:pt x="893" y="947"/>
                  </a:lnTo>
                  <a:lnTo>
                    <a:pt x="913" y="918"/>
                  </a:lnTo>
                </a:path>
              </a:pathLst>
            </a:custGeom>
            <a:solidFill>
              <a:schemeClr val="bg1"/>
            </a:solidFill>
            <a:ln w="936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s-ES" sz="1400" u="none"/>
            </a:p>
          </p:txBody>
        </p:sp>
        <p:sp>
          <p:nvSpPr>
            <p:cNvPr id="1064" name="Freeform 37"/>
            <p:cNvSpPr>
              <a:spLocks noChangeArrowheads="1"/>
            </p:cNvSpPr>
            <p:nvPr/>
          </p:nvSpPr>
          <p:spPr bwMode="auto">
            <a:xfrm>
              <a:off x="2005" y="1337"/>
              <a:ext cx="101" cy="7"/>
            </a:xfrm>
            <a:custGeom>
              <a:avLst/>
              <a:gdLst>
                <a:gd name="T0" fmla="*/ 0 w 444"/>
                <a:gd name="T1" fmla="*/ 0 h 32"/>
                <a:gd name="T2" fmla="*/ 0 w 444"/>
                <a:gd name="T3" fmla="*/ 0 h 32"/>
                <a:gd name="T4" fmla="*/ 1 w 444"/>
                <a:gd name="T5" fmla="*/ 0 h 32"/>
                <a:gd name="T6" fmla="*/ 1 w 444"/>
                <a:gd name="T7" fmla="*/ 0 h 32"/>
                <a:gd name="T8" fmla="*/ 1 w 444"/>
                <a:gd name="T9" fmla="*/ 0 h 32"/>
                <a:gd name="T10" fmla="*/ 2 w 444"/>
                <a:gd name="T11" fmla="*/ 0 h 32"/>
                <a:gd name="T12" fmla="*/ 2 w 444"/>
                <a:gd name="T13" fmla="*/ 0 h 32"/>
                <a:gd name="T14" fmla="*/ 2 w 444"/>
                <a:gd name="T15" fmla="*/ 0 h 32"/>
                <a:gd name="T16" fmla="*/ 3 w 444"/>
                <a:gd name="T17" fmla="*/ 0 h 32"/>
                <a:gd name="T18" fmla="*/ 3 w 444"/>
                <a:gd name="T19" fmla="*/ 0 h 32"/>
                <a:gd name="T20" fmla="*/ 3 w 444"/>
                <a:gd name="T21" fmla="*/ 0 h 32"/>
                <a:gd name="T22" fmla="*/ 4 w 444"/>
                <a:gd name="T23" fmla="*/ 0 h 32"/>
                <a:gd name="T24" fmla="*/ 4 w 444"/>
                <a:gd name="T25" fmla="*/ 0 h 32"/>
                <a:gd name="T26" fmla="*/ 5 w 444"/>
                <a:gd name="T27" fmla="*/ 0 h 32"/>
                <a:gd name="T28" fmla="*/ 5 w 444"/>
                <a:gd name="T29" fmla="*/ 0 h 32"/>
                <a:gd name="T30" fmla="*/ 5 w 444"/>
                <a:gd name="T31" fmla="*/ 0 h 32"/>
                <a:gd name="T32" fmla="*/ 0 w 444"/>
                <a:gd name="T33" fmla="*/ 0 h 32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444"/>
                <a:gd name="T52" fmla="*/ 0 h 32"/>
                <a:gd name="T53" fmla="*/ 444 w 444"/>
                <a:gd name="T54" fmla="*/ 32 h 32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444" h="32">
                  <a:moveTo>
                    <a:pt x="0" y="0"/>
                  </a:moveTo>
                  <a:lnTo>
                    <a:pt x="28" y="4"/>
                  </a:lnTo>
                  <a:lnTo>
                    <a:pt x="57" y="8"/>
                  </a:lnTo>
                  <a:lnTo>
                    <a:pt x="84" y="12"/>
                  </a:lnTo>
                  <a:lnTo>
                    <a:pt x="112" y="16"/>
                  </a:lnTo>
                  <a:lnTo>
                    <a:pt x="142" y="20"/>
                  </a:lnTo>
                  <a:lnTo>
                    <a:pt x="170" y="22"/>
                  </a:lnTo>
                  <a:lnTo>
                    <a:pt x="201" y="23"/>
                  </a:lnTo>
                  <a:lnTo>
                    <a:pt x="232" y="26"/>
                  </a:lnTo>
                  <a:lnTo>
                    <a:pt x="263" y="28"/>
                  </a:lnTo>
                  <a:lnTo>
                    <a:pt x="293" y="28"/>
                  </a:lnTo>
                  <a:lnTo>
                    <a:pt x="322" y="30"/>
                  </a:lnTo>
                  <a:lnTo>
                    <a:pt x="352" y="31"/>
                  </a:lnTo>
                  <a:lnTo>
                    <a:pt x="383" y="31"/>
                  </a:lnTo>
                  <a:lnTo>
                    <a:pt x="413" y="31"/>
                  </a:lnTo>
                  <a:lnTo>
                    <a:pt x="443" y="30"/>
                  </a:lnTo>
                  <a:lnTo>
                    <a:pt x="0" y="0"/>
                  </a:lnTo>
                </a:path>
              </a:pathLst>
            </a:custGeom>
            <a:solidFill>
              <a:schemeClr val="bg1"/>
            </a:solidFill>
            <a:ln w="936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s-ES" sz="1400" u="none"/>
            </a:p>
          </p:txBody>
        </p:sp>
        <p:sp>
          <p:nvSpPr>
            <p:cNvPr id="1065" name="Freeform 38"/>
            <p:cNvSpPr>
              <a:spLocks noChangeArrowheads="1"/>
            </p:cNvSpPr>
            <p:nvPr/>
          </p:nvSpPr>
          <p:spPr bwMode="auto">
            <a:xfrm>
              <a:off x="2161" y="1473"/>
              <a:ext cx="44" cy="3"/>
            </a:xfrm>
            <a:custGeom>
              <a:avLst/>
              <a:gdLst>
                <a:gd name="T0" fmla="*/ 0 w 196"/>
                <a:gd name="T1" fmla="*/ 0 h 14"/>
                <a:gd name="T2" fmla="*/ 0 w 196"/>
                <a:gd name="T3" fmla="*/ 0 h 14"/>
                <a:gd name="T4" fmla="*/ 0 w 196"/>
                <a:gd name="T5" fmla="*/ 0 h 14"/>
                <a:gd name="T6" fmla="*/ 0 w 196"/>
                <a:gd name="T7" fmla="*/ 0 h 14"/>
                <a:gd name="T8" fmla="*/ 1 w 196"/>
                <a:gd name="T9" fmla="*/ 0 h 14"/>
                <a:gd name="T10" fmla="*/ 1 w 196"/>
                <a:gd name="T11" fmla="*/ 0 h 14"/>
                <a:gd name="T12" fmla="*/ 1 w 196"/>
                <a:gd name="T13" fmla="*/ 0 h 14"/>
                <a:gd name="T14" fmla="*/ 1 w 196"/>
                <a:gd name="T15" fmla="*/ 0 h 14"/>
                <a:gd name="T16" fmla="*/ 1 w 196"/>
                <a:gd name="T17" fmla="*/ 0 h 14"/>
                <a:gd name="T18" fmla="*/ 1 w 196"/>
                <a:gd name="T19" fmla="*/ 0 h 14"/>
                <a:gd name="T20" fmla="*/ 2 w 196"/>
                <a:gd name="T21" fmla="*/ 0 h 14"/>
                <a:gd name="T22" fmla="*/ 2 w 196"/>
                <a:gd name="T23" fmla="*/ 0 h 14"/>
                <a:gd name="T24" fmla="*/ 2 w 196"/>
                <a:gd name="T25" fmla="*/ 0 h 14"/>
                <a:gd name="T26" fmla="*/ 2 w 196"/>
                <a:gd name="T27" fmla="*/ 0 h 14"/>
                <a:gd name="T28" fmla="*/ 2 w 196"/>
                <a:gd name="T29" fmla="*/ 0 h 14"/>
                <a:gd name="T30" fmla="*/ 2 w 196"/>
                <a:gd name="T31" fmla="*/ 0 h 14"/>
                <a:gd name="T32" fmla="*/ 0 w 196"/>
                <a:gd name="T33" fmla="*/ 0 h 14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196"/>
                <a:gd name="T52" fmla="*/ 0 h 14"/>
                <a:gd name="T53" fmla="*/ 196 w 196"/>
                <a:gd name="T54" fmla="*/ 14 h 14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196" h="14">
                  <a:moveTo>
                    <a:pt x="0" y="13"/>
                  </a:moveTo>
                  <a:lnTo>
                    <a:pt x="12" y="12"/>
                  </a:lnTo>
                  <a:lnTo>
                    <a:pt x="26" y="12"/>
                  </a:lnTo>
                  <a:lnTo>
                    <a:pt x="39" y="11"/>
                  </a:lnTo>
                  <a:lnTo>
                    <a:pt x="53" y="11"/>
                  </a:lnTo>
                  <a:lnTo>
                    <a:pt x="64" y="9"/>
                  </a:lnTo>
                  <a:lnTo>
                    <a:pt x="79" y="8"/>
                  </a:lnTo>
                  <a:lnTo>
                    <a:pt x="91" y="8"/>
                  </a:lnTo>
                  <a:lnTo>
                    <a:pt x="105" y="7"/>
                  </a:lnTo>
                  <a:lnTo>
                    <a:pt x="117" y="5"/>
                  </a:lnTo>
                  <a:lnTo>
                    <a:pt x="131" y="5"/>
                  </a:lnTo>
                  <a:lnTo>
                    <a:pt x="143" y="4"/>
                  </a:lnTo>
                  <a:lnTo>
                    <a:pt x="156" y="3"/>
                  </a:lnTo>
                  <a:lnTo>
                    <a:pt x="169" y="2"/>
                  </a:lnTo>
                  <a:lnTo>
                    <a:pt x="181" y="1"/>
                  </a:lnTo>
                  <a:lnTo>
                    <a:pt x="195" y="0"/>
                  </a:lnTo>
                  <a:lnTo>
                    <a:pt x="0" y="13"/>
                  </a:lnTo>
                </a:path>
              </a:pathLst>
            </a:custGeom>
            <a:solidFill>
              <a:schemeClr val="bg1"/>
            </a:solidFill>
            <a:ln w="936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s-ES" sz="1400" u="none"/>
            </a:p>
          </p:txBody>
        </p:sp>
        <p:sp>
          <p:nvSpPr>
            <p:cNvPr id="1066" name="Freeform 39"/>
            <p:cNvSpPr>
              <a:spLocks noChangeArrowheads="1"/>
            </p:cNvSpPr>
            <p:nvPr/>
          </p:nvSpPr>
          <p:spPr bwMode="auto">
            <a:xfrm>
              <a:off x="2699" y="1520"/>
              <a:ext cx="50" cy="27"/>
            </a:xfrm>
            <a:custGeom>
              <a:avLst/>
              <a:gdLst>
                <a:gd name="T0" fmla="*/ 0 w 221"/>
                <a:gd name="T1" fmla="*/ 0 h 119"/>
                <a:gd name="T2" fmla="*/ 0 w 221"/>
                <a:gd name="T3" fmla="*/ 0 h 119"/>
                <a:gd name="T4" fmla="*/ 0 w 221"/>
                <a:gd name="T5" fmla="*/ 0 h 119"/>
                <a:gd name="T6" fmla="*/ 0 w 221"/>
                <a:gd name="T7" fmla="*/ 0 h 119"/>
                <a:gd name="T8" fmla="*/ 1 w 221"/>
                <a:gd name="T9" fmla="*/ 0 h 119"/>
                <a:gd name="T10" fmla="*/ 1 w 221"/>
                <a:gd name="T11" fmla="*/ 0 h 119"/>
                <a:gd name="T12" fmla="*/ 1 w 221"/>
                <a:gd name="T13" fmla="*/ 0 h 119"/>
                <a:gd name="T14" fmla="*/ 1 w 221"/>
                <a:gd name="T15" fmla="*/ 1 h 119"/>
                <a:gd name="T16" fmla="*/ 1 w 221"/>
                <a:gd name="T17" fmla="*/ 1 h 119"/>
                <a:gd name="T18" fmla="*/ 1 w 221"/>
                <a:gd name="T19" fmla="*/ 1 h 119"/>
                <a:gd name="T20" fmla="*/ 2 w 221"/>
                <a:gd name="T21" fmla="*/ 1 h 119"/>
                <a:gd name="T22" fmla="*/ 2 w 221"/>
                <a:gd name="T23" fmla="*/ 1 h 119"/>
                <a:gd name="T24" fmla="*/ 2 w 221"/>
                <a:gd name="T25" fmla="*/ 1 h 119"/>
                <a:gd name="T26" fmla="*/ 2 w 221"/>
                <a:gd name="T27" fmla="*/ 1 h 119"/>
                <a:gd name="T28" fmla="*/ 2 w 221"/>
                <a:gd name="T29" fmla="*/ 1 h 119"/>
                <a:gd name="T30" fmla="*/ 2 w 221"/>
                <a:gd name="T31" fmla="*/ 1 h 119"/>
                <a:gd name="T32" fmla="*/ 0 w 221"/>
                <a:gd name="T33" fmla="*/ 0 h 119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221"/>
                <a:gd name="T52" fmla="*/ 0 h 119"/>
                <a:gd name="T53" fmla="*/ 221 w 221"/>
                <a:gd name="T54" fmla="*/ 119 h 119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221" h="119">
                  <a:moveTo>
                    <a:pt x="0" y="0"/>
                  </a:moveTo>
                  <a:lnTo>
                    <a:pt x="12" y="9"/>
                  </a:lnTo>
                  <a:lnTo>
                    <a:pt x="27" y="16"/>
                  </a:lnTo>
                  <a:lnTo>
                    <a:pt x="40" y="25"/>
                  </a:lnTo>
                  <a:lnTo>
                    <a:pt x="54" y="33"/>
                  </a:lnTo>
                  <a:lnTo>
                    <a:pt x="65" y="41"/>
                  </a:lnTo>
                  <a:lnTo>
                    <a:pt x="80" y="49"/>
                  </a:lnTo>
                  <a:lnTo>
                    <a:pt x="95" y="56"/>
                  </a:lnTo>
                  <a:lnTo>
                    <a:pt x="109" y="65"/>
                  </a:lnTo>
                  <a:lnTo>
                    <a:pt x="124" y="72"/>
                  </a:lnTo>
                  <a:lnTo>
                    <a:pt x="138" y="81"/>
                  </a:lnTo>
                  <a:lnTo>
                    <a:pt x="155" y="88"/>
                  </a:lnTo>
                  <a:lnTo>
                    <a:pt x="172" y="96"/>
                  </a:lnTo>
                  <a:lnTo>
                    <a:pt x="187" y="104"/>
                  </a:lnTo>
                  <a:lnTo>
                    <a:pt x="204" y="111"/>
                  </a:lnTo>
                  <a:lnTo>
                    <a:pt x="220" y="118"/>
                  </a:lnTo>
                  <a:lnTo>
                    <a:pt x="0" y="0"/>
                  </a:lnTo>
                </a:path>
              </a:pathLst>
            </a:custGeom>
            <a:solidFill>
              <a:schemeClr val="bg1"/>
            </a:solidFill>
            <a:ln w="936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s-ES" sz="1400" u="none"/>
            </a:p>
          </p:txBody>
        </p:sp>
        <p:sp>
          <p:nvSpPr>
            <p:cNvPr id="1067" name="Freeform 40"/>
            <p:cNvSpPr>
              <a:spLocks noChangeArrowheads="1"/>
            </p:cNvSpPr>
            <p:nvPr/>
          </p:nvSpPr>
          <p:spPr bwMode="auto">
            <a:xfrm>
              <a:off x="3326" y="1472"/>
              <a:ext cx="25" cy="37"/>
            </a:xfrm>
            <a:custGeom>
              <a:avLst/>
              <a:gdLst>
                <a:gd name="T0" fmla="*/ 0 w 109"/>
                <a:gd name="T1" fmla="*/ 2 h 161"/>
                <a:gd name="T2" fmla="*/ 0 w 109"/>
                <a:gd name="T3" fmla="*/ 2 h 161"/>
                <a:gd name="T4" fmla="*/ 0 w 109"/>
                <a:gd name="T5" fmla="*/ 2 h 161"/>
                <a:gd name="T6" fmla="*/ 0 w 109"/>
                <a:gd name="T7" fmla="*/ 2 h 161"/>
                <a:gd name="T8" fmla="*/ 0 w 109"/>
                <a:gd name="T9" fmla="*/ 1 h 161"/>
                <a:gd name="T10" fmla="*/ 1 w 109"/>
                <a:gd name="T11" fmla="*/ 1 h 161"/>
                <a:gd name="T12" fmla="*/ 1 w 109"/>
                <a:gd name="T13" fmla="*/ 1 h 161"/>
                <a:gd name="T14" fmla="*/ 1 w 109"/>
                <a:gd name="T15" fmla="*/ 1 h 161"/>
                <a:gd name="T16" fmla="*/ 1 w 109"/>
                <a:gd name="T17" fmla="*/ 1 h 161"/>
                <a:gd name="T18" fmla="*/ 1 w 109"/>
                <a:gd name="T19" fmla="*/ 1 h 161"/>
                <a:gd name="T20" fmla="*/ 1 w 109"/>
                <a:gd name="T21" fmla="*/ 1 h 161"/>
                <a:gd name="T22" fmla="*/ 1 w 109"/>
                <a:gd name="T23" fmla="*/ 0 h 161"/>
                <a:gd name="T24" fmla="*/ 1 w 109"/>
                <a:gd name="T25" fmla="*/ 0 h 161"/>
                <a:gd name="T26" fmla="*/ 1 w 109"/>
                <a:gd name="T27" fmla="*/ 0 h 161"/>
                <a:gd name="T28" fmla="*/ 1 w 109"/>
                <a:gd name="T29" fmla="*/ 0 h 161"/>
                <a:gd name="T30" fmla="*/ 1 w 109"/>
                <a:gd name="T31" fmla="*/ 0 h 161"/>
                <a:gd name="T32" fmla="*/ 0 w 109"/>
                <a:gd name="T33" fmla="*/ 2 h 161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109"/>
                <a:gd name="T52" fmla="*/ 0 h 161"/>
                <a:gd name="T53" fmla="*/ 109 w 109"/>
                <a:gd name="T54" fmla="*/ 161 h 161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109" h="161">
                  <a:moveTo>
                    <a:pt x="0" y="160"/>
                  </a:moveTo>
                  <a:lnTo>
                    <a:pt x="11" y="151"/>
                  </a:lnTo>
                  <a:lnTo>
                    <a:pt x="20" y="139"/>
                  </a:lnTo>
                  <a:lnTo>
                    <a:pt x="32" y="128"/>
                  </a:lnTo>
                  <a:lnTo>
                    <a:pt x="40" y="119"/>
                  </a:lnTo>
                  <a:lnTo>
                    <a:pt x="49" y="108"/>
                  </a:lnTo>
                  <a:lnTo>
                    <a:pt x="57" y="98"/>
                  </a:lnTo>
                  <a:lnTo>
                    <a:pt x="65" y="87"/>
                  </a:lnTo>
                  <a:lnTo>
                    <a:pt x="71" y="77"/>
                  </a:lnTo>
                  <a:lnTo>
                    <a:pt x="80" y="66"/>
                  </a:lnTo>
                  <a:lnTo>
                    <a:pt x="85" y="54"/>
                  </a:lnTo>
                  <a:lnTo>
                    <a:pt x="91" y="44"/>
                  </a:lnTo>
                  <a:lnTo>
                    <a:pt x="96" y="33"/>
                  </a:lnTo>
                  <a:lnTo>
                    <a:pt x="100" y="21"/>
                  </a:lnTo>
                  <a:lnTo>
                    <a:pt x="102" y="11"/>
                  </a:lnTo>
                  <a:lnTo>
                    <a:pt x="108" y="0"/>
                  </a:lnTo>
                  <a:lnTo>
                    <a:pt x="0" y="160"/>
                  </a:lnTo>
                </a:path>
              </a:pathLst>
            </a:custGeom>
            <a:solidFill>
              <a:schemeClr val="bg1"/>
            </a:solidFill>
            <a:ln w="936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s-ES" sz="1400" u="none"/>
            </a:p>
          </p:txBody>
        </p:sp>
        <p:sp>
          <p:nvSpPr>
            <p:cNvPr id="1068" name="Freeform 41"/>
            <p:cNvSpPr>
              <a:spLocks noChangeArrowheads="1"/>
            </p:cNvSpPr>
            <p:nvPr/>
          </p:nvSpPr>
          <p:spPr bwMode="auto">
            <a:xfrm>
              <a:off x="3596" y="1293"/>
              <a:ext cx="198" cy="109"/>
            </a:xfrm>
            <a:custGeom>
              <a:avLst/>
              <a:gdLst>
                <a:gd name="T0" fmla="*/ 10 w 872"/>
                <a:gd name="T1" fmla="*/ 6 h 479"/>
                <a:gd name="T2" fmla="*/ 10 w 872"/>
                <a:gd name="T3" fmla="*/ 5 h 479"/>
                <a:gd name="T4" fmla="*/ 10 w 872"/>
                <a:gd name="T5" fmla="*/ 5 h 479"/>
                <a:gd name="T6" fmla="*/ 10 w 872"/>
                <a:gd name="T7" fmla="*/ 5 h 479"/>
                <a:gd name="T8" fmla="*/ 10 w 872"/>
                <a:gd name="T9" fmla="*/ 4 h 479"/>
                <a:gd name="T10" fmla="*/ 10 w 872"/>
                <a:gd name="T11" fmla="*/ 4 h 479"/>
                <a:gd name="T12" fmla="*/ 10 w 872"/>
                <a:gd name="T13" fmla="*/ 4 h 479"/>
                <a:gd name="T14" fmla="*/ 9 w 872"/>
                <a:gd name="T15" fmla="*/ 3 h 479"/>
                <a:gd name="T16" fmla="*/ 9 w 872"/>
                <a:gd name="T17" fmla="*/ 3 h 479"/>
                <a:gd name="T18" fmla="*/ 9 w 872"/>
                <a:gd name="T19" fmla="*/ 3 h 479"/>
                <a:gd name="T20" fmla="*/ 8 w 872"/>
                <a:gd name="T21" fmla="*/ 3 h 479"/>
                <a:gd name="T22" fmla="*/ 8 w 872"/>
                <a:gd name="T23" fmla="*/ 3 h 479"/>
                <a:gd name="T24" fmla="*/ 7 w 872"/>
                <a:gd name="T25" fmla="*/ 2 h 479"/>
                <a:gd name="T26" fmla="*/ 7 w 872"/>
                <a:gd name="T27" fmla="*/ 2 h 479"/>
                <a:gd name="T28" fmla="*/ 7 w 872"/>
                <a:gd name="T29" fmla="*/ 2 h 479"/>
                <a:gd name="T30" fmla="*/ 6 w 872"/>
                <a:gd name="T31" fmla="*/ 1 h 479"/>
                <a:gd name="T32" fmla="*/ 5 w 872"/>
                <a:gd name="T33" fmla="*/ 1 h 479"/>
                <a:gd name="T34" fmla="*/ 5 w 872"/>
                <a:gd name="T35" fmla="*/ 1 h 479"/>
                <a:gd name="T36" fmla="*/ 4 w 872"/>
                <a:gd name="T37" fmla="*/ 1 h 479"/>
                <a:gd name="T38" fmla="*/ 3 w 872"/>
                <a:gd name="T39" fmla="*/ 1 h 479"/>
                <a:gd name="T40" fmla="*/ 3 w 872"/>
                <a:gd name="T41" fmla="*/ 0 h 479"/>
                <a:gd name="T42" fmla="*/ 2 w 872"/>
                <a:gd name="T43" fmla="*/ 0 h 479"/>
                <a:gd name="T44" fmla="*/ 1 w 872"/>
                <a:gd name="T45" fmla="*/ 0 h 479"/>
                <a:gd name="T46" fmla="*/ 1 w 872"/>
                <a:gd name="T47" fmla="*/ 0 h 479"/>
                <a:gd name="T48" fmla="*/ 0 w 872"/>
                <a:gd name="T49" fmla="*/ 0 h 479"/>
                <a:gd name="T50" fmla="*/ 10 w 872"/>
                <a:gd name="T51" fmla="*/ 6 h 479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w 872"/>
                <a:gd name="T79" fmla="*/ 0 h 479"/>
                <a:gd name="T80" fmla="*/ 872 w 872"/>
                <a:gd name="T81" fmla="*/ 479 h 479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T78" t="T79" r="T80" b="T81"/>
              <a:pathLst>
                <a:path w="872" h="479">
                  <a:moveTo>
                    <a:pt x="871" y="478"/>
                  </a:moveTo>
                  <a:lnTo>
                    <a:pt x="868" y="453"/>
                  </a:lnTo>
                  <a:lnTo>
                    <a:pt x="865" y="427"/>
                  </a:lnTo>
                  <a:lnTo>
                    <a:pt x="857" y="401"/>
                  </a:lnTo>
                  <a:lnTo>
                    <a:pt x="846" y="375"/>
                  </a:lnTo>
                  <a:lnTo>
                    <a:pt x="830" y="349"/>
                  </a:lnTo>
                  <a:lnTo>
                    <a:pt x="811" y="324"/>
                  </a:lnTo>
                  <a:lnTo>
                    <a:pt x="792" y="300"/>
                  </a:lnTo>
                  <a:lnTo>
                    <a:pt x="766" y="276"/>
                  </a:lnTo>
                  <a:lnTo>
                    <a:pt x="738" y="253"/>
                  </a:lnTo>
                  <a:lnTo>
                    <a:pt x="707" y="229"/>
                  </a:lnTo>
                  <a:lnTo>
                    <a:pt x="673" y="206"/>
                  </a:lnTo>
                  <a:lnTo>
                    <a:pt x="635" y="185"/>
                  </a:lnTo>
                  <a:lnTo>
                    <a:pt x="595" y="164"/>
                  </a:lnTo>
                  <a:lnTo>
                    <a:pt x="553" y="145"/>
                  </a:lnTo>
                  <a:lnTo>
                    <a:pt x="505" y="125"/>
                  </a:lnTo>
                  <a:lnTo>
                    <a:pt x="460" y="107"/>
                  </a:lnTo>
                  <a:lnTo>
                    <a:pt x="408" y="89"/>
                  </a:lnTo>
                  <a:lnTo>
                    <a:pt x="354" y="73"/>
                  </a:lnTo>
                  <a:lnTo>
                    <a:pt x="300" y="57"/>
                  </a:lnTo>
                  <a:lnTo>
                    <a:pt x="243" y="43"/>
                  </a:lnTo>
                  <a:lnTo>
                    <a:pt x="185" y="29"/>
                  </a:lnTo>
                  <a:lnTo>
                    <a:pt x="125" y="19"/>
                  </a:lnTo>
                  <a:lnTo>
                    <a:pt x="62" y="7"/>
                  </a:lnTo>
                  <a:lnTo>
                    <a:pt x="0" y="0"/>
                  </a:lnTo>
                  <a:lnTo>
                    <a:pt x="871" y="478"/>
                  </a:lnTo>
                </a:path>
              </a:pathLst>
            </a:custGeom>
            <a:solidFill>
              <a:schemeClr val="bg1"/>
            </a:solidFill>
            <a:ln w="936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s-ES" sz="1400" u="none"/>
            </a:p>
          </p:txBody>
        </p:sp>
        <p:sp>
          <p:nvSpPr>
            <p:cNvPr id="1069" name="Freeform 42"/>
            <p:cNvSpPr>
              <a:spLocks noChangeArrowheads="1"/>
            </p:cNvSpPr>
            <p:nvPr/>
          </p:nvSpPr>
          <p:spPr bwMode="auto">
            <a:xfrm>
              <a:off x="3912" y="1198"/>
              <a:ext cx="92" cy="36"/>
            </a:xfrm>
            <a:custGeom>
              <a:avLst/>
              <a:gdLst>
                <a:gd name="T0" fmla="*/ 0 w 405"/>
                <a:gd name="T1" fmla="*/ 2 h 160"/>
                <a:gd name="T2" fmla="*/ 0 w 405"/>
                <a:gd name="T3" fmla="*/ 2 h 160"/>
                <a:gd name="T4" fmla="*/ 1 w 405"/>
                <a:gd name="T5" fmla="*/ 2 h 160"/>
                <a:gd name="T6" fmla="*/ 1 w 405"/>
                <a:gd name="T7" fmla="*/ 2 h 160"/>
                <a:gd name="T8" fmla="*/ 2 w 405"/>
                <a:gd name="T9" fmla="*/ 1 h 160"/>
                <a:gd name="T10" fmla="*/ 2 w 405"/>
                <a:gd name="T11" fmla="*/ 1 h 160"/>
                <a:gd name="T12" fmla="*/ 2 w 405"/>
                <a:gd name="T13" fmla="*/ 1 h 160"/>
                <a:gd name="T14" fmla="*/ 2 w 405"/>
                <a:gd name="T15" fmla="*/ 1 h 160"/>
                <a:gd name="T16" fmla="*/ 3 w 405"/>
                <a:gd name="T17" fmla="*/ 1 h 160"/>
                <a:gd name="T18" fmla="*/ 3 w 405"/>
                <a:gd name="T19" fmla="*/ 1 h 160"/>
                <a:gd name="T20" fmla="*/ 3 w 405"/>
                <a:gd name="T21" fmla="*/ 1 h 160"/>
                <a:gd name="T22" fmla="*/ 4 w 405"/>
                <a:gd name="T23" fmla="*/ 0 h 160"/>
                <a:gd name="T24" fmla="*/ 4 w 405"/>
                <a:gd name="T25" fmla="*/ 0 h 160"/>
                <a:gd name="T26" fmla="*/ 4 w 405"/>
                <a:gd name="T27" fmla="*/ 0 h 160"/>
                <a:gd name="T28" fmla="*/ 5 w 405"/>
                <a:gd name="T29" fmla="*/ 0 h 160"/>
                <a:gd name="T30" fmla="*/ 5 w 405"/>
                <a:gd name="T31" fmla="*/ 0 h 160"/>
                <a:gd name="T32" fmla="*/ 0 w 405"/>
                <a:gd name="T33" fmla="*/ 2 h 160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405"/>
                <a:gd name="T52" fmla="*/ 0 h 160"/>
                <a:gd name="T53" fmla="*/ 405 w 405"/>
                <a:gd name="T54" fmla="*/ 160 h 160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405" h="160">
                  <a:moveTo>
                    <a:pt x="0" y="159"/>
                  </a:moveTo>
                  <a:lnTo>
                    <a:pt x="33" y="151"/>
                  </a:lnTo>
                  <a:lnTo>
                    <a:pt x="65" y="142"/>
                  </a:lnTo>
                  <a:lnTo>
                    <a:pt x="97" y="134"/>
                  </a:lnTo>
                  <a:lnTo>
                    <a:pt x="127" y="124"/>
                  </a:lnTo>
                  <a:lnTo>
                    <a:pt x="157" y="114"/>
                  </a:lnTo>
                  <a:lnTo>
                    <a:pt x="185" y="104"/>
                  </a:lnTo>
                  <a:lnTo>
                    <a:pt x="215" y="94"/>
                  </a:lnTo>
                  <a:lnTo>
                    <a:pt x="242" y="84"/>
                  </a:lnTo>
                  <a:lnTo>
                    <a:pt x="268" y="72"/>
                  </a:lnTo>
                  <a:lnTo>
                    <a:pt x="294" y="61"/>
                  </a:lnTo>
                  <a:lnTo>
                    <a:pt x="318" y="49"/>
                  </a:lnTo>
                  <a:lnTo>
                    <a:pt x="342" y="37"/>
                  </a:lnTo>
                  <a:lnTo>
                    <a:pt x="365" y="25"/>
                  </a:lnTo>
                  <a:lnTo>
                    <a:pt x="384" y="13"/>
                  </a:lnTo>
                  <a:lnTo>
                    <a:pt x="404" y="0"/>
                  </a:lnTo>
                  <a:lnTo>
                    <a:pt x="0" y="159"/>
                  </a:lnTo>
                </a:path>
              </a:pathLst>
            </a:custGeom>
            <a:solidFill>
              <a:schemeClr val="bg1"/>
            </a:solidFill>
            <a:ln w="936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s-ES" sz="1400" u="none"/>
            </a:p>
          </p:txBody>
        </p:sp>
        <p:sp>
          <p:nvSpPr>
            <p:cNvPr id="1070" name="Freeform 43"/>
            <p:cNvSpPr>
              <a:spLocks noChangeArrowheads="1"/>
            </p:cNvSpPr>
            <p:nvPr/>
          </p:nvSpPr>
          <p:spPr bwMode="auto">
            <a:xfrm>
              <a:off x="3837" y="1037"/>
              <a:ext cx="8" cy="25"/>
            </a:xfrm>
            <a:custGeom>
              <a:avLst/>
              <a:gdLst>
                <a:gd name="T0" fmla="*/ 0 w 35"/>
                <a:gd name="T1" fmla="*/ 1 h 109"/>
                <a:gd name="T2" fmla="*/ 0 w 35"/>
                <a:gd name="T3" fmla="*/ 1 h 109"/>
                <a:gd name="T4" fmla="*/ 0 w 35"/>
                <a:gd name="T5" fmla="*/ 1 h 109"/>
                <a:gd name="T6" fmla="*/ 0 w 35"/>
                <a:gd name="T7" fmla="*/ 1 h 109"/>
                <a:gd name="T8" fmla="*/ 0 w 35"/>
                <a:gd name="T9" fmla="*/ 1 h 109"/>
                <a:gd name="T10" fmla="*/ 0 w 35"/>
                <a:gd name="T11" fmla="*/ 1 h 109"/>
                <a:gd name="T12" fmla="*/ 0 w 35"/>
                <a:gd name="T13" fmla="*/ 1 h 109"/>
                <a:gd name="T14" fmla="*/ 0 w 35"/>
                <a:gd name="T15" fmla="*/ 1 h 109"/>
                <a:gd name="T16" fmla="*/ 0 w 35"/>
                <a:gd name="T17" fmla="*/ 1 h 109"/>
                <a:gd name="T18" fmla="*/ 0 w 35"/>
                <a:gd name="T19" fmla="*/ 0 h 109"/>
                <a:gd name="T20" fmla="*/ 0 w 35"/>
                <a:gd name="T21" fmla="*/ 0 h 109"/>
                <a:gd name="T22" fmla="*/ 0 w 35"/>
                <a:gd name="T23" fmla="*/ 0 h 109"/>
                <a:gd name="T24" fmla="*/ 0 w 35"/>
                <a:gd name="T25" fmla="*/ 0 h 109"/>
                <a:gd name="T26" fmla="*/ 0 w 35"/>
                <a:gd name="T27" fmla="*/ 0 h 109"/>
                <a:gd name="T28" fmla="*/ 0 w 35"/>
                <a:gd name="T29" fmla="*/ 0 h 109"/>
                <a:gd name="T30" fmla="*/ 0 w 35"/>
                <a:gd name="T31" fmla="*/ 0 h 109"/>
                <a:gd name="T32" fmla="*/ 0 w 35"/>
                <a:gd name="T33" fmla="*/ 1 h 109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35"/>
                <a:gd name="T52" fmla="*/ 0 h 109"/>
                <a:gd name="T53" fmla="*/ 35 w 35"/>
                <a:gd name="T54" fmla="*/ 109 h 109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35" h="109">
                  <a:moveTo>
                    <a:pt x="34" y="108"/>
                  </a:moveTo>
                  <a:lnTo>
                    <a:pt x="34" y="100"/>
                  </a:lnTo>
                  <a:lnTo>
                    <a:pt x="34" y="94"/>
                  </a:lnTo>
                  <a:lnTo>
                    <a:pt x="34" y="86"/>
                  </a:lnTo>
                  <a:lnTo>
                    <a:pt x="32" y="78"/>
                  </a:lnTo>
                  <a:lnTo>
                    <a:pt x="32" y="71"/>
                  </a:lnTo>
                  <a:lnTo>
                    <a:pt x="30" y="64"/>
                  </a:lnTo>
                  <a:lnTo>
                    <a:pt x="28" y="57"/>
                  </a:lnTo>
                  <a:lnTo>
                    <a:pt x="25" y="49"/>
                  </a:lnTo>
                  <a:lnTo>
                    <a:pt x="23" y="42"/>
                  </a:lnTo>
                  <a:lnTo>
                    <a:pt x="20" y="34"/>
                  </a:lnTo>
                  <a:lnTo>
                    <a:pt x="17" y="27"/>
                  </a:lnTo>
                  <a:lnTo>
                    <a:pt x="13" y="20"/>
                  </a:lnTo>
                  <a:lnTo>
                    <a:pt x="10" y="13"/>
                  </a:lnTo>
                  <a:lnTo>
                    <a:pt x="6" y="6"/>
                  </a:lnTo>
                  <a:lnTo>
                    <a:pt x="0" y="0"/>
                  </a:lnTo>
                  <a:lnTo>
                    <a:pt x="34" y="108"/>
                  </a:lnTo>
                </a:path>
              </a:pathLst>
            </a:custGeom>
            <a:solidFill>
              <a:schemeClr val="bg1"/>
            </a:solidFill>
            <a:ln w="936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s-ES" sz="1400" u="none"/>
            </a:p>
          </p:txBody>
        </p:sp>
        <p:sp>
          <p:nvSpPr>
            <p:cNvPr id="1071" name="Freeform 44"/>
            <p:cNvSpPr>
              <a:spLocks noChangeArrowheads="1"/>
            </p:cNvSpPr>
            <p:nvPr/>
          </p:nvSpPr>
          <p:spPr bwMode="auto">
            <a:xfrm>
              <a:off x="3380" y="987"/>
              <a:ext cx="51" cy="24"/>
            </a:xfrm>
            <a:custGeom>
              <a:avLst/>
              <a:gdLst>
                <a:gd name="T0" fmla="*/ 3 w 224"/>
                <a:gd name="T1" fmla="*/ 0 h 104"/>
                <a:gd name="T2" fmla="*/ 3 w 224"/>
                <a:gd name="T3" fmla="*/ 0 h 104"/>
                <a:gd name="T4" fmla="*/ 2 w 224"/>
                <a:gd name="T5" fmla="*/ 0 h 104"/>
                <a:gd name="T6" fmla="*/ 2 w 224"/>
                <a:gd name="T7" fmla="*/ 0 h 104"/>
                <a:gd name="T8" fmla="*/ 2 w 224"/>
                <a:gd name="T9" fmla="*/ 0 h 104"/>
                <a:gd name="T10" fmla="*/ 2 w 224"/>
                <a:gd name="T11" fmla="*/ 0 h 104"/>
                <a:gd name="T12" fmla="*/ 1 w 224"/>
                <a:gd name="T13" fmla="*/ 0 h 104"/>
                <a:gd name="T14" fmla="*/ 1 w 224"/>
                <a:gd name="T15" fmla="*/ 0 h 104"/>
                <a:gd name="T16" fmla="*/ 1 w 224"/>
                <a:gd name="T17" fmla="*/ 1 h 104"/>
                <a:gd name="T18" fmla="*/ 1 w 224"/>
                <a:gd name="T19" fmla="*/ 1 h 104"/>
                <a:gd name="T20" fmla="*/ 1 w 224"/>
                <a:gd name="T21" fmla="*/ 1 h 104"/>
                <a:gd name="T22" fmla="*/ 1 w 224"/>
                <a:gd name="T23" fmla="*/ 1 h 104"/>
                <a:gd name="T24" fmla="*/ 0 w 224"/>
                <a:gd name="T25" fmla="*/ 1 h 104"/>
                <a:gd name="T26" fmla="*/ 0 w 224"/>
                <a:gd name="T27" fmla="*/ 1 h 104"/>
                <a:gd name="T28" fmla="*/ 0 w 224"/>
                <a:gd name="T29" fmla="*/ 1 h 104"/>
                <a:gd name="T30" fmla="*/ 0 w 224"/>
                <a:gd name="T31" fmla="*/ 1 h 104"/>
                <a:gd name="T32" fmla="*/ 3 w 224"/>
                <a:gd name="T33" fmla="*/ 0 h 104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224"/>
                <a:gd name="T52" fmla="*/ 0 h 104"/>
                <a:gd name="T53" fmla="*/ 224 w 224"/>
                <a:gd name="T54" fmla="*/ 104 h 104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224" h="104">
                  <a:moveTo>
                    <a:pt x="223" y="0"/>
                  </a:moveTo>
                  <a:lnTo>
                    <a:pt x="207" y="6"/>
                  </a:lnTo>
                  <a:lnTo>
                    <a:pt x="189" y="12"/>
                  </a:lnTo>
                  <a:lnTo>
                    <a:pt x="173" y="19"/>
                  </a:lnTo>
                  <a:lnTo>
                    <a:pt x="158" y="25"/>
                  </a:lnTo>
                  <a:lnTo>
                    <a:pt x="141" y="31"/>
                  </a:lnTo>
                  <a:lnTo>
                    <a:pt x="125" y="38"/>
                  </a:lnTo>
                  <a:lnTo>
                    <a:pt x="110" y="45"/>
                  </a:lnTo>
                  <a:lnTo>
                    <a:pt x="95" y="52"/>
                  </a:lnTo>
                  <a:lnTo>
                    <a:pt x="78" y="58"/>
                  </a:lnTo>
                  <a:lnTo>
                    <a:pt x="64" y="66"/>
                  </a:lnTo>
                  <a:lnTo>
                    <a:pt x="50" y="74"/>
                  </a:lnTo>
                  <a:lnTo>
                    <a:pt x="38" y="80"/>
                  </a:lnTo>
                  <a:lnTo>
                    <a:pt x="25" y="87"/>
                  </a:lnTo>
                  <a:lnTo>
                    <a:pt x="11" y="95"/>
                  </a:lnTo>
                  <a:lnTo>
                    <a:pt x="0" y="103"/>
                  </a:lnTo>
                  <a:lnTo>
                    <a:pt x="223" y="0"/>
                  </a:lnTo>
                </a:path>
              </a:pathLst>
            </a:custGeom>
            <a:solidFill>
              <a:schemeClr val="bg1"/>
            </a:solidFill>
            <a:ln w="936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s-ES" sz="1400" u="none"/>
            </a:p>
          </p:txBody>
        </p:sp>
        <p:sp>
          <p:nvSpPr>
            <p:cNvPr id="1072" name="Freeform 45"/>
            <p:cNvSpPr>
              <a:spLocks noChangeArrowheads="1"/>
            </p:cNvSpPr>
            <p:nvPr/>
          </p:nvSpPr>
          <p:spPr bwMode="auto">
            <a:xfrm>
              <a:off x="3009" y="1002"/>
              <a:ext cx="30" cy="24"/>
            </a:xfrm>
            <a:custGeom>
              <a:avLst/>
              <a:gdLst>
                <a:gd name="T0" fmla="*/ 2 w 131"/>
                <a:gd name="T1" fmla="*/ 0 h 107"/>
                <a:gd name="T2" fmla="*/ 1 w 131"/>
                <a:gd name="T3" fmla="*/ 0 h 107"/>
                <a:gd name="T4" fmla="*/ 1 w 131"/>
                <a:gd name="T5" fmla="*/ 0 h 107"/>
                <a:gd name="T6" fmla="*/ 1 w 131"/>
                <a:gd name="T7" fmla="*/ 0 h 107"/>
                <a:gd name="T8" fmla="*/ 1 w 131"/>
                <a:gd name="T9" fmla="*/ 0 h 107"/>
                <a:gd name="T10" fmla="*/ 1 w 131"/>
                <a:gd name="T11" fmla="*/ 0 h 107"/>
                <a:gd name="T12" fmla="*/ 1 w 131"/>
                <a:gd name="T13" fmla="*/ 0 h 107"/>
                <a:gd name="T14" fmla="*/ 1 w 131"/>
                <a:gd name="T15" fmla="*/ 0 h 107"/>
                <a:gd name="T16" fmla="*/ 1 w 131"/>
                <a:gd name="T17" fmla="*/ 1 h 107"/>
                <a:gd name="T18" fmla="*/ 0 w 131"/>
                <a:gd name="T19" fmla="*/ 1 h 107"/>
                <a:gd name="T20" fmla="*/ 0 w 131"/>
                <a:gd name="T21" fmla="*/ 1 h 107"/>
                <a:gd name="T22" fmla="*/ 0 w 131"/>
                <a:gd name="T23" fmla="*/ 1 h 107"/>
                <a:gd name="T24" fmla="*/ 0 w 131"/>
                <a:gd name="T25" fmla="*/ 1 h 107"/>
                <a:gd name="T26" fmla="*/ 0 w 131"/>
                <a:gd name="T27" fmla="*/ 1 h 107"/>
                <a:gd name="T28" fmla="*/ 0 w 131"/>
                <a:gd name="T29" fmla="*/ 1 h 107"/>
                <a:gd name="T30" fmla="*/ 0 w 131"/>
                <a:gd name="T31" fmla="*/ 1 h 107"/>
                <a:gd name="T32" fmla="*/ 2 w 131"/>
                <a:gd name="T33" fmla="*/ 0 h 107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131"/>
                <a:gd name="T52" fmla="*/ 0 h 107"/>
                <a:gd name="T53" fmla="*/ 131 w 131"/>
                <a:gd name="T54" fmla="*/ 107 h 107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131" h="107">
                  <a:moveTo>
                    <a:pt x="130" y="0"/>
                  </a:moveTo>
                  <a:lnTo>
                    <a:pt x="118" y="6"/>
                  </a:lnTo>
                  <a:lnTo>
                    <a:pt x="109" y="13"/>
                  </a:lnTo>
                  <a:lnTo>
                    <a:pt x="98" y="19"/>
                  </a:lnTo>
                  <a:lnTo>
                    <a:pt x="89" y="26"/>
                  </a:lnTo>
                  <a:lnTo>
                    <a:pt x="78" y="34"/>
                  </a:lnTo>
                  <a:lnTo>
                    <a:pt x="68" y="39"/>
                  </a:lnTo>
                  <a:lnTo>
                    <a:pt x="61" y="47"/>
                  </a:lnTo>
                  <a:lnTo>
                    <a:pt x="49" y="55"/>
                  </a:lnTo>
                  <a:lnTo>
                    <a:pt x="42" y="62"/>
                  </a:lnTo>
                  <a:lnTo>
                    <a:pt x="34" y="68"/>
                  </a:lnTo>
                  <a:lnTo>
                    <a:pt x="28" y="76"/>
                  </a:lnTo>
                  <a:lnTo>
                    <a:pt x="20" y="84"/>
                  </a:lnTo>
                  <a:lnTo>
                    <a:pt x="14" y="90"/>
                  </a:lnTo>
                  <a:lnTo>
                    <a:pt x="6" y="98"/>
                  </a:lnTo>
                  <a:lnTo>
                    <a:pt x="0" y="106"/>
                  </a:lnTo>
                  <a:lnTo>
                    <a:pt x="130" y="0"/>
                  </a:lnTo>
                </a:path>
              </a:pathLst>
            </a:custGeom>
            <a:solidFill>
              <a:schemeClr val="bg1"/>
            </a:solidFill>
            <a:ln w="936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s-ES" sz="1400" u="none"/>
            </a:p>
          </p:txBody>
        </p:sp>
        <p:sp>
          <p:nvSpPr>
            <p:cNvPr id="1073" name="Freeform 46"/>
            <p:cNvSpPr>
              <a:spLocks noChangeArrowheads="1"/>
            </p:cNvSpPr>
            <p:nvPr/>
          </p:nvSpPr>
          <p:spPr bwMode="auto">
            <a:xfrm>
              <a:off x="2551" y="1032"/>
              <a:ext cx="65" cy="14"/>
            </a:xfrm>
            <a:custGeom>
              <a:avLst/>
              <a:gdLst>
                <a:gd name="T0" fmla="*/ 3 w 286"/>
                <a:gd name="T1" fmla="*/ 1 h 62"/>
                <a:gd name="T2" fmla="*/ 3 w 286"/>
                <a:gd name="T3" fmla="*/ 1 h 62"/>
                <a:gd name="T4" fmla="*/ 3 w 286"/>
                <a:gd name="T5" fmla="*/ 1 h 62"/>
                <a:gd name="T6" fmla="*/ 3 w 286"/>
                <a:gd name="T7" fmla="*/ 0 h 62"/>
                <a:gd name="T8" fmla="*/ 2 w 286"/>
                <a:gd name="T9" fmla="*/ 0 h 62"/>
                <a:gd name="T10" fmla="*/ 2 w 286"/>
                <a:gd name="T11" fmla="*/ 0 h 62"/>
                <a:gd name="T12" fmla="*/ 2 w 286"/>
                <a:gd name="T13" fmla="*/ 0 h 62"/>
                <a:gd name="T14" fmla="*/ 2 w 286"/>
                <a:gd name="T15" fmla="*/ 0 h 62"/>
                <a:gd name="T16" fmla="*/ 2 w 286"/>
                <a:gd name="T17" fmla="*/ 0 h 62"/>
                <a:gd name="T18" fmla="*/ 1 w 286"/>
                <a:gd name="T19" fmla="*/ 0 h 62"/>
                <a:gd name="T20" fmla="*/ 1 w 286"/>
                <a:gd name="T21" fmla="*/ 0 h 62"/>
                <a:gd name="T22" fmla="*/ 1 w 286"/>
                <a:gd name="T23" fmla="*/ 0 h 62"/>
                <a:gd name="T24" fmla="*/ 1 w 286"/>
                <a:gd name="T25" fmla="*/ 0 h 62"/>
                <a:gd name="T26" fmla="*/ 0 w 286"/>
                <a:gd name="T27" fmla="*/ 0 h 62"/>
                <a:gd name="T28" fmla="*/ 0 w 286"/>
                <a:gd name="T29" fmla="*/ 0 h 62"/>
                <a:gd name="T30" fmla="*/ 0 w 286"/>
                <a:gd name="T31" fmla="*/ 0 h 62"/>
                <a:gd name="T32" fmla="*/ 3 w 286"/>
                <a:gd name="T33" fmla="*/ 1 h 62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286"/>
                <a:gd name="T52" fmla="*/ 0 h 62"/>
                <a:gd name="T53" fmla="*/ 286 w 286"/>
                <a:gd name="T54" fmla="*/ 62 h 62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286" h="62">
                  <a:moveTo>
                    <a:pt x="285" y="61"/>
                  </a:moveTo>
                  <a:lnTo>
                    <a:pt x="268" y="57"/>
                  </a:lnTo>
                  <a:lnTo>
                    <a:pt x="249" y="52"/>
                  </a:lnTo>
                  <a:lnTo>
                    <a:pt x="232" y="48"/>
                  </a:lnTo>
                  <a:lnTo>
                    <a:pt x="213" y="45"/>
                  </a:lnTo>
                  <a:lnTo>
                    <a:pt x="193" y="40"/>
                  </a:lnTo>
                  <a:lnTo>
                    <a:pt x="175" y="36"/>
                  </a:lnTo>
                  <a:lnTo>
                    <a:pt x="157" y="30"/>
                  </a:lnTo>
                  <a:lnTo>
                    <a:pt x="136" y="26"/>
                  </a:lnTo>
                  <a:lnTo>
                    <a:pt x="118" y="22"/>
                  </a:lnTo>
                  <a:lnTo>
                    <a:pt x="98" y="19"/>
                  </a:lnTo>
                  <a:lnTo>
                    <a:pt x="78" y="14"/>
                  </a:lnTo>
                  <a:lnTo>
                    <a:pt x="61" y="10"/>
                  </a:lnTo>
                  <a:lnTo>
                    <a:pt x="40" y="7"/>
                  </a:lnTo>
                  <a:lnTo>
                    <a:pt x="19" y="4"/>
                  </a:lnTo>
                  <a:lnTo>
                    <a:pt x="0" y="0"/>
                  </a:lnTo>
                  <a:lnTo>
                    <a:pt x="285" y="61"/>
                  </a:lnTo>
                </a:path>
              </a:pathLst>
            </a:custGeom>
            <a:solidFill>
              <a:schemeClr val="bg1"/>
            </a:solidFill>
            <a:ln w="936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s-ES" sz="1400" u="none"/>
            </a:p>
          </p:txBody>
        </p:sp>
        <p:sp>
          <p:nvSpPr>
            <p:cNvPr id="1074" name="Freeform 47"/>
            <p:cNvSpPr>
              <a:spLocks noChangeArrowheads="1"/>
            </p:cNvSpPr>
            <p:nvPr/>
          </p:nvSpPr>
          <p:spPr bwMode="auto">
            <a:xfrm>
              <a:off x="2071" y="1179"/>
              <a:ext cx="21" cy="27"/>
            </a:xfrm>
            <a:custGeom>
              <a:avLst/>
              <a:gdLst>
                <a:gd name="T0" fmla="*/ 0 w 91"/>
                <a:gd name="T1" fmla="*/ 0 h 118"/>
                <a:gd name="T2" fmla="*/ 0 w 91"/>
                <a:gd name="T3" fmla="*/ 0 h 118"/>
                <a:gd name="T4" fmla="*/ 0 w 91"/>
                <a:gd name="T5" fmla="*/ 0 h 118"/>
                <a:gd name="T6" fmla="*/ 0 w 91"/>
                <a:gd name="T7" fmla="*/ 0 h 118"/>
                <a:gd name="T8" fmla="*/ 0 w 91"/>
                <a:gd name="T9" fmla="*/ 0 h 118"/>
                <a:gd name="T10" fmla="*/ 0 w 91"/>
                <a:gd name="T11" fmla="*/ 0 h 118"/>
                <a:gd name="T12" fmla="*/ 0 w 91"/>
                <a:gd name="T13" fmla="*/ 1 h 118"/>
                <a:gd name="T14" fmla="*/ 0 w 91"/>
                <a:gd name="T15" fmla="*/ 1 h 118"/>
                <a:gd name="T16" fmla="*/ 0 w 91"/>
                <a:gd name="T17" fmla="*/ 1 h 118"/>
                <a:gd name="T18" fmla="*/ 1 w 91"/>
                <a:gd name="T19" fmla="*/ 1 h 118"/>
                <a:gd name="T20" fmla="*/ 1 w 91"/>
                <a:gd name="T21" fmla="*/ 1 h 118"/>
                <a:gd name="T22" fmla="*/ 1 w 91"/>
                <a:gd name="T23" fmla="*/ 1 h 118"/>
                <a:gd name="T24" fmla="*/ 1 w 91"/>
                <a:gd name="T25" fmla="*/ 1 h 118"/>
                <a:gd name="T26" fmla="*/ 1 w 91"/>
                <a:gd name="T27" fmla="*/ 1 h 118"/>
                <a:gd name="T28" fmla="*/ 1 w 91"/>
                <a:gd name="T29" fmla="*/ 1 h 118"/>
                <a:gd name="T30" fmla="*/ 1 w 91"/>
                <a:gd name="T31" fmla="*/ 1 h 118"/>
                <a:gd name="T32" fmla="*/ 0 w 91"/>
                <a:gd name="T33" fmla="*/ 0 h 118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91"/>
                <a:gd name="T52" fmla="*/ 0 h 118"/>
                <a:gd name="T53" fmla="*/ 91 w 91"/>
                <a:gd name="T54" fmla="*/ 118 h 118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91" h="118">
                  <a:moveTo>
                    <a:pt x="0" y="0"/>
                  </a:moveTo>
                  <a:lnTo>
                    <a:pt x="4" y="7"/>
                  </a:lnTo>
                  <a:lnTo>
                    <a:pt x="8" y="16"/>
                  </a:lnTo>
                  <a:lnTo>
                    <a:pt x="12" y="25"/>
                  </a:lnTo>
                  <a:lnTo>
                    <a:pt x="16" y="31"/>
                  </a:lnTo>
                  <a:lnTo>
                    <a:pt x="22" y="41"/>
                  </a:lnTo>
                  <a:lnTo>
                    <a:pt x="28" y="48"/>
                  </a:lnTo>
                  <a:lnTo>
                    <a:pt x="34" y="56"/>
                  </a:lnTo>
                  <a:lnTo>
                    <a:pt x="40" y="63"/>
                  </a:lnTo>
                  <a:lnTo>
                    <a:pt x="47" y="72"/>
                  </a:lnTo>
                  <a:lnTo>
                    <a:pt x="53" y="78"/>
                  </a:lnTo>
                  <a:lnTo>
                    <a:pt x="59" y="87"/>
                  </a:lnTo>
                  <a:lnTo>
                    <a:pt x="68" y="93"/>
                  </a:lnTo>
                  <a:lnTo>
                    <a:pt x="76" y="101"/>
                  </a:lnTo>
                  <a:lnTo>
                    <a:pt x="82" y="109"/>
                  </a:lnTo>
                  <a:lnTo>
                    <a:pt x="90" y="117"/>
                  </a:lnTo>
                  <a:lnTo>
                    <a:pt x="0" y="0"/>
                  </a:lnTo>
                </a:path>
              </a:pathLst>
            </a:custGeom>
            <a:solidFill>
              <a:schemeClr val="bg1"/>
            </a:solidFill>
            <a:ln w="936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s-ES" sz="1400" u="none"/>
            </a:p>
          </p:txBody>
        </p:sp>
      </p:grpSp>
      <p:sp>
        <p:nvSpPr>
          <p:cNvPr id="712752" name="Text Box 48"/>
          <p:cNvSpPr txBox="1">
            <a:spLocks noChangeArrowheads="1"/>
          </p:cNvSpPr>
          <p:nvPr/>
        </p:nvSpPr>
        <p:spPr bwMode="auto">
          <a:xfrm>
            <a:off x="1260475" y="3500438"/>
            <a:ext cx="1295400" cy="2862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1400" u="none">
                <a:solidFill>
                  <a:schemeClr val="hlink"/>
                </a:solidFill>
                <a:latin typeface="Arial" charset="0"/>
              </a:rPr>
              <a:t>Proxy BU</a:t>
            </a:r>
          </a:p>
        </p:txBody>
      </p:sp>
      <p:sp>
        <p:nvSpPr>
          <p:cNvPr id="712753" name="Line 49"/>
          <p:cNvSpPr>
            <a:spLocks noChangeShapeType="1"/>
          </p:cNvSpPr>
          <p:nvPr/>
        </p:nvSpPr>
        <p:spPr bwMode="auto">
          <a:xfrm flipV="1">
            <a:off x="1692275" y="3141663"/>
            <a:ext cx="1439863" cy="1192212"/>
          </a:xfrm>
          <a:prstGeom prst="line">
            <a:avLst/>
          </a:prstGeom>
          <a:noFill/>
          <a:ln w="38100">
            <a:solidFill>
              <a:schemeClr val="hlink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s-ES" sz="1400" u="none"/>
          </a:p>
        </p:txBody>
      </p:sp>
      <p:sp>
        <p:nvSpPr>
          <p:cNvPr id="712754" name="Line 50"/>
          <p:cNvSpPr>
            <a:spLocks noChangeShapeType="1"/>
          </p:cNvSpPr>
          <p:nvPr/>
        </p:nvSpPr>
        <p:spPr bwMode="auto">
          <a:xfrm flipH="1">
            <a:off x="1763713" y="3346450"/>
            <a:ext cx="1439862" cy="1235075"/>
          </a:xfrm>
          <a:prstGeom prst="line">
            <a:avLst/>
          </a:prstGeom>
          <a:noFill/>
          <a:ln w="38100">
            <a:solidFill>
              <a:schemeClr val="hlink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s-ES" sz="1400" u="none"/>
          </a:p>
        </p:txBody>
      </p:sp>
      <p:sp>
        <p:nvSpPr>
          <p:cNvPr id="33" name="32 Título"/>
          <p:cNvSpPr>
            <a:spLocks noGrp="1"/>
          </p:cNvSpPr>
          <p:nvPr>
            <p:ph type="title"/>
          </p:nvPr>
        </p:nvSpPr>
        <p:spPr>
          <a:xfrm>
            <a:off x="457200" y="214290"/>
            <a:ext cx="8229600" cy="1143000"/>
          </a:xfrm>
        </p:spPr>
        <p:txBody>
          <a:bodyPr/>
          <a:lstStyle/>
          <a:p>
            <a:pPr eaLnBrk="1" hangingPunct="1"/>
            <a:r>
              <a:rPr lang="es-ES_tradnl" sz="2800" b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Proxy Mobile IPv6 (RFC 5213)</a:t>
            </a:r>
            <a:endParaRPr lang="es-ES" sz="2800" b="1" dirty="0" smtClean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34" name="Slide Number Placeholder 4"/>
          <p:cNvSpPr txBox="1">
            <a:spLocks noGrp="1"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</p:spPr>
        <p:txBody>
          <a:bodyPr anchor="ctr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236ECAAF-2CB1-4287-B4DA-451801EC5A88}" type="slidenum">
              <a:rPr lang="en-US" sz="1200">
                <a:solidFill>
                  <a:schemeClr val="tx1">
                    <a:tint val="75000"/>
                  </a:schemeClr>
                </a:solidFill>
                <a:latin typeface="+mn-lt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7</a:t>
            </a:fld>
            <a:endParaRPr lang="en-US" sz="1200">
              <a:solidFill>
                <a:schemeClr val="tx1">
                  <a:tint val="75000"/>
                </a:schemeClr>
              </a:solidFill>
              <a:latin typeface="+mn-lt"/>
            </a:endParaRPr>
          </a:p>
        </p:txBody>
      </p:sp>
      <p:sp>
        <p:nvSpPr>
          <p:cNvPr id="35" name="3 Marcador de fecha"/>
          <p:cNvSpPr txBox="1">
            <a:spLocks noGrp="1"/>
          </p:cNvSpPr>
          <p:nvPr/>
        </p:nvSpPr>
        <p:spPr bwMode="auto"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ES" sz="1200" dirty="0" smtClean="0">
                <a:solidFill>
                  <a:srgbClr val="898989"/>
                </a:solidFill>
                <a:latin typeface="Calibri" pitchFamily="34" charset="0"/>
                <a:cs typeface="Arial" charset="0"/>
              </a:rPr>
              <a:t>86th </a:t>
            </a:r>
            <a:r>
              <a:rPr lang="es-ES" sz="1200" dirty="0">
                <a:solidFill>
                  <a:srgbClr val="898989"/>
                </a:solidFill>
                <a:latin typeface="Calibri" pitchFamily="34" charset="0"/>
                <a:cs typeface="Arial" charset="0"/>
              </a:rPr>
              <a:t>IETF, </a:t>
            </a:r>
            <a:r>
              <a:rPr lang="es-ES" sz="1200" dirty="0" smtClean="0">
                <a:solidFill>
                  <a:srgbClr val="898989"/>
                </a:solidFill>
                <a:latin typeface="Calibri" pitchFamily="34" charset="0"/>
                <a:cs typeface="Arial" charset="0"/>
              </a:rPr>
              <a:t>Orlando</a:t>
            </a:r>
            <a:endParaRPr lang="es-ES" sz="1200" dirty="0">
              <a:solidFill>
                <a:srgbClr val="898989"/>
              </a:solidFill>
              <a:latin typeface="Calibri" pitchFamily="34" charset="0"/>
              <a:cs typeface="Arial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27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127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127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7127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27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7127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27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71273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127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1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27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71273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127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27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71270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127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27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71275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127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3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27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71275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127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27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9" dur="500"/>
                                        <p:tgtEl>
                                          <p:spTgt spid="71272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127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40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27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7127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27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7127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27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0" dur="500"/>
                                        <p:tgtEl>
                                          <p:spTgt spid="71273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127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27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5" dur="500"/>
                                        <p:tgtEl>
                                          <p:spTgt spid="71275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127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5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27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8" dur="500"/>
                                        <p:tgtEl>
                                          <p:spTgt spid="71273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127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27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3" dur="500"/>
                                        <p:tgtEl>
                                          <p:spTgt spid="71273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127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6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27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6" dur="500"/>
                                        <p:tgtEl>
                                          <p:spTgt spid="71273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127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27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1" dur="500"/>
                                        <p:tgtEl>
                                          <p:spTgt spid="71273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127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2709" grpId="0" animBg="1"/>
      <p:bldP spid="712721" grpId="0" animBg="1"/>
      <p:bldP spid="712732" grpId="0" animBg="1"/>
      <p:bldP spid="712733" grpId="0"/>
      <p:bldP spid="712734" grpId="0" animBg="1"/>
      <p:bldP spid="712735" grpId="0"/>
      <p:bldP spid="712736" grpId="0" animBg="1"/>
      <p:bldP spid="712737" grpId="0"/>
      <p:bldP spid="712738" grpId="0" animBg="1"/>
      <p:bldP spid="712752" grpId="0"/>
      <p:bldP spid="712753" grpId="0" animBg="1"/>
      <p:bldP spid="71275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075" name="Object 2"/>
          <p:cNvGraphicFramePr>
            <a:graphicFrameLocks noChangeAspect="1"/>
          </p:cNvGraphicFramePr>
          <p:nvPr>
            <p:ph idx="1"/>
          </p:nvPr>
        </p:nvGraphicFramePr>
        <p:xfrm>
          <a:off x="476450" y="1557338"/>
          <a:ext cx="5824138" cy="4467225"/>
        </p:xfrm>
        <a:graphic>
          <a:graphicData uri="http://schemas.openxmlformats.org/presentationml/2006/ole">
            <p:oleObj spid="_x0000_s4098" name="Visio" r:id="rId4" imgW="7508869" imgH="5759585" progId="Visio.Drawing.11">
              <p:embed/>
            </p:oleObj>
          </a:graphicData>
        </a:graphic>
      </p:graphicFrame>
      <p:sp>
        <p:nvSpPr>
          <p:cNvPr id="716804" name="AutoShape 4"/>
          <p:cNvSpPr>
            <a:spLocks noChangeArrowheads="1"/>
          </p:cNvSpPr>
          <p:nvPr/>
        </p:nvSpPr>
        <p:spPr bwMode="auto">
          <a:xfrm>
            <a:off x="730398" y="2722135"/>
            <a:ext cx="1393330" cy="418833"/>
          </a:xfrm>
          <a:prstGeom prst="wedgeRectCallout">
            <a:avLst>
              <a:gd name="adj1" fmla="val -9866"/>
              <a:gd name="adj2" fmla="val 345431"/>
            </a:avLst>
          </a:prstGeom>
          <a:noFill/>
          <a:ln w="19050">
            <a:solidFill>
              <a:schemeClr val="hlink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marL="288925" indent="-288925" algn="l">
              <a:lnSpc>
                <a:spcPct val="90000"/>
              </a:lnSpc>
              <a:spcBef>
                <a:spcPct val="30000"/>
              </a:spcBef>
              <a:buClr>
                <a:srgbClr val="00DFCA"/>
              </a:buClr>
              <a:buFont typeface="Monotype Sorts" pitchFamily="2" charset="2"/>
              <a:buNone/>
            </a:pPr>
            <a:r>
              <a:rPr lang="es-ES_tradnl" sz="1000" u="none">
                <a:solidFill>
                  <a:schemeClr val="hlink"/>
                </a:solidFill>
                <a:latin typeface="Arial" charset="0"/>
              </a:rPr>
              <a:t>MN 1’s dettachment</a:t>
            </a:r>
          </a:p>
          <a:p>
            <a:pPr marL="288925" indent="-288925" algn="l">
              <a:lnSpc>
                <a:spcPct val="90000"/>
              </a:lnSpc>
              <a:spcBef>
                <a:spcPct val="30000"/>
              </a:spcBef>
              <a:buClr>
                <a:srgbClr val="00DFCA"/>
              </a:buClr>
              <a:buFont typeface="Monotype Sorts" pitchFamily="2" charset="2"/>
              <a:buNone/>
            </a:pPr>
            <a:r>
              <a:rPr lang="es-ES_tradnl" sz="1000" u="none">
                <a:solidFill>
                  <a:schemeClr val="hlink"/>
                </a:solidFill>
                <a:latin typeface="Arial" charset="0"/>
              </a:rPr>
              <a:t>detected by MAG 1</a:t>
            </a:r>
            <a:endParaRPr lang="es-ES_tradnl" sz="1000" u="none">
              <a:solidFill>
                <a:schemeClr val="hlink"/>
              </a:solidFill>
              <a:latin typeface="Courier New" pitchFamily="49" charset="0"/>
            </a:endParaRPr>
          </a:p>
        </p:txBody>
      </p:sp>
      <p:graphicFrame>
        <p:nvGraphicFramePr>
          <p:cNvPr id="716805" name="Group 5"/>
          <p:cNvGraphicFramePr>
            <a:graphicFrameLocks noGrp="1"/>
          </p:cNvGraphicFramePr>
          <p:nvPr/>
        </p:nvGraphicFramePr>
        <p:xfrm>
          <a:off x="3708400" y="2854325"/>
          <a:ext cx="5076825" cy="287338"/>
        </p:xfrm>
        <a:graphic>
          <a:graphicData uri="http://schemas.openxmlformats.org/drawingml/2006/table">
            <a:tbl>
              <a:tblPr/>
              <a:tblGrid>
                <a:gridCol w="936625"/>
                <a:gridCol w="2232025"/>
                <a:gridCol w="1908175"/>
              </a:tblGrid>
              <a:tr h="28733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2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Courier New" pitchFamily="49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0000"/>
                        <a:buFont typeface="Monotype Sorts" pitchFamily="2" charset="2"/>
                        <a:buNone/>
                        <a:tabLst/>
                      </a:pPr>
                      <a:endParaRPr kumimoji="0" lang="en-GB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Courier New" pitchFamily="49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0000"/>
                        <a:buFont typeface="Monotype Sorts" pitchFamily="2" charset="2"/>
                        <a:buNone/>
                        <a:tabLst/>
                      </a:pPr>
                      <a:endParaRPr kumimoji="0" lang="en-GB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Courier New" pitchFamily="49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pic>
        <p:nvPicPr>
          <p:cNvPr id="716815" name="Picture 15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79388" y="5157788"/>
            <a:ext cx="871537" cy="844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6816" name="AutoShape 16"/>
          <p:cNvSpPr>
            <a:spLocks noChangeArrowheads="1"/>
          </p:cNvSpPr>
          <p:nvPr/>
        </p:nvSpPr>
        <p:spPr bwMode="auto">
          <a:xfrm>
            <a:off x="4211638" y="1537885"/>
            <a:ext cx="2210862" cy="234167"/>
          </a:xfrm>
          <a:prstGeom prst="wedgeRectCallout">
            <a:avLst>
              <a:gd name="adj1" fmla="val -75515"/>
              <a:gd name="adj2" fmla="val 484110"/>
            </a:avLst>
          </a:prstGeom>
          <a:noFill/>
          <a:ln w="19050">
            <a:solidFill>
              <a:schemeClr val="hlink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marL="288925" indent="-288925" algn="l">
              <a:lnSpc>
                <a:spcPct val="90000"/>
              </a:lnSpc>
              <a:spcBef>
                <a:spcPct val="30000"/>
              </a:spcBef>
              <a:buClr>
                <a:srgbClr val="00DFCA"/>
              </a:buClr>
              <a:buFont typeface="Monotype Sorts" pitchFamily="2" charset="2"/>
              <a:buNone/>
            </a:pPr>
            <a:r>
              <a:rPr lang="es-ES_tradnl" sz="1000" u="none">
                <a:solidFill>
                  <a:schemeClr val="hlink"/>
                </a:solidFill>
                <a:latin typeface="Arial" charset="0"/>
              </a:rPr>
              <a:t>LMA looks for MN 1 ID in its table</a:t>
            </a:r>
            <a:endParaRPr lang="es-ES_tradnl" sz="1000" u="none">
              <a:solidFill>
                <a:schemeClr val="hlink"/>
              </a:solidFill>
              <a:latin typeface="Courier New" pitchFamily="49" charset="0"/>
            </a:endParaRPr>
          </a:p>
        </p:txBody>
      </p:sp>
      <p:graphicFrame>
        <p:nvGraphicFramePr>
          <p:cNvPr id="716817" name="Group 17"/>
          <p:cNvGraphicFramePr>
            <a:graphicFrameLocks noGrp="1"/>
          </p:cNvGraphicFramePr>
          <p:nvPr/>
        </p:nvGraphicFramePr>
        <p:xfrm>
          <a:off x="3708400" y="2852738"/>
          <a:ext cx="5076825" cy="287338"/>
        </p:xfrm>
        <a:graphic>
          <a:graphicData uri="http://schemas.openxmlformats.org/drawingml/2006/table">
            <a:tbl>
              <a:tblPr/>
              <a:tblGrid>
                <a:gridCol w="936625"/>
                <a:gridCol w="2232025"/>
                <a:gridCol w="1908175"/>
              </a:tblGrid>
              <a:tr h="28733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Courier New" pitchFamily="49" charset="0"/>
                        </a:rPr>
                        <a:t>MN 1 ID</a:t>
                      </a:r>
                      <a:endParaRPr kumimoji="0" lang="en-GB" sz="1200" b="1" i="0" u="none" strike="noStrike" cap="none" normalizeH="0" baseline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Courier New" pitchFamily="49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0000"/>
                        <a:buFont typeface="Monotype Sorts" pitchFamily="2" charset="2"/>
                        <a:buNone/>
                        <a:tabLst/>
                      </a:pP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Courier New" pitchFamily="49" charset="0"/>
                        </a:rPr>
                        <a:t>MN 1’s assigned prefix</a:t>
                      </a:r>
                    </a:p>
                  </a:txBody>
                  <a:tcPr horzOverflow="overflow">
                    <a:lnL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0000"/>
                        <a:buFont typeface="Monotype Sorts" pitchFamily="2" charset="2"/>
                        <a:buNone/>
                        <a:tabLst/>
                      </a:pP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Courier New" pitchFamily="49" charset="0"/>
                        </a:rPr>
                        <a:t>MAG 1’s IP address</a:t>
                      </a:r>
                    </a:p>
                  </a:txBody>
                  <a:tcPr horzOverflow="overflow">
                    <a:lnL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716827" name="AutoShape 27"/>
          <p:cNvSpPr>
            <a:spLocks noChangeArrowheads="1"/>
          </p:cNvSpPr>
          <p:nvPr/>
        </p:nvSpPr>
        <p:spPr bwMode="auto">
          <a:xfrm>
            <a:off x="3851920" y="2146071"/>
            <a:ext cx="2863284" cy="418833"/>
          </a:xfrm>
          <a:prstGeom prst="wedgeRectCallout">
            <a:avLst>
              <a:gd name="adj1" fmla="val -55815"/>
              <a:gd name="adj2" fmla="val 107838"/>
            </a:avLst>
          </a:prstGeom>
          <a:noFill/>
          <a:ln w="19050">
            <a:solidFill>
              <a:schemeClr val="hlink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marL="288925" indent="-288925" algn="l">
              <a:lnSpc>
                <a:spcPct val="90000"/>
              </a:lnSpc>
              <a:spcBef>
                <a:spcPct val="30000"/>
              </a:spcBef>
              <a:buClr>
                <a:srgbClr val="00DFCA"/>
              </a:buClr>
              <a:buFont typeface="Monotype Sorts" pitchFamily="2" charset="2"/>
              <a:buNone/>
            </a:pPr>
            <a:r>
              <a:rPr lang="es-ES_tradnl" sz="1000" u="none">
                <a:solidFill>
                  <a:schemeClr val="hlink"/>
                </a:solidFill>
                <a:latin typeface="Arial" charset="0"/>
              </a:rPr>
              <a:t>LMA sets a timer to delete entry for MN 1 ID </a:t>
            </a:r>
          </a:p>
          <a:p>
            <a:pPr marL="288925" indent="-288925" algn="l">
              <a:lnSpc>
                <a:spcPct val="90000"/>
              </a:lnSpc>
              <a:spcBef>
                <a:spcPct val="30000"/>
              </a:spcBef>
              <a:buClr>
                <a:srgbClr val="00DFCA"/>
              </a:buClr>
              <a:buFont typeface="Monotype Sorts" pitchFamily="2" charset="2"/>
              <a:buNone/>
            </a:pPr>
            <a:r>
              <a:rPr lang="es-ES_tradnl" sz="1000" u="none">
                <a:solidFill>
                  <a:schemeClr val="hlink"/>
                </a:solidFill>
                <a:latin typeface="Arial" charset="0"/>
              </a:rPr>
              <a:t>from its table</a:t>
            </a:r>
            <a:endParaRPr lang="es-ES_tradnl" sz="1400" u="none">
              <a:solidFill>
                <a:schemeClr val="hlink"/>
              </a:solidFill>
              <a:latin typeface="Courier New" pitchFamily="49" charset="0"/>
            </a:endParaRPr>
          </a:p>
        </p:txBody>
      </p:sp>
      <p:pic>
        <p:nvPicPr>
          <p:cNvPr id="716829" name="Picture 29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 rot="-1908095">
            <a:off x="2628900" y="4729163"/>
            <a:ext cx="647700" cy="35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6831" name="Line 31"/>
          <p:cNvSpPr>
            <a:spLocks noChangeShapeType="1"/>
          </p:cNvSpPr>
          <p:nvPr/>
        </p:nvSpPr>
        <p:spPr bwMode="auto">
          <a:xfrm flipH="1">
            <a:off x="2987675" y="4797425"/>
            <a:ext cx="215900" cy="503238"/>
          </a:xfrm>
          <a:prstGeom prst="line">
            <a:avLst/>
          </a:prstGeom>
          <a:noFill/>
          <a:ln w="38100">
            <a:solidFill>
              <a:schemeClr val="hlink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s-ES" sz="1400" u="none"/>
          </a:p>
        </p:txBody>
      </p:sp>
      <p:sp>
        <p:nvSpPr>
          <p:cNvPr id="716832" name="Text Box 32"/>
          <p:cNvSpPr txBox="1">
            <a:spLocks noChangeArrowheads="1"/>
          </p:cNvSpPr>
          <p:nvPr/>
        </p:nvSpPr>
        <p:spPr bwMode="auto">
          <a:xfrm>
            <a:off x="3132138" y="5003800"/>
            <a:ext cx="1584325" cy="6740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1400" u="none">
                <a:solidFill>
                  <a:schemeClr val="hlink"/>
                </a:solidFill>
                <a:latin typeface="Arial" charset="0"/>
              </a:rPr>
              <a:t>Router Advertisement (prefix)</a:t>
            </a:r>
          </a:p>
        </p:txBody>
      </p:sp>
      <p:sp>
        <p:nvSpPr>
          <p:cNvPr id="716833" name="AutoShape 33"/>
          <p:cNvSpPr>
            <a:spLocks noChangeArrowheads="1"/>
          </p:cNvSpPr>
          <p:nvPr/>
        </p:nvSpPr>
        <p:spPr bwMode="auto">
          <a:xfrm>
            <a:off x="3779912" y="1898689"/>
            <a:ext cx="2210862" cy="234167"/>
          </a:xfrm>
          <a:prstGeom prst="wedgeRectCallout">
            <a:avLst>
              <a:gd name="adj1" fmla="val -60005"/>
              <a:gd name="adj2" fmla="val 343778"/>
            </a:avLst>
          </a:prstGeom>
          <a:noFill/>
          <a:ln w="19050">
            <a:solidFill>
              <a:schemeClr val="hlink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marL="288925" indent="-288925" algn="l">
              <a:lnSpc>
                <a:spcPct val="90000"/>
              </a:lnSpc>
              <a:spcBef>
                <a:spcPct val="30000"/>
              </a:spcBef>
              <a:buClr>
                <a:srgbClr val="00DFCA"/>
              </a:buClr>
              <a:buFont typeface="Monotype Sorts" pitchFamily="2" charset="2"/>
              <a:buNone/>
            </a:pPr>
            <a:r>
              <a:rPr lang="es-ES_tradnl" sz="1000" u="none" dirty="0">
                <a:solidFill>
                  <a:schemeClr val="hlink"/>
                </a:solidFill>
                <a:latin typeface="Arial" charset="0"/>
              </a:rPr>
              <a:t>LMA looks </a:t>
            </a:r>
            <a:r>
              <a:rPr lang="es-ES_tradnl" sz="1000" u="none" dirty="0" err="1">
                <a:solidFill>
                  <a:schemeClr val="hlink"/>
                </a:solidFill>
                <a:latin typeface="Arial" charset="0"/>
              </a:rPr>
              <a:t>for</a:t>
            </a:r>
            <a:r>
              <a:rPr lang="es-ES_tradnl" sz="1000" u="none" dirty="0">
                <a:solidFill>
                  <a:schemeClr val="hlink"/>
                </a:solidFill>
                <a:latin typeface="Arial" charset="0"/>
              </a:rPr>
              <a:t> MN 1 ID in </a:t>
            </a:r>
            <a:r>
              <a:rPr lang="es-ES_tradnl" sz="1000" u="none" dirty="0" err="1">
                <a:solidFill>
                  <a:schemeClr val="hlink"/>
                </a:solidFill>
                <a:latin typeface="Arial" charset="0"/>
              </a:rPr>
              <a:t>its</a:t>
            </a:r>
            <a:r>
              <a:rPr lang="es-ES_tradnl" sz="1000" u="none" dirty="0">
                <a:solidFill>
                  <a:schemeClr val="hlink"/>
                </a:solidFill>
                <a:latin typeface="Arial" charset="0"/>
              </a:rPr>
              <a:t> </a:t>
            </a:r>
            <a:r>
              <a:rPr lang="es-ES_tradnl" sz="1000" u="none" dirty="0" err="1">
                <a:solidFill>
                  <a:schemeClr val="hlink"/>
                </a:solidFill>
                <a:latin typeface="Arial" charset="0"/>
              </a:rPr>
              <a:t>table</a:t>
            </a:r>
            <a:endParaRPr lang="es-ES_tradnl" sz="1000" u="none" dirty="0">
              <a:solidFill>
                <a:schemeClr val="hlink"/>
              </a:solidFill>
              <a:latin typeface="Courier New" pitchFamily="49" charset="0"/>
            </a:endParaRPr>
          </a:p>
        </p:txBody>
      </p:sp>
      <p:sp>
        <p:nvSpPr>
          <p:cNvPr id="716834" name="AutoShape 34"/>
          <p:cNvSpPr>
            <a:spLocks noChangeArrowheads="1"/>
          </p:cNvSpPr>
          <p:nvPr/>
        </p:nvSpPr>
        <p:spPr bwMode="auto">
          <a:xfrm>
            <a:off x="4355976" y="1427467"/>
            <a:ext cx="4556055" cy="489365"/>
          </a:xfrm>
          <a:prstGeom prst="wedgeRectCallout">
            <a:avLst>
              <a:gd name="adj1" fmla="val -66761"/>
              <a:gd name="adj2" fmla="val 232575"/>
            </a:avLst>
          </a:prstGeom>
          <a:noFill/>
          <a:ln w="19050">
            <a:solidFill>
              <a:schemeClr val="hlink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marL="288925" indent="-288925" algn="l">
              <a:lnSpc>
                <a:spcPct val="90000"/>
              </a:lnSpc>
              <a:spcBef>
                <a:spcPct val="30000"/>
              </a:spcBef>
              <a:buClr>
                <a:srgbClr val="00DFCA"/>
              </a:buClr>
              <a:buFont typeface="Monotype Sorts" pitchFamily="2" charset="2"/>
              <a:buNone/>
            </a:pPr>
            <a:r>
              <a:rPr lang="es-ES_tradnl" sz="1000" u="none" dirty="0">
                <a:solidFill>
                  <a:schemeClr val="hlink"/>
                </a:solidFill>
                <a:latin typeface="Arial" charset="0"/>
              </a:rPr>
              <a:t>LMA </a:t>
            </a:r>
            <a:r>
              <a:rPr lang="es-ES_tradnl" sz="1000" u="none" dirty="0" err="1">
                <a:solidFill>
                  <a:schemeClr val="hlink"/>
                </a:solidFill>
                <a:latin typeface="Arial" charset="0"/>
              </a:rPr>
              <a:t>updates</a:t>
            </a:r>
            <a:r>
              <a:rPr lang="es-ES_tradnl" sz="1000" u="none" dirty="0">
                <a:solidFill>
                  <a:schemeClr val="hlink"/>
                </a:solidFill>
                <a:latin typeface="Arial" charset="0"/>
              </a:rPr>
              <a:t> </a:t>
            </a:r>
            <a:r>
              <a:rPr lang="es-ES_tradnl" sz="1000" u="none" dirty="0" err="1">
                <a:solidFill>
                  <a:schemeClr val="hlink"/>
                </a:solidFill>
                <a:latin typeface="Arial" charset="0"/>
              </a:rPr>
              <a:t>the</a:t>
            </a:r>
            <a:r>
              <a:rPr lang="es-ES_tradnl" sz="1000" u="none" dirty="0">
                <a:solidFill>
                  <a:schemeClr val="hlink"/>
                </a:solidFill>
                <a:latin typeface="Arial" charset="0"/>
              </a:rPr>
              <a:t> </a:t>
            </a:r>
            <a:r>
              <a:rPr lang="es-ES_tradnl" sz="1000" u="none" dirty="0" err="1">
                <a:solidFill>
                  <a:schemeClr val="hlink"/>
                </a:solidFill>
                <a:latin typeface="Arial" charset="0"/>
              </a:rPr>
              <a:t>entry</a:t>
            </a:r>
            <a:r>
              <a:rPr lang="es-ES_tradnl" sz="1000" u="none" dirty="0">
                <a:solidFill>
                  <a:schemeClr val="hlink"/>
                </a:solidFill>
                <a:latin typeface="Arial" charset="0"/>
              </a:rPr>
              <a:t> </a:t>
            </a:r>
            <a:r>
              <a:rPr lang="es-ES_tradnl" sz="1000" u="none" dirty="0" err="1">
                <a:solidFill>
                  <a:schemeClr val="hlink"/>
                </a:solidFill>
                <a:latin typeface="Arial" charset="0"/>
              </a:rPr>
              <a:t>for</a:t>
            </a:r>
            <a:r>
              <a:rPr lang="es-ES_tradnl" sz="1000" u="none" dirty="0">
                <a:solidFill>
                  <a:schemeClr val="hlink"/>
                </a:solidFill>
                <a:latin typeface="Arial" charset="0"/>
              </a:rPr>
              <a:t> MN 1 ID in </a:t>
            </a:r>
            <a:r>
              <a:rPr lang="es-ES_tradnl" sz="1000" u="none" dirty="0" err="1">
                <a:solidFill>
                  <a:schemeClr val="hlink"/>
                </a:solidFill>
                <a:latin typeface="Arial" charset="0"/>
              </a:rPr>
              <a:t>its</a:t>
            </a:r>
            <a:r>
              <a:rPr lang="es-ES_tradnl" sz="1000" u="none" dirty="0">
                <a:solidFill>
                  <a:schemeClr val="hlink"/>
                </a:solidFill>
                <a:latin typeface="Arial" charset="0"/>
              </a:rPr>
              <a:t> </a:t>
            </a:r>
            <a:r>
              <a:rPr lang="es-ES_tradnl" sz="1000" u="none" dirty="0" err="1">
                <a:solidFill>
                  <a:schemeClr val="hlink"/>
                </a:solidFill>
                <a:latin typeface="Arial" charset="0"/>
              </a:rPr>
              <a:t>table</a:t>
            </a:r>
            <a:endParaRPr lang="es-ES_tradnl" sz="1000" u="none" dirty="0">
              <a:solidFill>
                <a:schemeClr val="hlink"/>
              </a:solidFill>
              <a:latin typeface="Arial" charset="0"/>
            </a:endParaRPr>
          </a:p>
          <a:p>
            <a:pPr marL="288925" indent="-288925" algn="l">
              <a:lnSpc>
                <a:spcPct val="90000"/>
              </a:lnSpc>
              <a:spcBef>
                <a:spcPct val="30000"/>
              </a:spcBef>
              <a:buClr>
                <a:srgbClr val="00DFCA"/>
              </a:buClr>
              <a:buFont typeface="Monotype Sorts" pitchFamily="2" charset="2"/>
              <a:buNone/>
            </a:pPr>
            <a:r>
              <a:rPr lang="es-ES_tradnl" sz="1400" u="none" dirty="0">
                <a:solidFill>
                  <a:schemeClr val="hlink"/>
                </a:solidFill>
                <a:latin typeface="Arial" charset="0"/>
              </a:rPr>
              <a:t>(IPv6 </a:t>
            </a:r>
            <a:r>
              <a:rPr lang="es-ES_tradnl" sz="1400" u="none" dirty="0" err="1">
                <a:solidFill>
                  <a:schemeClr val="hlink"/>
                </a:solidFill>
                <a:latin typeface="Arial" charset="0"/>
              </a:rPr>
              <a:t>forwarding</a:t>
            </a:r>
            <a:r>
              <a:rPr lang="es-ES_tradnl" sz="1400" u="none" dirty="0">
                <a:solidFill>
                  <a:schemeClr val="hlink"/>
                </a:solidFill>
                <a:latin typeface="Arial" charset="0"/>
              </a:rPr>
              <a:t> </a:t>
            </a:r>
            <a:r>
              <a:rPr lang="es-ES_tradnl" sz="1400" u="none" dirty="0" err="1">
                <a:solidFill>
                  <a:schemeClr val="hlink"/>
                </a:solidFill>
                <a:latin typeface="Arial" charset="0"/>
              </a:rPr>
              <a:t>is</a:t>
            </a:r>
            <a:r>
              <a:rPr lang="es-ES_tradnl" sz="1400" u="none" dirty="0">
                <a:solidFill>
                  <a:schemeClr val="hlink"/>
                </a:solidFill>
                <a:latin typeface="Arial" charset="0"/>
              </a:rPr>
              <a:t> </a:t>
            </a:r>
            <a:r>
              <a:rPr lang="es-ES_tradnl" sz="1400" u="none" dirty="0" err="1">
                <a:solidFill>
                  <a:schemeClr val="hlink"/>
                </a:solidFill>
                <a:latin typeface="Arial" charset="0"/>
              </a:rPr>
              <a:t>updated</a:t>
            </a:r>
            <a:r>
              <a:rPr lang="es-ES_tradnl" sz="1400" u="none" dirty="0">
                <a:solidFill>
                  <a:schemeClr val="hlink"/>
                </a:solidFill>
                <a:latin typeface="Arial" charset="0"/>
              </a:rPr>
              <a:t> </a:t>
            </a:r>
            <a:r>
              <a:rPr lang="es-ES_tradnl" sz="1400" u="none" dirty="0" err="1">
                <a:solidFill>
                  <a:schemeClr val="hlink"/>
                </a:solidFill>
                <a:latin typeface="Arial" charset="0"/>
              </a:rPr>
              <a:t>for</a:t>
            </a:r>
            <a:r>
              <a:rPr lang="es-ES_tradnl" sz="1400" u="none" dirty="0">
                <a:solidFill>
                  <a:schemeClr val="hlink"/>
                </a:solidFill>
                <a:latin typeface="Arial" charset="0"/>
              </a:rPr>
              <a:t> </a:t>
            </a:r>
            <a:r>
              <a:rPr lang="es-ES_tradnl" sz="1400" u="none" dirty="0" err="1">
                <a:solidFill>
                  <a:schemeClr val="hlink"/>
                </a:solidFill>
                <a:latin typeface="Arial" charset="0"/>
              </a:rPr>
              <a:t>the</a:t>
            </a:r>
            <a:r>
              <a:rPr lang="es-ES_tradnl" sz="1400" u="none" dirty="0">
                <a:solidFill>
                  <a:schemeClr val="hlink"/>
                </a:solidFill>
                <a:latin typeface="Arial" charset="0"/>
              </a:rPr>
              <a:t> </a:t>
            </a:r>
            <a:r>
              <a:rPr lang="es-ES_tradnl" sz="1400" u="none" dirty="0" err="1">
                <a:solidFill>
                  <a:schemeClr val="hlink"/>
                </a:solidFill>
                <a:latin typeface="Arial" charset="0"/>
              </a:rPr>
              <a:t>assigned</a:t>
            </a:r>
            <a:r>
              <a:rPr lang="es-ES_tradnl" sz="1400" u="none" dirty="0">
                <a:solidFill>
                  <a:schemeClr val="hlink"/>
                </a:solidFill>
                <a:latin typeface="Arial" charset="0"/>
              </a:rPr>
              <a:t> </a:t>
            </a:r>
            <a:r>
              <a:rPr lang="es-ES_tradnl" sz="1400" u="none" dirty="0" err="1">
                <a:solidFill>
                  <a:schemeClr val="hlink"/>
                </a:solidFill>
                <a:latin typeface="Arial" charset="0"/>
              </a:rPr>
              <a:t>prefix</a:t>
            </a:r>
            <a:r>
              <a:rPr lang="es-ES_tradnl" sz="1400" u="none" dirty="0">
                <a:solidFill>
                  <a:schemeClr val="hlink"/>
                </a:solidFill>
                <a:latin typeface="Arial" charset="0"/>
              </a:rPr>
              <a:t>)</a:t>
            </a:r>
            <a:endParaRPr lang="es-ES_tradnl" sz="1400" u="none" dirty="0">
              <a:solidFill>
                <a:schemeClr val="hlink"/>
              </a:solidFill>
              <a:latin typeface="Courier New" pitchFamily="49" charset="0"/>
            </a:endParaRPr>
          </a:p>
        </p:txBody>
      </p:sp>
      <p:graphicFrame>
        <p:nvGraphicFramePr>
          <p:cNvPr id="716835" name="Group 35"/>
          <p:cNvGraphicFramePr>
            <a:graphicFrameLocks noGrp="1"/>
          </p:cNvGraphicFramePr>
          <p:nvPr/>
        </p:nvGraphicFramePr>
        <p:xfrm>
          <a:off x="3708400" y="2852738"/>
          <a:ext cx="5076825" cy="287338"/>
        </p:xfrm>
        <a:graphic>
          <a:graphicData uri="http://schemas.openxmlformats.org/drawingml/2006/table">
            <a:tbl>
              <a:tblPr/>
              <a:tblGrid>
                <a:gridCol w="936625"/>
                <a:gridCol w="2232025"/>
                <a:gridCol w="1908175"/>
              </a:tblGrid>
              <a:tr h="28733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Courier New" pitchFamily="49" charset="0"/>
                        </a:rPr>
                        <a:t>MN 1 ID</a:t>
                      </a:r>
                    </a:p>
                  </a:txBody>
                  <a:tcPr horzOverflow="overflow">
                    <a:lnL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0000"/>
                        <a:buFont typeface="Monotype Sorts" pitchFamily="2" charset="2"/>
                        <a:buNone/>
                        <a:tabLst/>
                      </a:pP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Courier New" pitchFamily="49" charset="0"/>
                        </a:rPr>
                        <a:t>MN 1’s assigned prefix</a:t>
                      </a:r>
                    </a:p>
                  </a:txBody>
                  <a:tcPr horzOverflow="overflow">
                    <a:lnL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80000"/>
                        <a:buFont typeface="Monotype Sorts" pitchFamily="2" charset="2"/>
                        <a:buNone/>
                        <a:tabLst/>
                      </a:pP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Courier New" pitchFamily="49" charset="0"/>
                        </a:rPr>
                        <a:t>MAG </a:t>
                      </a: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Courier New" pitchFamily="49" charset="0"/>
                        </a:rPr>
                        <a:t>2</a:t>
                      </a: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Courier New" pitchFamily="49" charset="0"/>
                        </a:rPr>
                        <a:t>’s IP address</a:t>
                      </a:r>
                    </a:p>
                  </a:txBody>
                  <a:tcPr horzOverflow="overflow">
                    <a:lnL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C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99"/>
                    </a:solidFill>
                  </a:tcPr>
                </a:tc>
              </a:tr>
            </a:tbl>
          </a:graphicData>
        </a:graphic>
      </p:graphicFrame>
      <p:sp>
        <p:nvSpPr>
          <p:cNvPr id="716845" name="AutoShape 45"/>
          <p:cNvSpPr>
            <a:spLocks noChangeArrowheads="1"/>
          </p:cNvSpPr>
          <p:nvPr/>
        </p:nvSpPr>
        <p:spPr bwMode="auto">
          <a:xfrm>
            <a:off x="4139952" y="5908808"/>
            <a:ext cx="1491114" cy="418833"/>
          </a:xfrm>
          <a:prstGeom prst="wedgeRectCallout">
            <a:avLst>
              <a:gd name="adj1" fmla="val -119935"/>
              <a:gd name="adj2" fmla="val -89593"/>
            </a:avLst>
          </a:prstGeom>
          <a:noFill/>
          <a:ln w="19050">
            <a:solidFill>
              <a:schemeClr val="hlink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marL="288925" indent="-288925" algn="l">
              <a:lnSpc>
                <a:spcPct val="90000"/>
              </a:lnSpc>
              <a:spcBef>
                <a:spcPct val="30000"/>
              </a:spcBef>
              <a:buClr>
                <a:srgbClr val="00DFCA"/>
              </a:buClr>
              <a:buFont typeface="Monotype Sorts" pitchFamily="2" charset="2"/>
              <a:buNone/>
            </a:pPr>
            <a:r>
              <a:rPr lang="es-ES_tradnl" sz="1000" u="none">
                <a:solidFill>
                  <a:schemeClr val="hlink"/>
                </a:solidFill>
                <a:latin typeface="Arial" charset="0"/>
              </a:rPr>
              <a:t>MN 1 keeps using the</a:t>
            </a:r>
          </a:p>
          <a:p>
            <a:pPr marL="288925" indent="-288925" algn="l">
              <a:lnSpc>
                <a:spcPct val="90000"/>
              </a:lnSpc>
              <a:spcBef>
                <a:spcPct val="30000"/>
              </a:spcBef>
              <a:buClr>
                <a:srgbClr val="00DFCA"/>
              </a:buClr>
              <a:buFont typeface="Monotype Sorts" pitchFamily="2" charset="2"/>
              <a:buNone/>
            </a:pPr>
            <a:r>
              <a:rPr lang="es-ES_tradnl" sz="1000" u="none">
                <a:solidFill>
                  <a:schemeClr val="hlink"/>
                </a:solidFill>
                <a:latin typeface="Arial" charset="0"/>
              </a:rPr>
              <a:t>same IPv6 address</a:t>
            </a:r>
            <a:endParaRPr lang="es-ES_tradnl" sz="1000" u="none">
              <a:solidFill>
                <a:schemeClr val="hlink"/>
              </a:solidFill>
              <a:latin typeface="Courier New" pitchFamily="49" charset="0"/>
            </a:endParaRPr>
          </a:p>
        </p:txBody>
      </p:sp>
      <p:sp>
        <p:nvSpPr>
          <p:cNvPr id="716847" name="Line 47"/>
          <p:cNvSpPr>
            <a:spLocks noChangeShapeType="1"/>
          </p:cNvSpPr>
          <p:nvPr/>
        </p:nvSpPr>
        <p:spPr bwMode="auto">
          <a:xfrm flipH="1">
            <a:off x="2700338" y="4581525"/>
            <a:ext cx="358775" cy="576263"/>
          </a:xfrm>
          <a:prstGeom prst="line">
            <a:avLst/>
          </a:prstGeom>
          <a:noFill/>
          <a:ln w="38100">
            <a:solidFill>
              <a:schemeClr val="hlink"/>
            </a:solidFill>
            <a:round/>
            <a:headEnd type="triangle" w="med" len="med"/>
            <a:tailEnd/>
          </a:ln>
        </p:spPr>
        <p:txBody>
          <a:bodyPr/>
          <a:lstStyle/>
          <a:p>
            <a:endParaRPr lang="es-ES" sz="1400" u="none"/>
          </a:p>
        </p:txBody>
      </p:sp>
      <p:grpSp>
        <p:nvGrpSpPr>
          <p:cNvPr id="2" name="Group 48"/>
          <p:cNvGrpSpPr>
            <a:grpSpLocks/>
          </p:cNvGrpSpPr>
          <p:nvPr/>
        </p:nvGrpSpPr>
        <p:grpSpPr bwMode="auto">
          <a:xfrm>
            <a:off x="1979613" y="3284538"/>
            <a:ext cx="3024187" cy="431800"/>
            <a:chOff x="1869" y="964"/>
            <a:chExt cx="2222" cy="626"/>
          </a:xfrm>
        </p:grpSpPr>
        <p:sp>
          <p:nvSpPr>
            <p:cNvPr id="3129" name="Freeform 49"/>
            <p:cNvSpPr>
              <a:spLocks noChangeArrowheads="1"/>
            </p:cNvSpPr>
            <p:nvPr/>
          </p:nvSpPr>
          <p:spPr bwMode="auto">
            <a:xfrm>
              <a:off x="1869" y="964"/>
              <a:ext cx="2223" cy="627"/>
            </a:xfrm>
            <a:custGeom>
              <a:avLst/>
              <a:gdLst>
                <a:gd name="T0" fmla="*/ 7 w 9804"/>
                <a:gd name="T1" fmla="*/ 11 h 2763"/>
                <a:gd name="T2" fmla="*/ 3 w 9804"/>
                <a:gd name="T3" fmla="*/ 12 h 2763"/>
                <a:gd name="T4" fmla="*/ 1 w 9804"/>
                <a:gd name="T5" fmla="*/ 14 h 2763"/>
                <a:gd name="T6" fmla="*/ 0 w 9804"/>
                <a:gd name="T7" fmla="*/ 15 h 2763"/>
                <a:gd name="T8" fmla="*/ 1 w 9804"/>
                <a:gd name="T9" fmla="*/ 17 h 2763"/>
                <a:gd name="T10" fmla="*/ 4 w 9804"/>
                <a:gd name="T11" fmla="*/ 19 h 2763"/>
                <a:gd name="T12" fmla="*/ 7 w 9804"/>
                <a:gd name="T13" fmla="*/ 19 h 2763"/>
                <a:gd name="T14" fmla="*/ 4 w 9804"/>
                <a:gd name="T15" fmla="*/ 20 h 2763"/>
                <a:gd name="T16" fmla="*/ 2 w 9804"/>
                <a:gd name="T17" fmla="*/ 22 h 2763"/>
                <a:gd name="T18" fmla="*/ 3 w 9804"/>
                <a:gd name="T19" fmla="*/ 23 h 2763"/>
                <a:gd name="T20" fmla="*/ 6 w 9804"/>
                <a:gd name="T21" fmla="*/ 25 h 2763"/>
                <a:gd name="T22" fmla="*/ 9 w 9804"/>
                <a:gd name="T23" fmla="*/ 26 h 2763"/>
                <a:gd name="T24" fmla="*/ 14 w 9804"/>
                <a:gd name="T25" fmla="*/ 26 h 2763"/>
                <a:gd name="T26" fmla="*/ 21 w 9804"/>
                <a:gd name="T27" fmla="*/ 29 h 2763"/>
                <a:gd name="T28" fmla="*/ 29 w 9804"/>
                <a:gd name="T29" fmla="*/ 30 h 2763"/>
                <a:gd name="T30" fmla="*/ 37 w 9804"/>
                <a:gd name="T31" fmla="*/ 30 h 2763"/>
                <a:gd name="T32" fmla="*/ 47 w 9804"/>
                <a:gd name="T33" fmla="*/ 31 h 2763"/>
                <a:gd name="T34" fmla="*/ 54 w 9804"/>
                <a:gd name="T35" fmla="*/ 32 h 2763"/>
                <a:gd name="T36" fmla="*/ 61 w 9804"/>
                <a:gd name="T37" fmla="*/ 32 h 2763"/>
                <a:gd name="T38" fmla="*/ 68 w 9804"/>
                <a:gd name="T39" fmla="*/ 31 h 2763"/>
                <a:gd name="T40" fmla="*/ 73 w 9804"/>
                <a:gd name="T41" fmla="*/ 29 h 2763"/>
                <a:gd name="T42" fmla="*/ 79 w 9804"/>
                <a:gd name="T43" fmla="*/ 28 h 2763"/>
                <a:gd name="T44" fmla="*/ 86 w 9804"/>
                <a:gd name="T45" fmla="*/ 28 h 2763"/>
                <a:gd name="T46" fmla="*/ 91 w 9804"/>
                <a:gd name="T47" fmla="*/ 27 h 2763"/>
                <a:gd name="T48" fmla="*/ 96 w 9804"/>
                <a:gd name="T49" fmla="*/ 26 h 2763"/>
                <a:gd name="T50" fmla="*/ 99 w 9804"/>
                <a:gd name="T51" fmla="*/ 24 h 2763"/>
                <a:gd name="T52" fmla="*/ 101 w 9804"/>
                <a:gd name="T53" fmla="*/ 22 h 2763"/>
                <a:gd name="T54" fmla="*/ 107 w 9804"/>
                <a:gd name="T55" fmla="*/ 21 h 2763"/>
                <a:gd name="T56" fmla="*/ 112 w 9804"/>
                <a:gd name="T57" fmla="*/ 19 h 2763"/>
                <a:gd name="T58" fmla="*/ 114 w 9804"/>
                <a:gd name="T59" fmla="*/ 16 h 2763"/>
                <a:gd name="T60" fmla="*/ 113 w 9804"/>
                <a:gd name="T61" fmla="*/ 14 h 2763"/>
                <a:gd name="T62" fmla="*/ 110 w 9804"/>
                <a:gd name="T63" fmla="*/ 11 h 2763"/>
                <a:gd name="T64" fmla="*/ 111 w 9804"/>
                <a:gd name="T65" fmla="*/ 11 h 2763"/>
                <a:gd name="T66" fmla="*/ 112 w 9804"/>
                <a:gd name="T67" fmla="*/ 9 h 2763"/>
                <a:gd name="T68" fmla="*/ 110 w 9804"/>
                <a:gd name="T69" fmla="*/ 6 h 2763"/>
                <a:gd name="T70" fmla="*/ 106 w 9804"/>
                <a:gd name="T71" fmla="*/ 5 h 2763"/>
                <a:gd name="T72" fmla="*/ 100 w 9804"/>
                <a:gd name="T73" fmla="*/ 4 h 2763"/>
                <a:gd name="T74" fmla="*/ 99 w 9804"/>
                <a:gd name="T75" fmla="*/ 2 h 2763"/>
                <a:gd name="T76" fmla="*/ 95 w 9804"/>
                <a:gd name="T77" fmla="*/ 1 h 2763"/>
                <a:gd name="T78" fmla="*/ 91 w 9804"/>
                <a:gd name="T79" fmla="*/ 0 h 2763"/>
                <a:gd name="T80" fmla="*/ 85 w 9804"/>
                <a:gd name="T81" fmla="*/ 0 h 2763"/>
                <a:gd name="T82" fmla="*/ 81 w 9804"/>
                <a:gd name="T83" fmla="*/ 1 h 2763"/>
                <a:gd name="T84" fmla="*/ 75 w 9804"/>
                <a:gd name="T85" fmla="*/ 0 h 2763"/>
                <a:gd name="T86" fmla="*/ 70 w 9804"/>
                <a:gd name="T87" fmla="*/ 0 h 2763"/>
                <a:gd name="T88" fmla="*/ 66 w 9804"/>
                <a:gd name="T89" fmla="*/ 0 h 2763"/>
                <a:gd name="T90" fmla="*/ 62 w 9804"/>
                <a:gd name="T91" fmla="*/ 1 h 2763"/>
                <a:gd name="T92" fmla="*/ 56 w 9804"/>
                <a:gd name="T93" fmla="*/ 2 h 2763"/>
                <a:gd name="T94" fmla="*/ 50 w 9804"/>
                <a:gd name="T95" fmla="*/ 1 h 2763"/>
                <a:gd name="T96" fmla="*/ 44 w 9804"/>
                <a:gd name="T97" fmla="*/ 1 h 2763"/>
                <a:gd name="T98" fmla="*/ 39 w 9804"/>
                <a:gd name="T99" fmla="*/ 2 h 2763"/>
                <a:gd name="T100" fmla="*/ 32 w 9804"/>
                <a:gd name="T101" fmla="*/ 3 h 2763"/>
                <a:gd name="T102" fmla="*/ 24 w 9804"/>
                <a:gd name="T103" fmla="*/ 3 h 2763"/>
                <a:gd name="T104" fmla="*/ 18 w 9804"/>
                <a:gd name="T105" fmla="*/ 4 h 2763"/>
                <a:gd name="T106" fmla="*/ 13 w 9804"/>
                <a:gd name="T107" fmla="*/ 6 h 2763"/>
                <a:gd name="T108" fmla="*/ 10 w 9804"/>
                <a:gd name="T109" fmla="*/ 9 h 2763"/>
                <a:gd name="T110" fmla="*/ 11 w 9804"/>
                <a:gd name="T111" fmla="*/ 11 h 2763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w 9804"/>
                <a:gd name="T169" fmla="*/ 0 h 2763"/>
                <a:gd name="T170" fmla="*/ 9804 w 9804"/>
                <a:gd name="T171" fmla="*/ 2763 h 2763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T168" t="T169" r="T170" b="T171"/>
              <a:pathLst>
                <a:path w="9804" h="2763">
                  <a:moveTo>
                    <a:pt x="913" y="918"/>
                  </a:moveTo>
                  <a:lnTo>
                    <a:pt x="864" y="920"/>
                  </a:lnTo>
                  <a:lnTo>
                    <a:pt x="815" y="922"/>
                  </a:lnTo>
                  <a:lnTo>
                    <a:pt x="767" y="926"/>
                  </a:lnTo>
                  <a:lnTo>
                    <a:pt x="718" y="932"/>
                  </a:lnTo>
                  <a:lnTo>
                    <a:pt x="670" y="937"/>
                  </a:lnTo>
                  <a:lnTo>
                    <a:pt x="622" y="944"/>
                  </a:lnTo>
                  <a:lnTo>
                    <a:pt x="579" y="951"/>
                  </a:lnTo>
                  <a:lnTo>
                    <a:pt x="534" y="959"/>
                  </a:lnTo>
                  <a:lnTo>
                    <a:pt x="490" y="969"/>
                  </a:lnTo>
                  <a:lnTo>
                    <a:pt x="448" y="979"/>
                  </a:lnTo>
                  <a:lnTo>
                    <a:pt x="407" y="990"/>
                  </a:lnTo>
                  <a:lnTo>
                    <a:pt x="367" y="1001"/>
                  </a:lnTo>
                  <a:lnTo>
                    <a:pt x="331" y="1014"/>
                  </a:lnTo>
                  <a:lnTo>
                    <a:pt x="295" y="1027"/>
                  </a:lnTo>
                  <a:lnTo>
                    <a:pt x="261" y="1040"/>
                  </a:lnTo>
                  <a:lnTo>
                    <a:pt x="228" y="1053"/>
                  </a:lnTo>
                  <a:lnTo>
                    <a:pt x="196" y="1069"/>
                  </a:lnTo>
                  <a:lnTo>
                    <a:pt x="167" y="1085"/>
                  </a:lnTo>
                  <a:lnTo>
                    <a:pt x="142" y="1100"/>
                  </a:lnTo>
                  <a:lnTo>
                    <a:pt x="117" y="1117"/>
                  </a:lnTo>
                  <a:lnTo>
                    <a:pt x="95" y="1134"/>
                  </a:lnTo>
                  <a:lnTo>
                    <a:pt x="75" y="1153"/>
                  </a:lnTo>
                  <a:lnTo>
                    <a:pt x="57" y="1169"/>
                  </a:lnTo>
                  <a:lnTo>
                    <a:pt x="40" y="1189"/>
                  </a:lnTo>
                  <a:lnTo>
                    <a:pt x="29" y="1206"/>
                  </a:lnTo>
                  <a:lnTo>
                    <a:pt x="18" y="1225"/>
                  </a:lnTo>
                  <a:lnTo>
                    <a:pt x="11" y="1243"/>
                  </a:lnTo>
                  <a:lnTo>
                    <a:pt x="3" y="1263"/>
                  </a:lnTo>
                  <a:lnTo>
                    <a:pt x="0" y="1283"/>
                  </a:lnTo>
                  <a:lnTo>
                    <a:pt x="0" y="1302"/>
                  </a:lnTo>
                  <a:lnTo>
                    <a:pt x="2" y="1320"/>
                  </a:lnTo>
                  <a:lnTo>
                    <a:pt x="6" y="1339"/>
                  </a:lnTo>
                  <a:lnTo>
                    <a:pt x="12" y="1357"/>
                  </a:lnTo>
                  <a:lnTo>
                    <a:pt x="22" y="1377"/>
                  </a:lnTo>
                  <a:lnTo>
                    <a:pt x="34" y="1396"/>
                  </a:lnTo>
                  <a:lnTo>
                    <a:pt x="49" y="1414"/>
                  </a:lnTo>
                  <a:lnTo>
                    <a:pt x="65" y="1432"/>
                  </a:lnTo>
                  <a:lnTo>
                    <a:pt x="84" y="1450"/>
                  </a:lnTo>
                  <a:lnTo>
                    <a:pt x="105" y="1467"/>
                  </a:lnTo>
                  <a:lnTo>
                    <a:pt x="128" y="1484"/>
                  </a:lnTo>
                  <a:lnTo>
                    <a:pt x="153" y="1501"/>
                  </a:lnTo>
                  <a:lnTo>
                    <a:pt x="180" y="1516"/>
                  </a:lnTo>
                  <a:lnTo>
                    <a:pt x="210" y="1532"/>
                  </a:lnTo>
                  <a:lnTo>
                    <a:pt x="242" y="1548"/>
                  </a:lnTo>
                  <a:lnTo>
                    <a:pt x="274" y="1561"/>
                  </a:lnTo>
                  <a:lnTo>
                    <a:pt x="310" y="1574"/>
                  </a:lnTo>
                  <a:lnTo>
                    <a:pt x="347" y="1587"/>
                  </a:lnTo>
                  <a:lnTo>
                    <a:pt x="385" y="1598"/>
                  </a:lnTo>
                  <a:lnTo>
                    <a:pt x="426" y="1610"/>
                  </a:lnTo>
                  <a:lnTo>
                    <a:pt x="466" y="1621"/>
                  </a:lnTo>
                  <a:lnTo>
                    <a:pt x="509" y="1631"/>
                  </a:lnTo>
                  <a:lnTo>
                    <a:pt x="552" y="1639"/>
                  </a:lnTo>
                  <a:lnTo>
                    <a:pt x="599" y="1646"/>
                  </a:lnTo>
                  <a:lnTo>
                    <a:pt x="593" y="1583"/>
                  </a:lnTo>
                  <a:lnTo>
                    <a:pt x="554" y="1595"/>
                  </a:lnTo>
                  <a:lnTo>
                    <a:pt x="517" y="1608"/>
                  </a:lnTo>
                  <a:lnTo>
                    <a:pt x="484" y="1621"/>
                  </a:lnTo>
                  <a:lnTo>
                    <a:pt x="450" y="1635"/>
                  </a:lnTo>
                  <a:lnTo>
                    <a:pt x="420" y="1650"/>
                  </a:lnTo>
                  <a:lnTo>
                    <a:pt x="390" y="1666"/>
                  </a:lnTo>
                  <a:lnTo>
                    <a:pt x="364" y="1681"/>
                  </a:lnTo>
                  <a:lnTo>
                    <a:pt x="336" y="1697"/>
                  </a:lnTo>
                  <a:lnTo>
                    <a:pt x="315" y="1715"/>
                  </a:lnTo>
                  <a:lnTo>
                    <a:pt x="295" y="1731"/>
                  </a:lnTo>
                  <a:lnTo>
                    <a:pt x="276" y="1749"/>
                  </a:lnTo>
                  <a:lnTo>
                    <a:pt x="261" y="1765"/>
                  </a:lnTo>
                  <a:lnTo>
                    <a:pt x="247" y="1786"/>
                  </a:lnTo>
                  <a:lnTo>
                    <a:pt x="236" y="1804"/>
                  </a:lnTo>
                  <a:lnTo>
                    <a:pt x="228" y="1822"/>
                  </a:lnTo>
                  <a:lnTo>
                    <a:pt x="219" y="1841"/>
                  </a:lnTo>
                  <a:lnTo>
                    <a:pt x="218" y="1860"/>
                  </a:lnTo>
                  <a:lnTo>
                    <a:pt x="216" y="1880"/>
                  </a:lnTo>
                  <a:lnTo>
                    <a:pt x="218" y="1899"/>
                  </a:lnTo>
                  <a:lnTo>
                    <a:pt x="219" y="1916"/>
                  </a:lnTo>
                  <a:lnTo>
                    <a:pt x="228" y="1936"/>
                  </a:lnTo>
                  <a:lnTo>
                    <a:pt x="236" y="1955"/>
                  </a:lnTo>
                  <a:lnTo>
                    <a:pt x="247" y="1974"/>
                  </a:lnTo>
                  <a:lnTo>
                    <a:pt x="261" y="1991"/>
                  </a:lnTo>
                  <a:lnTo>
                    <a:pt x="276" y="2010"/>
                  </a:lnTo>
                  <a:lnTo>
                    <a:pt x="295" y="2027"/>
                  </a:lnTo>
                  <a:lnTo>
                    <a:pt x="315" y="2044"/>
                  </a:lnTo>
                  <a:lnTo>
                    <a:pt x="339" y="2061"/>
                  </a:lnTo>
                  <a:lnTo>
                    <a:pt x="364" y="2078"/>
                  </a:lnTo>
                  <a:lnTo>
                    <a:pt x="390" y="2094"/>
                  </a:lnTo>
                  <a:lnTo>
                    <a:pt x="420" y="2109"/>
                  </a:lnTo>
                  <a:lnTo>
                    <a:pt x="450" y="2123"/>
                  </a:lnTo>
                  <a:lnTo>
                    <a:pt x="484" y="2138"/>
                  </a:lnTo>
                  <a:lnTo>
                    <a:pt x="517" y="2151"/>
                  </a:lnTo>
                  <a:lnTo>
                    <a:pt x="554" y="2165"/>
                  </a:lnTo>
                  <a:lnTo>
                    <a:pt x="593" y="2177"/>
                  </a:lnTo>
                  <a:lnTo>
                    <a:pt x="634" y="2188"/>
                  </a:lnTo>
                  <a:lnTo>
                    <a:pt x="673" y="2198"/>
                  </a:lnTo>
                  <a:lnTo>
                    <a:pt x="716" y="2209"/>
                  </a:lnTo>
                  <a:lnTo>
                    <a:pt x="759" y="2218"/>
                  </a:lnTo>
                  <a:lnTo>
                    <a:pt x="804" y="2225"/>
                  </a:lnTo>
                  <a:lnTo>
                    <a:pt x="851" y="2232"/>
                  </a:lnTo>
                  <a:lnTo>
                    <a:pt x="897" y="2240"/>
                  </a:lnTo>
                  <a:lnTo>
                    <a:pt x="946" y="2245"/>
                  </a:lnTo>
                  <a:lnTo>
                    <a:pt x="993" y="2248"/>
                  </a:lnTo>
                  <a:lnTo>
                    <a:pt x="1041" y="2251"/>
                  </a:lnTo>
                  <a:lnTo>
                    <a:pt x="1090" y="2256"/>
                  </a:lnTo>
                  <a:lnTo>
                    <a:pt x="1140" y="2256"/>
                  </a:lnTo>
                  <a:lnTo>
                    <a:pt x="1190" y="2257"/>
                  </a:lnTo>
                  <a:lnTo>
                    <a:pt x="1238" y="2257"/>
                  </a:lnTo>
                  <a:lnTo>
                    <a:pt x="1289" y="2256"/>
                  </a:lnTo>
                  <a:lnTo>
                    <a:pt x="1456" y="2339"/>
                  </a:lnTo>
                  <a:lnTo>
                    <a:pt x="1515" y="2366"/>
                  </a:lnTo>
                  <a:lnTo>
                    <a:pt x="1577" y="2392"/>
                  </a:lnTo>
                  <a:lnTo>
                    <a:pt x="1644" y="2417"/>
                  </a:lnTo>
                  <a:lnTo>
                    <a:pt x="1715" y="2440"/>
                  </a:lnTo>
                  <a:lnTo>
                    <a:pt x="1786" y="2463"/>
                  </a:lnTo>
                  <a:lnTo>
                    <a:pt x="1862" y="2483"/>
                  </a:lnTo>
                  <a:lnTo>
                    <a:pt x="1940" y="2502"/>
                  </a:lnTo>
                  <a:lnTo>
                    <a:pt x="2021" y="2520"/>
                  </a:lnTo>
                  <a:lnTo>
                    <a:pt x="2103" y="2535"/>
                  </a:lnTo>
                  <a:lnTo>
                    <a:pt x="2189" y="2549"/>
                  </a:lnTo>
                  <a:lnTo>
                    <a:pt x="2277" y="2561"/>
                  </a:lnTo>
                  <a:lnTo>
                    <a:pt x="2365" y="2572"/>
                  </a:lnTo>
                  <a:lnTo>
                    <a:pt x="2453" y="2582"/>
                  </a:lnTo>
                  <a:lnTo>
                    <a:pt x="2545" y="2588"/>
                  </a:lnTo>
                  <a:lnTo>
                    <a:pt x="2637" y="2593"/>
                  </a:lnTo>
                  <a:lnTo>
                    <a:pt x="2729" y="2596"/>
                  </a:lnTo>
                  <a:lnTo>
                    <a:pt x="2822" y="2597"/>
                  </a:lnTo>
                  <a:lnTo>
                    <a:pt x="2914" y="2596"/>
                  </a:lnTo>
                  <a:lnTo>
                    <a:pt x="3005" y="2594"/>
                  </a:lnTo>
                  <a:lnTo>
                    <a:pt x="3097" y="2589"/>
                  </a:lnTo>
                  <a:lnTo>
                    <a:pt x="3188" y="2583"/>
                  </a:lnTo>
                  <a:lnTo>
                    <a:pt x="3279" y="2576"/>
                  </a:lnTo>
                  <a:lnTo>
                    <a:pt x="3368" y="2565"/>
                  </a:lnTo>
                  <a:lnTo>
                    <a:pt x="3456" y="2554"/>
                  </a:lnTo>
                  <a:lnTo>
                    <a:pt x="3540" y="2540"/>
                  </a:lnTo>
                  <a:lnTo>
                    <a:pt x="3877" y="2571"/>
                  </a:lnTo>
                  <a:lnTo>
                    <a:pt x="3934" y="2593"/>
                  </a:lnTo>
                  <a:lnTo>
                    <a:pt x="3989" y="2613"/>
                  </a:lnTo>
                  <a:lnTo>
                    <a:pt x="4052" y="2632"/>
                  </a:lnTo>
                  <a:lnTo>
                    <a:pt x="4114" y="2653"/>
                  </a:lnTo>
                  <a:lnTo>
                    <a:pt x="4180" y="2668"/>
                  </a:lnTo>
                  <a:lnTo>
                    <a:pt x="4246" y="2684"/>
                  </a:lnTo>
                  <a:lnTo>
                    <a:pt x="4316" y="2700"/>
                  </a:lnTo>
                  <a:lnTo>
                    <a:pt x="4388" y="2712"/>
                  </a:lnTo>
                  <a:lnTo>
                    <a:pt x="4460" y="2725"/>
                  </a:lnTo>
                  <a:lnTo>
                    <a:pt x="4534" y="2734"/>
                  </a:lnTo>
                  <a:lnTo>
                    <a:pt x="4611" y="2742"/>
                  </a:lnTo>
                  <a:lnTo>
                    <a:pt x="4688" y="2750"/>
                  </a:lnTo>
                  <a:lnTo>
                    <a:pt x="4765" y="2754"/>
                  </a:lnTo>
                  <a:lnTo>
                    <a:pt x="4843" y="2759"/>
                  </a:lnTo>
                  <a:lnTo>
                    <a:pt x="4921" y="2762"/>
                  </a:lnTo>
                  <a:lnTo>
                    <a:pt x="4999" y="2762"/>
                  </a:lnTo>
                  <a:lnTo>
                    <a:pt x="5079" y="2762"/>
                  </a:lnTo>
                  <a:lnTo>
                    <a:pt x="5158" y="2760"/>
                  </a:lnTo>
                  <a:lnTo>
                    <a:pt x="5238" y="2756"/>
                  </a:lnTo>
                  <a:lnTo>
                    <a:pt x="5314" y="2751"/>
                  </a:lnTo>
                  <a:lnTo>
                    <a:pt x="5390" y="2744"/>
                  </a:lnTo>
                  <a:lnTo>
                    <a:pt x="5467" y="2737"/>
                  </a:lnTo>
                  <a:lnTo>
                    <a:pt x="5541" y="2726"/>
                  </a:lnTo>
                  <a:lnTo>
                    <a:pt x="5614" y="2715"/>
                  </a:lnTo>
                  <a:lnTo>
                    <a:pt x="5687" y="2702"/>
                  </a:lnTo>
                  <a:lnTo>
                    <a:pt x="5757" y="2689"/>
                  </a:lnTo>
                  <a:lnTo>
                    <a:pt x="5824" y="2673"/>
                  </a:lnTo>
                  <a:lnTo>
                    <a:pt x="5890" y="2655"/>
                  </a:lnTo>
                  <a:lnTo>
                    <a:pt x="5954" y="2637"/>
                  </a:lnTo>
                  <a:lnTo>
                    <a:pt x="6014" y="2618"/>
                  </a:lnTo>
                  <a:lnTo>
                    <a:pt x="6073" y="2597"/>
                  </a:lnTo>
                  <a:lnTo>
                    <a:pt x="6127" y="2576"/>
                  </a:lnTo>
                  <a:lnTo>
                    <a:pt x="6180" y="2554"/>
                  </a:lnTo>
                  <a:lnTo>
                    <a:pt x="6230" y="2530"/>
                  </a:lnTo>
                  <a:lnTo>
                    <a:pt x="6276" y="2506"/>
                  </a:lnTo>
                  <a:lnTo>
                    <a:pt x="6320" y="2479"/>
                  </a:lnTo>
                  <a:lnTo>
                    <a:pt x="6358" y="2453"/>
                  </a:lnTo>
                  <a:lnTo>
                    <a:pt x="6393" y="2427"/>
                  </a:lnTo>
                  <a:lnTo>
                    <a:pt x="6425" y="2400"/>
                  </a:lnTo>
                  <a:lnTo>
                    <a:pt x="6626" y="2379"/>
                  </a:lnTo>
                  <a:lnTo>
                    <a:pt x="6688" y="2389"/>
                  </a:lnTo>
                  <a:lnTo>
                    <a:pt x="6752" y="2396"/>
                  </a:lnTo>
                  <a:lnTo>
                    <a:pt x="6814" y="2404"/>
                  </a:lnTo>
                  <a:lnTo>
                    <a:pt x="6878" y="2412"/>
                  </a:lnTo>
                  <a:lnTo>
                    <a:pt x="6944" y="2416"/>
                  </a:lnTo>
                  <a:lnTo>
                    <a:pt x="7011" y="2419"/>
                  </a:lnTo>
                  <a:lnTo>
                    <a:pt x="7077" y="2422"/>
                  </a:lnTo>
                  <a:lnTo>
                    <a:pt x="7143" y="2423"/>
                  </a:lnTo>
                  <a:lnTo>
                    <a:pt x="7210" y="2423"/>
                  </a:lnTo>
                  <a:lnTo>
                    <a:pt x="7279" y="2422"/>
                  </a:lnTo>
                  <a:lnTo>
                    <a:pt x="7345" y="2417"/>
                  </a:lnTo>
                  <a:lnTo>
                    <a:pt x="7412" y="2416"/>
                  </a:lnTo>
                  <a:lnTo>
                    <a:pt x="7476" y="2411"/>
                  </a:lnTo>
                  <a:lnTo>
                    <a:pt x="7541" y="2403"/>
                  </a:lnTo>
                  <a:lnTo>
                    <a:pt x="7606" y="2396"/>
                  </a:lnTo>
                  <a:lnTo>
                    <a:pt x="7668" y="2387"/>
                  </a:lnTo>
                  <a:lnTo>
                    <a:pt x="7731" y="2376"/>
                  </a:lnTo>
                  <a:lnTo>
                    <a:pt x="7789" y="2366"/>
                  </a:lnTo>
                  <a:lnTo>
                    <a:pt x="7847" y="2353"/>
                  </a:lnTo>
                  <a:lnTo>
                    <a:pt x="7904" y="2339"/>
                  </a:lnTo>
                  <a:lnTo>
                    <a:pt x="7960" y="2323"/>
                  </a:lnTo>
                  <a:lnTo>
                    <a:pt x="8012" y="2308"/>
                  </a:lnTo>
                  <a:lnTo>
                    <a:pt x="8063" y="2292"/>
                  </a:lnTo>
                  <a:lnTo>
                    <a:pt x="8111" y="2273"/>
                  </a:lnTo>
                  <a:lnTo>
                    <a:pt x="8157" y="2256"/>
                  </a:lnTo>
                  <a:lnTo>
                    <a:pt x="8200" y="2235"/>
                  </a:lnTo>
                  <a:lnTo>
                    <a:pt x="8240" y="2215"/>
                  </a:lnTo>
                  <a:lnTo>
                    <a:pt x="8278" y="2193"/>
                  </a:lnTo>
                  <a:lnTo>
                    <a:pt x="8313" y="2172"/>
                  </a:lnTo>
                  <a:lnTo>
                    <a:pt x="8345" y="2149"/>
                  </a:lnTo>
                  <a:lnTo>
                    <a:pt x="8373" y="2126"/>
                  </a:lnTo>
                  <a:lnTo>
                    <a:pt x="8399" y="2102"/>
                  </a:lnTo>
                  <a:lnTo>
                    <a:pt x="8421" y="2078"/>
                  </a:lnTo>
                  <a:lnTo>
                    <a:pt x="8442" y="2054"/>
                  </a:lnTo>
                  <a:lnTo>
                    <a:pt x="8458" y="2028"/>
                  </a:lnTo>
                  <a:lnTo>
                    <a:pt x="8470" y="2003"/>
                  </a:lnTo>
                  <a:lnTo>
                    <a:pt x="8480" y="1978"/>
                  </a:lnTo>
                  <a:lnTo>
                    <a:pt x="8486" y="1953"/>
                  </a:lnTo>
                  <a:lnTo>
                    <a:pt x="8489" y="1927"/>
                  </a:lnTo>
                  <a:lnTo>
                    <a:pt x="8427" y="1927"/>
                  </a:lnTo>
                  <a:lnTo>
                    <a:pt x="8504" y="1923"/>
                  </a:lnTo>
                  <a:lnTo>
                    <a:pt x="8580" y="1916"/>
                  </a:lnTo>
                  <a:lnTo>
                    <a:pt x="8658" y="1910"/>
                  </a:lnTo>
                  <a:lnTo>
                    <a:pt x="8733" y="1903"/>
                  </a:lnTo>
                  <a:lnTo>
                    <a:pt x="8805" y="1892"/>
                  </a:lnTo>
                  <a:lnTo>
                    <a:pt x="8877" y="1882"/>
                  </a:lnTo>
                  <a:lnTo>
                    <a:pt x="8946" y="1869"/>
                  </a:lnTo>
                  <a:lnTo>
                    <a:pt x="9015" y="1856"/>
                  </a:lnTo>
                  <a:lnTo>
                    <a:pt x="9082" y="1838"/>
                  </a:lnTo>
                  <a:lnTo>
                    <a:pt x="9146" y="1822"/>
                  </a:lnTo>
                  <a:lnTo>
                    <a:pt x="9209" y="1806"/>
                  </a:lnTo>
                  <a:lnTo>
                    <a:pt x="9270" y="1786"/>
                  </a:lnTo>
                  <a:lnTo>
                    <a:pt x="9327" y="1765"/>
                  </a:lnTo>
                  <a:lnTo>
                    <a:pt x="9383" y="1744"/>
                  </a:lnTo>
                  <a:lnTo>
                    <a:pt x="9432" y="1723"/>
                  </a:lnTo>
                  <a:lnTo>
                    <a:pt x="9483" y="1702"/>
                  </a:lnTo>
                  <a:lnTo>
                    <a:pt x="9529" y="1677"/>
                  </a:lnTo>
                  <a:lnTo>
                    <a:pt x="9571" y="1651"/>
                  </a:lnTo>
                  <a:lnTo>
                    <a:pt x="9610" y="1626"/>
                  </a:lnTo>
                  <a:lnTo>
                    <a:pt x="9646" y="1599"/>
                  </a:lnTo>
                  <a:lnTo>
                    <a:pt x="9679" y="1573"/>
                  </a:lnTo>
                  <a:lnTo>
                    <a:pt x="9707" y="1545"/>
                  </a:lnTo>
                  <a:lnTo>
                    <a:pt x="9732" y="1516"/>
                  </a:lnTo>
                  <a:lnTo>
                    <a:pt x="9755" y="1488"/>
                  </a:lnTo>
                  <a:lnTo>
                    <a:pt x="9771" y="1459"/>
                  </a:lnTo>
                  <a:lnTo>
                    <a:pt x="9785" y="1430"/>
                  </a:lnTo>
                  <a:lnTo>
                    <a:pt x="9796" y="1401"/>
                  </a:lnTo>
                  <a:lnTo>
                    <a:pt x="9801" y="1371"/>
                  </a:lnTo>
                  <a:lnTo>
                    <a:pt x="9803" y="1341"/>
                  </a:lnTo>
                  <a:lnTo>
                    <a:pt x="9801" y="1310"/>
                  </a:lnTo>
                  <a:lnTo>
                    <a:pt x="9796" y="1282"/>
                  </a:lnTo>
                  <a:lnTo>
                    <a:pt x="9785" y="1252"/>
                  </a:lnTo>
                  <a:lnTo>
                    <a:pt x="9773" y="1222"/>
                  </a:lnTo>
                  <a:lnTo>
                    <a:pt x="9755" y="1192"/>
                  </a:lnTo>
                  <a:lnTo>
                    <a:pt x="9735" y="1164"/>
                  </a:lnTo>
                  <a:lnTo>
                    <a:pt x="9709" y="1137"/>
                  </a:lnTo>
                  <a:lnTo>
                    <a:pt x="9680" y="1108"/>
                  </a:lnTo>
                  <a:lnTo>
                    <a:pt x="9647" y="1081"/>
                  </a:lnTo>
                  <a:lnTo>
                    <a:pt x="9612" y="1055"/>
                  </a:lnTo>
                  <a:lnTo>
                    <a:pt x="9574" y="1029"/>
                  </a:lnTo>
                  <a:lnTo>
                    <a:pt x="9531" y="1004"/>
                  </a:lnTo>
                  <a:lnTo>
                    <a:pt x="9485" y="980"/>
                  </a:lnTo>
                  <a:lnTo>
                    <a:pt x="9437" y="957"/>
                  </a:lnTo>
                  <a:lnTo>
                    <a:pt x="9383" y="935"/>
                  </a:lnTo>
                  <a:lnTo>
                    <a:pt x="9329" y="914"/>
                  </a:lnTo>
                  <a:lnTo>
                    <a:pt x="9414" y="1032"/>
                  </a:lnTo>
                  <a:lnTo>
                    <a:pt x="9445" y="1011"/>
                  </a:lnTo>
                  <a:lnTo>
                    <a:pt x="9473" y="990"/>
                  </a:lnTo>
                  <a:lnTo>
                    <a:pt x="9496" y="968"/>
                  </a:lnTo>
                  <a:lnTo>
                    <a:pt x="9519" y="945"/>
                  </a:lnTo>
                  <a:lnTo>
                    <a:pt x="9537" y="922"/>
                  </a:lnTo>
                  <a:lnTo>
                    <a:pt x="9551" y="899"/>
                  </a:lnTo>
                  <a:lnTo>
                    <a:pt x="9564" y="875"/>
                  </a:lnTo>
                  <a:lnTo>
                    <a:pt x="9574" y="852"/>
                  </a:lnTo>
                  <a:lnTo>
                    <a:pt x="9579" y="828"/>
                  </a:lnTo>
                  <a:lnTo>
                    <a:pt x="9582" y="803"/>
                  </a:lnTo>
                  <a:lnTo>
                    <a:pt x="9582" y="781"/>
                  </a:lnTo>
                  <a:lnTo>
                    <a:pt x="9578" y="756"/>
                  </a:lnTo>
                  <a:lnTo>
                    <a:pt x="9570" y="733"/>
                  </a:lnTo>
                  <a:lnTo>
                    <a:pt x="9559" y="708"/>
                  </a:lnTo>
                  <a:lnTo>
                    <a:pt x="9547" y="684"/>
                  </a:lnTo>
                  <a:lnTo>
                    <a:pt x="9529" y="661"/>
                  </a:lnTo>
                  <a:lnTo>
                    <a:pt x="9511" y="640"/>
                  </a:lnTo>
                  <a:lnTo>
                    <a:pt x="9488" y="616"/>
                  </a:lnTo>
                  <a:lnTo>
                    <a:pt x="9462" y="594"/>
                  </a:lnTo>
                  <a:lnTo>
                    <a:pt x="9434" y="574"/>
                  </a:lnTo>
                  <a:lnTo>
                    <a:pt x="9402" y="553"/>
                  </a:lnTo>
                  <a:lnTo>
                    <a:pt x="9368" y="533"/>
                  </a:lnTo>
                  <a:lnTo>
                    <a:pt x="9332" y="514"/>
                  </a:lnTo>
                  <a:lnTo>
                    <a:pt x="9295" y="494"/>
                  </a:lnTo>
                  <a:lnTo>
                    <a:pt x="9251" y="476"/>
                  </a:lnTo>
                  <a:lnTo>
                    <a:pt x="9207" y="460"/>
                  </a:lnTo>
                  <a:lnTo>
                    <a:pt x="9161" y="445"/>
                  </a:lnTo>
                  <a:lnTo>
                    <a:pt x="9114" y="428"/>
                  </a:lnTo>
                  <a:lnTo>
                    <a:pt x="9064" y="415"/>
                  </a:lnTo>
                  <a:lnTo>
                    <a:pt x="9012" y="400"/>
                  </a:lnTo>
                  <a:lnTo>
                    <a:pt x="8958" y="389"/>
                  </a:lnTo>
                  <a:lnTo>
                    <a:pt x="8902" y="378"/>
                  </a:lnTo>
                  <a:lnTo>
                    <a:pt x="8845" y="368"/>
                  </a:lnTo>
                  <a:lnTo>
                    <a:pt x="8788" y="360"/>
                  </a:lnTo>
                  <a:lnTo>
                    <a:pt x="8730" y="351"/>
                  </a:lnTo>
                  <a:lnTo>
                    <a:pt x="8670" y="346"/>
                  </a:lnTo>
                  <a:lnTo>
                    <a:pt x="8609" y="341"/>
                  </a:lnTo>
                  <a:lnTo>
                    <a:pt x="8677" y="322"/>
                  </a:lnTo>
                  <a:lnTo>
                    <a:pt x="8663" y="301"/>
                  </a:lnTo>
                  <a:lnTo>
                    <a:pt x="8645" y="280"/>
                  </a:lnTo>
                  <a:lnTo>
                    <a:pt x="8626" y="260"/>
                  </a:lnTo>
                  <a:lnTo>
                    <a:pt x="8603" y="242"/>
                  </a:lnTo>
                  <a:lnTo>
                    <a:pt x="8577" y="222"/>
                  </a:lnTo>
                  <a:lnTo>
                    <a:pt x="8549" y="203"/>
                  </a:lnTo>
                  <a:lnTo>
                    <a:pt x="8518" y="185"/>
                  </a:lnTo>
                  <a:lnTo>
                    <a:pt x="8486" y="167"/>
                  </a:lnTo>
                  <a:lnTo>
                    <a:pt x="8450" y="150"/>
                  </a:lnTo>
                  <a:lnTo>
                    <a:pt x="8413" y="134"/>
                  </a:lnTo>
                  <a:lnTo>
                    <a:pt x="8373" y="118"/>
                  </a:lnTo>
                  <a:lnTo>
                    <a:pt x="8333" y="104"/>
                  </a:lnTo>
                  <a:lnTo>
                    <a:pt x="8289" y="90"/>
                  </a:lnTo>
                  <a:lnTo>
                    <a:pt x="8245" y="77"/>
                  </a:lnTo>
                  <a:lnTo>
                    <a:pt x="8196" y="65"/>
                  </a:lnTo>
                  <a:lnTo>
                    <a:pt x="8148" y="55"/>
                  </a:lnTo>
                  <a:lnTo>
                    <a:pt x="8100" y="44"/>
                  </a:lnTo>
                  <a:lnTo>
                    <a:pt x="8046" y="36"/>
                  </a:lnTo>
                  <a:lnTo>
                    <a:pt x="7995" y="28"/>
                  </a:lnTo>
                  <a:lnTo>
                    <a:pt x="7942" y="19"/>
                  </a:lnTo>
                  <a:lnTo>
                    <a:pt x="7888" y="13"/>
                  </a:lnTo>
                  <a:lnTo>
                    <a:pt x="7833" y="9"/>
                  </a:lnTo>
                  <a:lnTo>
                    <a:pt x="7777" y="5"/>
                  </a:lnTo>
                  <a:lnTo>
                    <a:pt x="7723" y="3"/>
                  </a:lnTo>
                  <a:lnTo>
                    <a:pt x="7666" y="1"/>
                  </a:lnTo>
                  <a:lnTo>
                    <a:pt x="7609" y="0"/>
                  </a:lnTo>
                  <a:lnTo>
                    <a:pt x="7554" y="0"/>
                  </a:lnTo>
                  <a:lnTo>
                    <a:pt x="7497" y="3"/>
                  </a:lnTo>
                  <a:lnTo>
                    <a:pt x="7441" y="5"/>
                  </a:lnTo>
                  <a:lnTo>
                    <a:pt x="7387" y="9"/>
                  </a:lnTo>
                  <a:lnTo>
                    <a:pt x="7330" y="13"/>
                  </a:lnTo>
                  <a:lnTo>
                    <a:pt x="7276" y="19"/>
                  </a:lnTo>
                  <a:lnTo>
                    <a:pt x="7223" y="27"/>
                  </a:lnTo>
                  <a:lnTo>
                    <a:pt x="7171" y="35"/>
                  </a:lnTo>
                  <a:lnTo>
                    <a:pt x="7121" y="43"/>
                  </a:lnTo>
                  <a:lnTo>
                    <a:pt x="7070" y="55"/>
                  </a:lnTo>
                  <a:lnTo>
                    <a:pt x="7021" y="64"/>
                  </a:lnTo>
                  <a:lnTo>
                    <a:pt x="6973" y="77"/>
                  </a:lnTo>
                  <a:lnTo>
                    <a:pt x="6929" y="89"/>
                  </a:lnTo>
                  <a:lnTo>
                    <a:pt x="6884" y="103"/>
                  </a:lnTo>
                  <a:lnTo>
                    <a:pt x="6667" y="107"/>
                  </a:lnTo>
                  <a:lnTo>
                    <a:pt x="6629" y="92"/>
                  </a:lnTo>
                  <a:lnTo>
                    <a:pt x="6591" y="81"/>
                  </a:lnTo>
                  <a:lnTo>
                    <a:pt x="6548" y="68"/>
                  </a:lnTo>
                  <a:lnTo>
                    <a:pt x="6508" y="59"/>
                  </a:lnTo>
                  <a:lnTo>
                    <a:pt x="6464" y="48"/>
                  </a:lnTo>
                  <a:lnTo>
                    <a:pt x="6417" y="39"/>
                  </a:lnTo>
                  <a:lnTo>
                    <a:pt x="6374" y="31"/>
                  </a:lnTo>
                  <a:lnTo>
                    <a:pt x="6325" y="24"/>
                  </a:lnTo>
                  <a:lnTo>
                    <a:pt x="6276" y="17"/>
                  </a:lnTo>
                  <a:lnTo>
                    <a:pt x="6228" y="12"/>
                  </a:lnTo>
                  <a:lnTo>
                    <a:pt x="6180" y="8"/>
                  </a:lnTo>
                  <a:lnTo>
                    <a:pt x="6129" y="5"/>
                  </a:lnTo>
                  <a:lnTo>
                    <a:pt x="6079" y="3"/>
                  </a:lnTo>
                  <a:lnTo>
                    <a:pt x="6028" y="0"/>
                  </a:lnTo>
                  <a:lnTo>
                    <a:pt x="5978" y="0"/>
                  </a:lnTo>
                  <a:lnTo>
                    <a:pt x="5926" y="0"/>
                  </a:lnTo>
                  <a:lnTo>
                    <a:pt x="5876" y="3"/>
                  </a:lnTo>
                  <a:lnTo>
                    <a:pt x="5825" y="5"/>
                  </a:lnTo>
                  <a:lnTo>
                    <a:pt x="5777" y="8"/>
                  </a:lnTo>
                  <a:lnTo>
                    <a:pt x="5727" y="12"/>
                  </a:lnTo>
                  <a:lnTo>
                    <a:pt x="5678" y="18"/>
                  </a:lnTo>
                  <a:lnTo>
                    <a:pt x="5630" y="24"/>
                  </a:lnTo>
                  <a:lnTo>
                    <a:pt x="5584" y="32"/>
                  </a:lnTo>
                  <a:lnTo>
                    <a:pt x="5537" y="40"/>
                  </a:lnTo>
                  <a:lnTo>
                    <a:pt x="5493" y="49"/>
                  </a:lnTo>
                  <a:lnTo>
                    <a:pt x="5448" y="60"/>
                  </a:lnTo>
                  <a:lnTo>
                    <a:pt x="5406" y="71"/>
                  </a:lnTo>
                  <a:lnTo>
                    <a:pt x="5366" y="82"/>
                  </a:lnTo>
                  <a:lnTo>
                    <a:pt x="5328" y="94"/>
                  </a:lnTo>
                  <a:lnTo>
                    <a:pt x="5290" y="108"/>
                  </a:lnTo>
                  <a:lnTo>
                    <a:pt x="5255" y="123"/>
                  </a:lnTo>
                  <a:lnTo>
                    <a:pt x="5221" y="136"/>
                  </a:lnTo>
                  <a:lnTo>
                    <a:pt x="5190" y="151"/>
                  </a:lnTo>
                  <a:lnTo>
                    <a:pt x="5160" y="167"/>
                  </a:lnTo>
                  <a:lnTo>
                    <a:pt x="4957" y="171"/>
                  </a:lnTo>
                  <a:lnTo>
                    <a:pt x="4905" y="157"/>
                  </a:lnTo>
                  <a:lnTo>
                    <a:pt x="4851" y="144"/>
                  </a:lnTo>
                  <a:lnTo>
                    <a:pt x="4796" y="134"/>
                  </a:lnTo>
                  <a:lnTo>
                    <a:pt x="4739" y="123"/>
                  </a:lnTo>
                  <a:lnTo>
                    <a:pt x="4679" y="113"/>
                  </a:lnTo>
                  <a:lnTo>
                    <a:pt x="4620" y="107"/>
                  </a:lnTo>
                  <a:lnTo>
                    <a:pt x="4559" y="99"/>
                  </a:lnTo>
                  <a:lnTo>
                    <a:pt x="4498" y="92"/>
                  </a:lnTo>
                  <a:lnTo>
                    <a:pt x="4436" y="88"/>
                  </a:lnTo>
                  <a:lnTo>
                    <a:pt x="4372" y="84"/>
                  </a:lnTo>
                  <a:lnTo>
                    <a:pt x="4309" y="84"/>
                  </a:lnTo>
                  <a:lnTo>
                    <a:pt x="4246" y="83"/>
                  </a:lnTo>
                  <a:lnTo>
                    <a:pt x="4182" y="84"/>
                  </a:lnTo>
                  <a:lnTo>
                    <a:pt x="4120" y="84"/>
                  </a:lnTo>
                  <a:lnTo>
                    <a:pt x="4057" y="88"/>
                  </a:lnTo>
                  <a:lnTo>
                    <a:pt x="3995" y="92"/>
                  </a:lnTo>
                  <a:lnTo>
                    <a:pt x="3933" y="99"/>
                  </a:lnTo>
                  <a:lnTo>
                    <a:pt x="3872" y="107"/>
                  </a:lnTo>
                  <a:lnTo>
                    <a:pt x="3810" y="113"/>
                  </a:lnTo>
                  <a:lnTo>
                    <a:pt x="3753" y="123"/>
                  </a:lnTo>
                  <a:lnTo>
                    <a:pt x="3696" y="134"/>
                  </a:lnTo>
                  <a:lnTo>
                    <a:pt x="3639" y="146"/>
                  </a:lnTo>
                  <a:lnTo>
                    <a:pt x="3588" y="158"/>
                  </a:lnTo>
                  <a:lnTo>
                    <a:pt x="3535" y="172"/>
                  </a:lnTo>
                  <a:lnTo>
                    <a:pt x="3484" y="186"/>
                  </a:lnTo>
                  <a:lnTo>
                    <a:pt x="3436" y="203"/>
                  </a:lnTo>
                  <a:lnTo>
                    <a:pt x="3389" y="221"/>
                  </a:lnTo>
                  <a:lnTo>
                    <a:pt x="3345" y="238"/>
                  </a:lnTo>
                  <a:lnTo>
                    <a:pt x="3305" y="255"/>
                  </a:lnTo>
                  <a:lnTo>
                    <a:pt x="3268" y="275"/>
                  </a:lnTo>
                  <a:lnTo>
                    <a:pt x="3007" y="301"/>
                  </a:lnTo>
                  <a:lnTo>
                    <a:pt x="2936" y="290"/>
                  </a:lnTo>
                  <a:lnTo>
                    <a:pt x="2863" y="279"/>
                  </a:lnTo>
                  <a:lnTo>
                    <a:pt x="2788" y="273"/>
                  </a:lnTo>
                  <a:lnTo>
                    <a:pt x="2715" y="265"/>
                  </a:lnTo>
                  <a:lnTo>
                    <a:pt x="2639" y="259"/>
                  </a:lnTo>
                  <a:lnTo>
                    <a:pt x="2562" y="255"/>
                  </a:lnTo>
                  <a:lnTo>
                    <a:pt x="2486" y="254"/>
                  </a:lnTo>
                  <a:lnTo>
                    <a:pt x="2408" y="253"/>
                  </a:lnTo>
                  <a:lnTo>
                    <a:pt x="2331" y="254"/>
                  </a:lnTo>
                  <a:lnTo>
                    <a:pt x="2254" y="254"/>
                  </a:lnTo>
                  <a:lnTo>
                    <a:pt x="2177" y="258"/>
                  </a:lnTo>
                  <a:lnTo>
                    <a:pt x="2102" y="264"/>
                  </a:lnTo>
                  <a:lnTo>
                    <a:pt x="2027" y="269"/>
                  </a:lnTo>
                  <a:lnTo>
                    <a:pt x="1952" y="278"/>
                  </a:lnTo>
                  <a:lnTo>
                    <a:pt x="1880" y="286"/>
                  </a:lnTo>
                  <a:lnTo>
                    <a:pt x="1806" y="299"/>
                  </a:lnTo>
                  <a:lnTo>
                    <a:pt x="1737" y="310"/>
                  </a:lnTo>
                  <a:lnTo>
                    <a:pt x="1668" y="325"/>
                  </a:lnTo>
                  <a:lnTo>
                    <a:pt x="1602" y="338"/>
                  </a:lnTo>
                  <a:lnTo>
                    <a:pt x="1536" y="353"/>
                  </a:lnTo>
                  <a:lnTo>
                    <a:pt x="1474" y="372"/>
                  </a:lnTo>
                  <a:lnTo>
                    <a:pt x="1415" y="389"/>
                  </a:lnTo>
                  <a:lnTo>
                    <a:pt x="1355" y="409"/>
                  </a:lnTo>
                  <a:lnTo>
                    <a:pt x="1302" y="430"/>
                  </a:lnTo>
                  <a:lnTo>
                    <a:pt x="1249" y="451"/>
                  </a:lnTo>
                  <a:lnTo>
                    <a:pt x="1198" y="474"/>
                  </a:lnTo>
                  <a:lnTo>
                    <a:pt x="1152" y="497"/>
                  </a:lnTo>
                  <a:lnTo>
                    <a:pt x="1110" y="522"/>
                  </a:lnTo>
                  <a:lnTo>
                    <a:pt x="1070" y="547"/>
                  </a:lnTo>
                  <a:lnTo>
                    <a:pt x="1034" y="573"/>
                  </a:lnTo>
                  <a:lnTo>
                    <a:pt x="999" y="600"/>
                  </a:lnTo>
                  <a:lnTo>
                    <a:pt x="971" y="626"/>
                  </a:lnTo>
                  <a:lnTo>
                    <a:pt x="946" y="656"/>
                  </a:lnTo>
                  <a:lnTo>
                    <a:pt x="921" y="683"/>
                  </a:lnTo>
                  <a:lnTo>
                    <a:pt x="902" y="712"/>
                  </a:lnTo>
                  <a:lnTo>
                    <a:pt x="889" y="741"/>
                  </a:lnTo>
                  <a:lnTo>
                    <a:pt x="877" y="771"/>
                  </a:lnTo>
                  <a:lnTo>
                    <a:pt x="870" y="801"/>
                  </a:lnTo>
                  <a:lnTo>
                    <a:pt x="867" y="829"/>
                  </a:lnTo>
                  <a:lnTo>
                    <a:pt x="867" y="859"/>
                  </a:lnTo>
                  <a:lnTo>
                    <a:pt x="872" y="888"/>
                  </a:lnTo>
                  <a:lnTo>
                    <a:pt x="881" y="918"/>
                  </a:lnTo>
                  <a:lnTo>
                    <a:pt x="893" y="947"/>
                  </a:lnTo>
                  <a:lnTo>
                    <a:pt x="913" y="918"/>
                  </a:lnTo>
                </a:path>
              </a:pathLst>
            </a:custGeom>
            <a:solidFill>
              <a:schemeClr val="bg1"/>
            </a:solidFill>
            <a:ln w="936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s-ES" sz="1400" u="none"/>
            </a:p>
          </p:txBody>
        </p:sp>
        <p:sp>
          <p:nvSpPr>
            <p:cNvPr id="3130" name="Freeform 50"/>
            <p:cNvSpPr>
              <a:spLocks noChangeArrowheads="1"/>
            </p:cNvSpPr>
            <p:nvPr/>
          </p:nvSpPr>
          <p:spPr bwMode="auto">
            <a:xfrm>
              <a:off x="2005" y="1337"/>
              <a:ext cx="101" cy="7"/>
            </a:xfrm>
            <a:custGeom>
              <a:avLst/>
              <a:gdLst>
                <a:gd name="T0" fmla="*/ 0 w 444"/>
                <a:gd name="T1" fmla="*/ 0 h 32"/>
                <a:gd name="T2" fmla="*/ 0 w 444"/>
                <a:gd name="T3" fmla="*/ 0 h 32"/>
                <a:gd name="T4" fmla="*/ 1 w 444"/>
                <a:gd name="T5" fmla="*/ 0 h 32"/>
                <a:gd name="T6" fmla="*/ 1 w 444"/>
                <a:gd name="T7" fmla="*/ 0 h 32"/>
                <a:gd name="T8" fmla="*/ 1 w 444"/>
                <a:gd name="T9" fmla="*/ 0 h 32"/>
                <a:gd name="T10" fmla="*/ 2 w 444"/>
                <a:gd name="T11" fmla="*/ 0 h 32"/>
                <a:gd name="T12" fmla="*/ 2 w 444"/>
                <a:gd name="T13" fmla="*/ 0 h 32"/>
                <a:gd name="T14" fmla="*/ 2 w 444"/>
                <a:gd name="T15" fmla="*/ 0 h 32"/>
                <a:gd name="T16" fmla="*/ 3 w 444"/>
                <a:gd name="T17" fmla="*/ 0 h 32"/>
                <a:gd name="T18" fmla="*/ 3 w 444"/>
                <a:gd name="T19" fmla="*/ 0 h 32"/>
                <a:gd name="T20" fmla="*/ 3 w 444"/>
                <a:gd name="T21" fmla="*/ 0 h 32"/>
                <a:gd name="T22" fmla="*/ 4 w 444"/>
                <a:gd name="T23" fmla="*/ 0 h 32"/>
                <a:gd name="T24" fmla="*/ 4 w 444"/>
                <a:gd name="T25" fmla="*/ 0 h 32"/>
                <a:gd name="T26" fmla="*/ 5 w 444"/>
                <a:gd name="T27" fmla="*/ 0 h 32"/>
                <a:gd name="T28" fmla="*/ 5 w 444"/>
                <a:gd name="T29" fmla="*/ 0 h 32"/>
                <a:gd name="T30" fmla="*/ 5 w 444"/>
                <a:gd name="T31" fmla="*/ 0 h 32"/>
                <a:gd name="T32" fmla="*/ 0 w 444"/>
                <a:gd name="T33" fmla="*/ 0 h 32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444"/>
                <a:gd name="T52" fmla="*/ 0 h 32"/>
                <a:gd name="T53" fmla="*/ 444 w 444"/>
                <a:gd name="T54" fmla="*/ 32 h 32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444" h="32">
                  <a:moveTo>
                    <a:pt x="0" y="0"/>
                  </a:moveTo>
                  <a:lnTo>
                    <a:pt x="28" y="4"/>
                  </a:lnTo>
                  <a:lnTo>
                    <a:pt x="57" y="8"/>
                  </a:lnTo>
                  <a:lnTo>
                    <a:pt x="84" y="12"/>
                  </a:lnTo>
                  <a:lnTo>
                    <a:pt x="112" y="16"/>
                  </a:lnTo>
                  <a:lnTo>
                    <a:pt x="142" y="20"/>
                  </a:lnTo>
                  <a:lnTo>
                    <a:pt x="170" y="22"/>
                  </a:lnTo>
                  <a:lnTo>
                    <a:pt x="201" y="23"/>
                  </a:lnTo>
                  <a:lnTo>
                    <a:pt x="232" y="26"/>
                  </a:lnTo>
                  <a:lnTo>
                    <a:pt x="263" y="28"/>
                  </a:lnTo>
                  <a:lnTo>
                    <a:pt x="293" y="28"/>
                  </a:lnTo>
                  <a:lnTo>
                    <a:pt x="322" y="30"/>
                  </a:lnTo>
                  <a:lnTo>
                    <a:pt x="352" y="31"/>
                  </a:lnTo>
                  <a:lnTo>
                    <a:pt x="383" y="31"/>
                  </a:lnTo>
                  <a:lnTo>
                    <a:pt x="413" y="31"/>
                  </a:lnTo>
                  <a:lnTo>
                    <a:pt x="443" y="30"/>
                  </a:lnTo>
                  <a:lnTo>
                    <a:pt x="0" y="0"/>
                  </a:lnTo>
                </a:path>
              </a:pathLst>
            </a:custGeom>
            <a:solidFill>
              <a:schemeClr val="bg1"/>
            </a:solidFill>
            <a:ln w="936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s-ES" sz="1400" u="none"/>
            </a:p>
          </p:txBody>
        </p:sp>
        <p:sp>
          <p:nvSpPr>
            <p:cNvPr id="3131" name="Freeform 51"/>
            <p:cNvSpPr>
              <a:spLocks noChangeArrowheads="1"/>
            </p:cNvSpPr>
            <p:nvPr/>
          </p:nvSpPr>
          <p:spPr bwMode="auto">
            <a:xfrm>
              <a:off x="2161" y="1473"/>
              <a:ext cx="44" cy="3"/>
            </a:xfrm>
            <a:custGeom>
              <a:avLst/>
              <a:gdLst>
                <a:gd name="T0" fmla="*/ 0 w 196"/>
                <a:gd name="T1" fmla="*/ 0 h 14"/>
                <a:gd name="T2" fmla="*/ 0 w 196"/>
                <a:gd name="T3" fmla="*/ 0 h 14"/>
                <a:gd name="T4" fmla="*/ 0 w 196"/>
                <a:gd name="T5" fmla="*/ 0 h 14"/>
                <a:gd name="T6" fmla="*/ 0 w 196"/>
                <a:gd name="T7" fmla="*/ 0 h 14"/>
                <a:gd name="T8" fmla="*/ 1 w 196"/>
                <a:gd name="T9" fmla="*/ 0 h 14"/>
                <a:gd name="T10" fmla="*/ 1 w 196"/>
                <a:gd name="T11" fmla="*/ 0 h 14"/>
                <a:gd name="T12" fmla="*/ 1 w 196"/>
                <a:gd name="T13" fmla="*/ 0 h 14"/>
                <a:gd name="T14" fmla="*/ 1 w 196"/>
                <a:gd name="T15" fmla="*/ 0 h 14"/>
                <a:gd name="T16" fmla="*/ 1 w 196"/>
                <a:gd name="T17" fmla="*/ 0 h 14"/>
                <a:gd name="T18" fmla="*/ 1 w 196"/>
                <a:gd name="T19" fmla="*/ 0 h 14"/>
                <a:gd name="T20" fmla="*/ 2 w 196"/>
                <a:gd name="T21" fmla="*/ 0 h 14"/>
                <a:gd name="T22" fmla="*/ 2 w 196"/>
                <a:gd name="T23" fmla="*/ 0 h 14"/>
                <a:gd name="T24" fmla="*/ 2 w 196"/>
                <a:gd name="T25" fmla="*/ 0 h 14"/>
                <a:gd name="T26" fmla="*/ 2 w 196"/>
                <a:gd name="T27" fmla="*/ 0 h 14"/>
                <a:gd name="T28" fmla="*/ 2 w 196"/>
                <a:gd name="T29" fmla="*/ 0 h 14"/>
                <a:gd name="T30" fmla="*/ 2 w 196"/>
                <a:gd name="T31" fmla="*/ 0 h 14"/>
                <a:gd name="T32" fmla="*/ 0 w 196"/>
                <a:gd name="T33" fmla="*/ 0 h 14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196"/>
                <a:gd name="T52" fmla="*/ 0 h 14"/>
                <a:gd name="T53" fmla="*/ 196 w 196"/>
                <a:gd name="T54" fmla="*/ 14 h 14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196" h="14">
                  <a:moveTo>
                    <a:pt x="0" y="13"/>
                  </a:moveTo>
                  <a:lnTo>
                    <a:pt x="12" y="12"/>
                  </a:lnTo>
                  <a:lnTo>
                    <a:pt x="26" y="12"/>
                  </a:lnTo>
                  <a:lnTo>
                    <a:pt x="39" y="11"/>
                  </a:lnTo>
                  <a:lnTo>
                    <a:pt x="53" y="11"/>
                  </a:lnTo>
                  <a:lnTo>
                    <a:pt x="64" y="9"/>
                  </a:lnTo>
                  <a:lnTo>
                    <a:pt x="79" y="8"/>
                  </a:lnTo>
                  <a:lnTo>
                    <a:pt x="91" y="8"/>
                  </a:lnTo>
                  <a:lnTo>
                    <a:pt x="105" y="7"/>
                  </a:lnTo>
                  <a:lnTo>
                    <a:pt x="117" y="5"/>
                  </a:lnTo>
                  <a:lnTo>
                    <a:pt x="131" y="5"/>
                  </a:lnTo>
                  <a:lnTo>
                    <a:pt x="143" y="4"/>
                  </a:lnTo>
                  <a:lnTo>
                    <a:pt x="156" y="3"/>
                  </a:lnTo>
                  <a:lnTo>
                    <a:pt x="169" y="2"/>
                  </a:lnTo>
                  <a:lnTo>
                    <a:pt x="181" y="1"/>
                  </a:lnTo>
                  <a:lnTo>
                    <a:pt x="195" y="0"/>
                  </a:lnTo>
                  <a:lnTo>
                    <a:pt x="0" y="13"/>
                  </a:lnTo>
                </a:path>
              </a:pathLst>
            </a:custGeom>
            <a:solidFill>
              <a:schemeClr val="bg1"/>
            </a:solidFill>
            <a:ln w="936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s-ES" sz="1400" u="none"/>
            </a:p>
          </p:txBody>
        </p:sp>
        <p:sp>
          <p:nvSpPr>
            <p:cNvPr id="3132" name="Freeform 52"/>
            <p:cNvSpPr>
              <a:spLocks noChangeArrowheads="1"/>
            </p:cNvSpPr>
            <p:nvPr/>
          </p:nvSpPr>
          <p:spPr bwMode="auto">
            <a:xfrm>
              <a:off x="2699" y="1520"/>
              <a:ext cx="50" cy="27"/>
            </a:xfrm>
            <a:custGeom>
              <a:avLst/>
              <a:gdLst>
                <a:gd name="T0" fmla="*/ 0 w 221"/>
                <a:gd name="T1" fmla="*/ 0 h 119"/>
                <a:gd name="T2" fmla="*/ 0 w 221"/>
                <a:gd name="T3" fmla="*/ 0 h 119"/>
                <a:gd name="T4" fmla="*/ 0 w 221"/>
                <a:gd name="T5" fmla="*/ 0 h 119"/>
                <a:gd name="T6" fmla="*/ 0 w 221"/>
                <a:gd name="T7" fmla="*/ 0 h 119"/>
                <a:gd name="T8" fmla="*/ 1 w 221"/>
                <a:gd name="T9" fmla="*/ 0 h 119"/>
                <a:gd name="T10" fmla="*/ 1 w 221"/>
                <a:gd name="T11" fmla="*/ 0 h 119"/>
                <a:gd name="T12" fmla="*/ 1 w 221"/>
                <a:gd name="T13" fmla="*/ 0 h 119"/>
                <a:gd name="T14" fmla="*/ 1 w 221"/>
                <a:gd name="T15" fmla="*/ 1 h 119"/>
                <a:gd name="T16" fmla="*/ 1 w 221"/>
                <a:gd name="T17" fmla="*/ 1 h 119"/>
                <a:gd name="T18" fmla="*/ 1 w 221"/>
                <a:gd name="T19" fmla="*/ 1 h 119"/>
                <a:gd name="T20" fmla="*/ 2 w 221"/>
                <a:gd name="T21" fmla="*/ 1 h 119"/>
                <a:gd name="T22" fmla="*/ 2 w 221"/>
                <a:gd name="T23" fmla="*/ 1 h 119"/>
                <a:gd name="T24" fmla="*/ 2 w 221"/>
                <a:gd name="T25" fmla="*/ 1 h 119"/>
                <a:gd name="T26" fmla="*/ 2 w 221"/>
                <a:gd name="T27" fmla="*/ 1 h 119"/>
                <a:gd name="T28" fmla="*/ 2 w 221"/>
                <a:gd name="T29" fmla="*/ 1 h 119"/>
                <a:gd name="T30" fmla="*/ 2 w 221"/>
                <a:gd name="T31" fmla="*/ 1 h 119"/>
                <a:gd name="T32" fmla="*/ 0 w 221"/>
                <a:gd name="T33" fmla="*/ 0 h 119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221"/>
                <a:gd name="T52" fmla="*/ 0 h 119"/>
                <a:gd name="T53" fmla="*/ 221 w 221"/>
                <a:gd name="T54" fmla="*/ 119 h 119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221" h="119">
                  <a:moveTo>
                    <a:pt x="0" y="0"/>
                  </a:moveTo>
                  <a:lnTo>
                    <a:pt x="12" y="9"/>
                  </a:lnTo>
                  <a:lnTo>
                    <a:pt x="27" y="16"/>
                  </a:lnTo>
                  <a:lnTo>
                    <a:pt x="40" y="25"/>
                  </a:lnTo>
                  <a:lnTo>
                    <a:pt x="54" y="33"/>
                  </a:lnTo>
                  <a:lnTo>
                    <a:pt x="65" y="41"/>
                  </a:lnTo>
                  <a:lnTo>
                    <a:pt x="80" y="49"/>
                  </a:lnTo>
                  <a:lnTo>
                    <a:pt x="95" y="56"/>
                  </a:lnTo>
                  <a:lnTo>
                    <a:pt x="109" y="65"/>
                  </a:lnTo>
                  <a:lnTo>
                    <a:pt x="124" y="72"/>
                  </a:lnTo>
                  <a:lnTo>
                    <a:pt x="138" y="81"/>
                  </a:lnTo>
                  <a:lnTo>
                    <a:pt x="155" y="88"/>
                  </a:lnTo>
                  <a:lnTo>
                    <a:pt x="172" y="96"/>
                  </a:lnTo>
                  <a:lnTo>
                    <a:pt x="187" y="104"/>
                  </a:lnTo>
                  <a:lnTo>
                    <a:pt x="204" y="111"/>
                  </a:lnTo>
                  <a:lnTo>
                    <a:pt x="220" y="118"/>
                  </a:lnTo>
                  <a:lnTo>
                    <a:pt x="0" y="0"/>
                  </a:lnTo>
                </a:path>
              </a:pathLst>
            </a:custGeom>
            <a:solidFill>
              <a:schemeClr val="bg1"/>
            </a:solidFill>
            <a:ln w="936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s-ES" sz="1400" u="none"/>
            </a:p>
          </p:txBody>
        </p:sp>
        <p:sp>
          <p:nvSpPr>
            <p:cNvPr id="3133" name="Freeform 53"/>
            <p:cNvSpPr>
              <a:spLocks noChangeArrowheads="1"/>
            </p:cNvSpPr>
            <p:nvPr/>
          </p:nvSpPr>
          <p:spPr bwMode="auto">
            <a:xfrm>
              <a:off x="3326" y="1472"/>
              <a:ext cx="25" cy="37"/>
            </a:xfrm>
            <a:custGeom>
              <a:avLst/>
              <a:gdLst>
                <a:gd name="T0" fmla="*/ 0 w 109"/>
                <a:gd name="T1" fmla="*/ 2 h 161"/>
                <a:gd name="T2" fmla="*/ 0 w 109"/>
                <a:gd name="T3" fmla="*/ 2 h 161"/>
                <a:gd name="T4" fmla="*/ 0 w 109"/>
                <a:gd name="T5" fmla="*/ 2 h 161"/>
                <a:gd name="T6" fmla="*/ 0 w 109"/>
                <a:gd name="T7" fmla="*/ 2 h 161"/>
                <a:gd name="T8" fmla="*/ 0 w 109"/>
                <a:gd name="T9" fmla="*/ 1 h 161"/>
                <a:gd name="T10" fmla="*/ 1 w 109"/>
                <a:gd name="T11" fmla="*/ 1 h 161"/>
                <a:gd name="T12" fmla="*/ 1 w 109"/>
                <a:gd name="T13" fmla="*/ 1 h 161"/>
                <a:gd name="T14" fmla="*/ 1 w 109"/>
                <a:gd name="T15" fmla="*/ 1 h 161"/>
                <a:gd name="T16" fmla="*/ 1 w 109"/>
                <a:gd name="T17" fmla="*/ 1 h 161"/>
                <a:gd name="T18" fmla="*/ 1 w 109"/>
                <a:gd name="T19" fmla="*/ 1 h 161"/>
                <a:gd name="T20" fmla="*/ 1 w 109"/>
                <a:gd name="T21" fmla="*/ 1 h 161"/>
                <a:gd name="T22" fmla="*/ 1 w 109"/>
                <a:gd name="T23" fmla="*/ 0 h 161"/>
                <a:gd name="T24" fmla="*/ 1 w 109"/>
                <a:gd name="T25" fmla="*/ 0 h 161"/>
                <a:gd name="T26" fmla="*/ 1 w 109"/>
                <a:gd name="T27" fmla="*/ 0 h 161"/>
                <a:gd name="T28" fmla="*/ 1 w 109"/>
                <a:gd name="T29" fmla="*/ 0 h 161"/>
                <a:gd name="T30" fmla="*/ 1 w 109"/>
                <a:gd name="T31" fmla="*/ 0 h 161"/>
                <a:gd name="T32" fmla="*/ 0 w 109"/>
                <a:gd name="T33" fmla="*/ 2 h 161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109"/>
                <a:gd name="T52" fmla="*/ 0 h 161"/>
                <a:gd name="T53" fmla="*/ 109 w 109"/>
                <a:gd name="T54" fmla="*/ 161 h 161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109" h="161">
                  <a:moveTo>
                    <a:pt x="0" y="160"/>
                  </a:moveTo>
                  <a:lnTo>
                    <a:pt x="11" y="151"/>
                  </a:lnTo>
                  <a:lnTo>
                    <a:pt x="20" y="139"/>
                  </a:lnTo>
                  <a:lnTo>
                    <a:pt x="32" y="128"/>
                  </a:lnTo>
                  <a:lnTo>
                    <a:pt x="40" y="119"/>
                  </a:lnTo>
                  <a:lnTo>
                    <a:pt x="49" y="108"/>
                  </a:lnTo>
                  <a:lnTo>
                    <a:pt x="57" y="98"/>
                  </a:lnTo>
                  <a:lnTo>
                    <a:pt x="65" y="87"/>
                  </a:lnTo>
                  <a:lnTo>
                    <a:pt x="71" y="77"/>
                  </a:lnTo>
                  <a:lnTo>
                    <a:pt x="80" y="66"/>
                  </a:lnTo>
                  <a:lnTo>
                    <a:pt x="85" y="54"/>
                  </a:lnTo>
                  <a:lnTo>
                    <a:pt x="91" y="44"/>
                  </a:lnTo>
                  <a:lnTo>
                    <a:pt x="96" y="33"/>
                  </a:lnTo>
                  <a:lnTo>
                    <a:pt x="100" y="21"/>
                  </a:lnTo>
                  <a:lnTo>
                    <a:pt x="102" y="11"/>
                  </a:lnTo>
                  <a:lnTo>
                    <a:pt x="108" y="0"/>
                  </a:lnTo>
                  <a:lnTo>
                    <a:pt x="0" y="160"/>
                  </a:lnTo>
                </a:path>
              </a:pathLst>
            </a:custGeom>
            <a:solidFill>
              <a:schemeClr val="bg1"/>
            </a:solidFill>
            <a:ln w="936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s-ES" sz="1400" u="none"/>
            </a:p>
          </p:txBody>
        </p:sp>
        <p:sp>
          <p:nvSpPr>
            <p:cNvPr id="3134" name="Freeform 54"/>
            <p:cNvSpPr>
              <a:spLocks noChangeArrowheads="1"/>
            </p:cNvSpPr>
            <p:nvPr/>
          </p:nvSpPr>
          <p:spPr bwMode="auto">
            <a:xfrm>
              <a:off x="3596" y="1293"/>
              <a:ext cx="198" cy="109"/>
            </a:xfrm>
            <a:custGeom>
              <a:avLst/>
              <a:gdLst>
                <a:gd name="T0" fmla="*/ 10 w 872"/>
                <a:gd name="T1" fmla="*/ 6 h 479"/>
                <a:gd name="T2" fmla="*/ 10 w 872"/>
                <a:gd name="T3" fmla="*/ 5 h 479"/>
                <a:gd name="T4" fmla="*/ 10 w 872"/>
                <a:gd name="T5" fmla="*/ 5 h 479"/>
                <a:gd name="T6" fmla="*/ 10 w 872"/>
                <a:gd name="T7" fmla="*/ 5 h 479"/>
                <a:gd name="T8" fmla="*/ 10 w 872"/>
                <a:gd name="T9" fmla="*/ 4 h 479"/>
                <a:gd name="T10" fmla="*/ 10 w 872"/>
                <a:gd name="T11" fmla="*/ 4 h 479"/>
                <a:gd name="T12" fmla="*/ 10 w 872"/>
                <a:gd name="T13" fmla="*/ 4 h 479"/>
                <a:gd name="T14" fmla="*/ 9 w 872"/>
                <a:gd name="T15" fmla="*/ 3 h 479"/>
                <a:gd name="T16" fmla="*/ 9 w 872"/>
                <a:gd name="T17" fmla="*/ 3 h 479"/>
                <a:gd name="T18" fmla="*/ 9 w 872"/>
                <a:gd name="T19" fmla="*/ 3 h 479"/>
                <a:gd name="T20" fmla="*/ 8 w 872"/>
                <a:gd name="T21" fmla="*/ 3 h 479"/>
                <a:gd name="T22" fmla="*/ 8 w 872"/>
                <a:gd name="T23" fmla="*/ 3 h 479"/>
                <a:gd name="T24" fmla="*/ 7 w 872"/>
                <a:gd name="T25" fmla="*/ 2 h 479"/>
                <a:gd name="T26" fmla="*/ 7 w 872"/>
                <a:gd name="T27" fmla="*/ 2 h 479"/>
                <a:gd name="T28" fmla="*/ 7 w 872"/>
                <a:gd name="T29" fmla="*/ 2 h 479"/>
                <a:gd name="T30" fmla="*/ 6 w 872"/>
                <a:gd name="T31" fmla="*/ 1 h 479"/>
                <a:gd name="T32" fmla="*/ 5 w 872"/>
                <a:gd name="T33" fmla="*/ 1 h 479"/>
                <a:gd name="T34" fmla="*/ 5 w 872"/>
                <a:gd name="T35" fmla="*/ 1 h 479"/>
                <a:gd name="T36" fmla="*/ 4 w 872"/>
                <a:gd name="T37" fmla="*/ 1 h 479"/>
                <a:gd name="T38" fmla="*/ 3 w 872"/>
                <a:gd name="T39" fmla="*/ 1 h 479"/>
                <a:gd name="T40" fmla="*/ 3 w 872"/>
                <a:gd name="T41" fmla="*/ 0 h 479"/>
                <a:gd name="T42" fmla="*/ 2 w 872"/>
                <a:gd name="T43" fmla="*/ 0 h 479"/>
                <a:gd name="T44" fmla="*/ 1 w 872"/>
                <a:gd name="T45" fmla="*/ 0 h 479"/>
                <a:gd name="T46" fmla="*/ 1 w 872"/>
                <a:gd name="T47" fmla="*/ 0 h 479"/>
                <a:gd name="T48" fmla="*/ 0 w 872"/>
                <a:gd name="T49" fmla="*/ 0 h 479"/>
                <a:gd name="T50" fmla="*/ 10 w 872"/>
                <a:gd name="T51" fmla="*/ 6 h 479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w 872"/>
                <a:gd name="T79" fmla="*/ 0 h 479"/>
                <a:gd name="T80" fmla="*/ 872 w 872"/>
                <a:gd name="T81" fmla="*/ 479 h 479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T78" t="T79" r="T80" b="T81"/>
              <a:pathLst>
                <a:path w="872" h="479">
                  <a:moveTo>
                    <a:pt x="871" y="478"/>
                  </a:moveTo>
                  <a:lnTo>
                    <a:pt x="868" y="453"/>
                  </a:lnTo>
                  <a:lnTo>
                    <a:pt x="865" y="427"/>
                  </a:lnTo>
                  <a:lnTo>
                    <a:pt x="857" y="401"/>
                  </a:lnTo>
                  <a:lnTo>
                    <a:pt x="846" y="375"/>
                  </a:lnTo>
                  <a:lnTo>
                    <a:pt x="830" y="349"/>
                  </a:lnTo>
                  <a:lnTo>
                    <a:pt x="811" y="324"/>
                  </a:lnTo>
                  <a:lnTo>
                    <a:pt x="792" y="300"/>
                  </a:lnTo>
                  <a:lnTo>
                    <a:pt x="766" y="276"/>
                  </a:lnTo>
                  <a:lnTo>
                    <a:pt x="738" y="253"/>
                  </a:lnTo>
                  <a:lnTo>
                    <a:pt x="707" y="229"/>
                  </a:lnTo>
                  <a:lnTo>
                    <a:pt x="673" y="206"/>
                  </a:lnTo>
                  <a:lnTo>
                    <a:pt x="635" y="185"/>
                  </a:lnTo>
                  <a:lnTo>
                    <a:pt x="595" y="164"/>
                  </a:lnTo>
                  <a:lnTo>
                    <a:pt x="553" y="145"/>
                  </a:lnTo>
                  <a:lnTo>
                    <a:pt x="505" y="125"/>
                  </a:lnTo>
                  <a:lnTo>
                    <a:pt x="460" y="107"/>
                  </a:lnTo>
                  <a:lnTo>
                    <a:pt x="408" y="89"/>
                  </a:lnTo>
                  <a:lnTo>
                    <a:pt x="354" y="73"/>
                  </a:lnTo>
                  <a:lnTo>
                    <a:pt x="300" y="57"/>
                  </a:lnTo>
                  <a:lnTo>
                    <a:pt x="243" y="43"/>
                  </a:lnTo>
                  <a:lnTo>
                    <a:pt x="185" y="29"/>
                  </a:lnTo>
                  <a:lnTo>
                    <a:pt x="125" y="19"/>
                  </a:lnTo>
                  <a:lnTo>
                    <a:pt x="62" y="7"/>
                  </a:lnTo>
                  <a:lnTo>
                    <a:pt x="0" y="0"/>
                  </a:lnTo>
                  <a:lnTo>
                    <a:pt x="871" y="478"/>
                  </a:lnTo>
                </a:path>
              </a:pathLst>
            </a:custGeom>
            <a:solidFill>
              <a:schemeClr val="bg1"/>
            </a:solidFill>
            <a:ln w="936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s-ES" sz="1400" u="none"/>
            </a:p>
          </p:txBody>
        </p:sp>
        <p:sp>
          <p:nvSpPr>
            <p:cNvPr id="3135" name="Freeform 55"/>
            <p:cNvSpPr>
              <a:spLocks noChangeArrowheads="1"/>
            </p:cNvSpPr>
            <p:nvPr/>
          </p:nvSpPr>
          <p:spPr bwMode="auto">
            <a:xfrm>
              <a:off x="3912" y="1198"/>
              <a:ext cx="92" cy="36"/>
            </a:xfrm>
            <a:custGeom>
              <a:avLst/>
              <a:gdLst>
                <a:gd name="T0" fmla="*/ 0 w 405"/>
                <a:gd name="T1" fmla="*/ 2 h 160"/>
                <a:gd name="T2" fmla="*/ 0 w 405"/>
                <a:gd name="T3" fmla="*/ 2 h 160"/>
                <a:gd name="T4" fmla="*/ 1 w 405"/>
                <a:gd name="T5" fmla="*/ 2 h 160"/>
                <a:gd name="T6" fmla="*/ 1 w 405"/>
                <a:gd name="T7" fmla="*/ 2 h 160"/>
                <a:gd name="T8" fmla="*/ 2 w 405"/>
                <a:gd name="T9" fmla="*/ 1 h 160"/>
                <a:gd name="T10" fmla="*/ 2 w 405"/>
                <a:gd name="T11" fmla="*/ 1 h 160"/>
                <a:gd name="T12" fmla="*/ 2 w 405"/>
                <a:gd name="T13" fmla="*/ 1 h 160"/>
                <a:gd name="T14" fmla="*/ 2 w 405"/>
                <a:gd name="T15" fmla="*/ 1 h 160"/>
                <a:gd name="T16" fmla="*/ 3 w 405"/>
                <a:gd name="T17" fmla="*/ 1 h 160"/>
                <a:gd name="T18" fmla="*/ 3 w 405"/>
                <a:gd name="T19" fmla="*/ 1 h 160"/>
                <a:gd name="T20" fmla="*/ 3 w 405"/>
                <a:gd name="T21" fmla="*/ 1 h 160"/>
                <a:gd name="T22" fmla="*/ 4 w 405"/>
                <a:gd name="T23" fmla="*/ 0 h 160"/>
                <a:gd name="T24" fmla="*/ 4 w 405"/>
                <a:gd name="T25" fmla="*/ 0 h 160"/>
                <a:gd name="T26" fmla="*/ 4 w 405"/>
                <a:gd name="T27" fmla="*/ 0 h 160"/>
                <a:gd name="T28" fmla="*/ 5 w 405"/>
                <a:gd name="T29" fmla="*/ 0 h 160"/>
                <a:gd name="T30" fmla="*/ 5 w 405"/>
                <a:gd name="T31" fmla="*/ 0 h 160"/>
                <a:gd name="T32" fmla="*/ 0 w 405"/>
                <a:gd name="T33" fmla="*/ 2 h 160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405"/>
                <a:gd name="T52" fmla="*/ 0 h 160"/>
                <a:gd name="T53" fmla="*/ 405 w 405"/>
                <a:gd name="T54" fmla="*/ 160 h 160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405" h="160">
                  <a:moveTo>
                    <a:pt x="0" y="159"/>
                  </a:moveTo>
                  <a:lnTo>
                    <a:pt x="33" y="151"/>
                  </a:lnTo>
                  <a:lnTo>
                    <a:pt x="65" y="142"/>
                  </a:lnTo>
                  <a:lnTo>
                    <a:pt x="97" y="134"/>
                  </a:lnTo>
                  <a:lnTo>
                    <a:pt x="127" y="124"/>
                  </a:lnTo>
                  <a:lnTo>
                    <a:pt x="157" y="114"/>
                  </a:lnTo>
                  <a:lnTo>
                    <a:pt x="185" y="104"/>
                  </a:lnTo>
                  <a:lnTo>
                    <a:pt x="215" y="94"/>
                  </a:lnTo>
                  <a:lnTo>
                    <a:pt x="242" y="84"/>
                  </a:lnTo>
                  <a:lnTo>
                    <a:pt x="268" y="72"/>
                  </a:lnTo>
                  <a:lnTo>
                    <a:pt x="294" y="61"/>
                  </a:lnTo>
                  <a:lnTo>
                    <a:pt x="318" y="49"/>
                  </a:lnTo>
                  <a:lnTo>
                    <a:pt x="342" y="37"/>
                  </a:lnTo>
                  <a:lnTo>
                    <a:pt x="365" y="25"/>
                  </a:lnTo>
                  <a:lnTo>
                    <a:pt x="384" y="13"/>
                  </a:lnTo>
                  <a:lnTo>
                    <a:pt x="404" y="0"/>
                  </a:lnTo>
                  <a:lnTo>
                    <a:pt x="0" y="159"/>
                  </a:lnTo>
                </a:path>
              </a:pathLst>
            </a:custGeom>
            <a:solidFill>
              <a:schemeClr val="bg1"/>
            </a:solidFill>
            <a:ln w="936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s-ES" sz="1400" u="none"/>
            </a:p>
          </p:txBody>
        </p:sp>
        <p:sp>
          <p:nvSpPr>
            <p:cNvPr id="3136" name="Freeform 56"/>
            <p:cNvSpPr>
              <a:spLocks noChangeArrowheads="1"/>
            </p:cNvSpPr>
            <p:nvPr/>
          </p:nvSpPr>
          <p:spPr bwMode="auto">
            <a:xfrm>
              <a:off x="3837" y="1037"/>
              <a:ext cx="8" cy="25"/>
            </a:xfrm>
            <a:custGeom>
              <a:avLst/>
              <a:gdLst>
                <a:gd name="T0" fmla="*/ 0 w 35"/>
                <a:gd name="T1" fmla="*/ 1 h 109"/>
                <a:gd name="T2" fmla="*/ 0 w 35"/>
                <a:gd name="T3" fmla="*/ 1 h 109"/>
                <a:gd name="T4" fmla="*/ 0 w 35"/>
                <a:gd name="T5" fmla="*/ 1 h 109"/>
                <a:gd name="T6" fmla="*/ 0 w 35"/>
                <a:gd name="T7" fmla="*/ 1 h 109"/>
                <a:gd name="T8" fmla="*/ 0 w 35"/>
                <a:gd name="T9" fmla="*/ 1 h 109"/>
                <a:gd name="T10" fmla="*/ 0 w 35"/>
                <a:gd name="T11" fmla="*/ 1 h 109"/>
                <a:gd name="T12" fmla="*/ 0 w 35"/>
                <a:gd name="T13" fmla="*/ 1 h 109"/>
                <a:gd name="T14" fmla="*/ 0 w 35"/>
                <a:gd name="T15" fmla="*/ 1 h 109"/>
                <a:gd name="T16" fmla="*/ 0 w 35"/>
                <a:gd name="T17" fmla="*/ 1 h 109"/>
                <a:gd name="T18" fmla="*/ 0 w 35"/>
                <a:gd name="T19" fmla="*/ 0 h 109"/>
                <a:gd name="T20" fmla="*/ 0 w 35"/>
                <a:gd name="T21" fmla="*/ 0 h 109"/>
                <a:gd name="T22" fmla="*/ 0 w 35"/>
                <a:gd name="T23" fmla="*/ 0 h 109"/>
                <a:gd name="T24" fmla="*/ 0 w 35"/>
                <a:gd name="T25" fmla="*/ 0 h 109"/>
                <a:gd name="T26" fmla="*/ 0 w 35"/>
                <a:gd name="T27" fmla="*/ 0 h 109"/>
                <a:gd name="T28" fmla="*/ 0 w 35"/>
                <a:gd name="T29" fmla="*/ 0 h 109"/>
                <a:gd name="T30" fmla="*/ 0 w 35"/>
                <a:gd name="T31" fmla="*/ 0 h 109"/>
                <a:gd name="T32" fmla="*/ 0 w 35"/>
                <a:gd name="T33" fmla="*/ 1 h 109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35"/>
                <a:gd name="T52" fmla="*/ 0 h 109"/>
                <a:gd name="T53" fmla="*/ 35 w 35"/>
                <a:gd name="T54" fmla="*/ 109 h 109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35" h="109">
                  <a:moveTo>
                    <a:pt x="34" y="108"/>
                  </a:moveTo>
                  <a:lnTo>
                    <a:pt x="34" y="100"/>
                  </a:lnTo>
                  <a:lnTo>
                    <a:pt x="34" y="94"/>
                  </a:lnTo>
                  <a:lnTo>
                    <a:pt x="34" y="86"/>
                  </a:lnTo>
                  <a:lnTo>
                    <a:pt x="32" y="78"/>
                  </a:lnTo>
                  <a:lnTo>
                    <a:pt x="32" y="71"/>
                  </a:lnTo>
                  <a:lnTo>
                    <a:pt x="30" y="64"/>
                  </a:lnTo>
                  <a:lnTo>
                    <a:pt x="28" y="57"/>
                  </a:lnTo>
                  <a:lnTo>
                    <a:pt x="25" y="49"/>
                  </a:lnTo>
                  <a:lnTo>
                    <a:pt x="23" y="42"/>
                  </a:lnTo>
                  <a:lnTo>
                    <a:pt x="20" y="34"/>
                  </a:lnTo>
                  <a:lnTo>
                    <a:pt x="17" y="27"/>
                  </a:lnTo>
                  <a:lnTo>
                    <a:pt x="13" y="20"/>
                  </a:lnTo>
                  <a:lnTo>
                    <a:pt x="10" y="13"/>
                  </a:lnTo>
                  <a:lnTo>
                    <a:pt x="6" y="6"/>
                  </a:lnTo>
                  <a:lnTo>
                    <a:pt x="0" y="0"/>
                  </a:lnTo>
                  <a:lnTo>
                    <a:pt x="34" y="108"/>
                  </a:lnTo>
                </a:path>
              </a:pathLst>
            </a:custGeom>
            <a:solidFill>
              <a:schemeClr val="bg1"/>
            </a:solidFill>
            <a:ln w="936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s-ES" sz="1400" u="none"/>
            </a:p>
          </p:txBody>
        </p:sp>
        <p:sp>
          <p:nvSpPr>
            <p:cNvPr id="3137" name="Freeform 57"/>
            <p:cNvSpPr>
              <a:spLocks noChangeArrowheads="1"/>
            </p:cNvSpPr>
            <p:nvPr/>
          </p:nvSpPr>
          <p:spPr bwMode="auto">
            <a:xfrm>
              <a:off x="3380" y="987"/>
              <a:ext cx="51" cy="24"/>
            </a:xfrm>
            <a:custGeom>
              <a:avLst/>
              <a:gdLst>
                <a:gd name="T0" fmla="*/ 3 w 224"/>
                <a:gd name="T1" fmla="*/ 0 h 104"/>
                <a:gd name="T2" fmla="*/ 3 w 224"/>
                <a:gd name="T3" fmla="*/ 0 h 104"/>
                <a:gd name="T4" fmla="*/ 2 w 224"/>
                <a:gd name="T5" fmla="*/ 0 h 104"/>
                <a:gd name="T6" fmla="*/ 2 w 224"/>
                <a:gd name="T7" fmla="*/ 0 h 104"/>
                <a:gd name="T8" fmla="*/ 2 w 224"/>
                <a:gd name="T9" fmla="*/ 0 h 104"/>
                <a:gd name="T10" fmla="*/ 2 w 224"/>
                <a:gd name="T11" fmla="*/ 0 h 104"/>
                <a:gd name="T12" fmla="*/ 1 w 224"/>
                <a:gd name="T13" fmla="*/ 0 h 104"/>
                <a:gd name="T14" fmla="*/ 1 w 224"/>
                <a:gd name="T15" fmla="*/ 0 h 104"/>
                <a:gd name="T16" fmla="*/ 1 w 224"/>
                <a:gd name="T17" fmla="*/ 1 h 104"/>
                <a:gd name="T18" fmla="*/ 1 w 224"/>
                <a:gd name="T19" fmla="*/ 1 h 104"/>
                <a:gd name="T20" fmla="*/ 1 w 224"/>
                <a:gd name="T21" fmla="*/ 1 h 104"/>
                <a:gd name="T22" fmla="*/ 1 w 224"/>
                <a:gd name="T23" fmla="*/ 1 h 104"/>
                <a:gd name="T24" fmla="*/ 0 w 224"/>
                <a:gd name="T25" fmla="*/ 1 h 104"/>
                <a:gd name="T26" fmla="*/ 0 w 224"/>
                <a:gd name="T27" fmla="*/ 1 h 104"/>
                <a:gd name="T28" fmla="*/ 0 w 224"/>
                <a:gd name="T29" fmla="*/ 1 h 104"/>
                <a:gd name="T30" fmla="*/ 0 w 224"/>
                <a:gd name="T31" fmla="*/ 1 h 104"/>
                <a:gd name="T32" fmla="*/ 3 w 224"/>
                <a:gd name="T33" fmla="*/ 0 h 104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224"/>
                <a:gd name="T52" fmla="*/ 0 h 104"/>
                <a:gd name="T53" fmla="*/ 224 w 224"/>
                <a:gd name="T54" fmla="*/ 104 h 104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224" h="104">
                  <a:moveTo>
                    <a:pt x="223" y="0"/>
                  </a:moveTo>
                  <a:lnTo>
                    <a:pt x="207" y="6"/>
                  </a:lnTo>
                  <a:lnTo>
                    <a:pt x="189" y="12"/>
                  </a:lnTo>
                  <a:lnTo>
                    <a:pt x="173" y="19"/>
                  </a:lnTo>
                  <a:lnTo>
                    <a:pt x="158" y="25"/>
                  </a:lnTo>
                  <a:lnTo>
                    <a:pt x="141" y="31"/>
                  </a:lnTo>
                  <a:lnTo>
                    <a:pt x="125" y="38"/>
                  </a:lnTo>
                  <a:lnTo>
                    <a:pt x="110" y="45"/>
                  </a:lnTo>
                  <a:lnTo>
                    <a:pt x="95" y="52"/>
                  </a:lnTo>
                  <a:lnTo>
                    <a:pt x="78" y="58"/>
                  </a:lnTo>
                  <a:lnTo>
                    <a:pt x="64" y="66"/>
                  </a:lnTo>
                  <a:lnTo>
                    <a:pt x="50" y="74"/>
                  </a:lnTo>
                  <a:lnTo>
                    <a:pt x="38" y="80"/>
                  </a:lnTo>
                  <a:lnTo>
                    <a:pt x="25" y="87"/>
                  </a:lnTo>
                  <a:lnTo>
                    <a:pt x="11" y="95"/>
                  </a:lnTo>
                  <a:lnTo>
                    <a:pt x="0" y="103"/>
                  </a:lnTo>
                  <a:lnTo>
                    <a:pt x="223" y="0"/>
                  </a:lnTo>
                </a:path>
              </a:pathLst>
            </a:custGeom>
            <a:solidFill>
              <a:schemeClr val="bg1"/>
            </a:solidFill>
            <a:ln w="936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s-ES" sz="1400" u="none"/>
            </a:p>
          </p:txBody>
        </p:sp>
        <p:sp>
          <p:nvSpPr>
            <p:cNvPr id="3138" name="Freeform 58"/>
            <p:cNvSpPr>
              <a:spLocks noChangeArrowheads="1"/>
            </p:cNvSpPr>
            <p:nvPr/>
          </p:nvSpPr>
          <p:spPr bwMode="auto">
            <a:xfrm>
              <a:off x="3009" y="1002"/>
              <a:ext cx="30" cy="24"/>
            </a:xfrm>
            <a:custGeom>
              <a:avLst/>
              <a:gdLst>
                <a:gd name="T0" fmla="*/ 2 w 131"/>
                <a:gd name="T1" fmla="*/ 0 h 107"/>
                <a:gd name="T2" fmla="*/ 1 w 131"/>
                <a:gd name="T3" fmla="*/ 0 h 107"/>
                <a:gd name="T4" fmla="*/ 1 w 131"/>
                <a:gd name="T5" fmla="*/ 0 h 107"/>
                <a:gd name="T6" fmla="*/ 1 w 131"/>
                <a:gd name="T7" fmla="*/ 0 h 107"/>
                <a:gd name="T8" fmla="*/ 1 w 131"/>
                <a:gd name="T9" fmla="*/ 0 h 107"/>
                <a:gd name="T10" fmla="*/ 1 w 131"/>
                <a:gd name="T11" fmla="*/ 0 h 107"/>
                <a:gd name="T12" fmla="*/ 1 w 131"/>
                <a:gd name="T13" fmla="*/ 0 h 107"/>
                <a:gd name="T14" fmla="*/ 1 w 131"/>
                <a:gd name="T15" fmla="*/ 0 h 107"/>
                <a:gd name="T16" fmla="*/ 1 w 131"/>
                <a:gd name="T17" fmla="*/ 1 h 107"/>
                <a:gd name="T18" fmla="*/ 0 w 131"/>
                <a:gd name="T19" fmla="*/ 1 h 107"/>
                <a:gd name="T20" fmla="*/ 0 w 131"/>
                <a:gd name="T21" fmla="*/ 1 h 107"/>
                <a:gd name="T22" fmla="*/ 0 w 131"/>
                <a:gd name="T23" fmla="*/ 1 h 107"/>
                <a:gd name="T24" fmla="*/ 0 w 131"/>
                <a:gd name="T25" fmla="*/ 1 h 107"/>
                <a:gd name="T26" fmla="*/ 0 w 131"/>
                <a:gd name="T27" fmla="*/ 1 h 107"/>
                <a:gd name="T28" fmla="*/ 0 w 131"/>
                <a:gd name="T29" fmla="*/ 1 h 107"/>
                <a:gd name="T30" fmla="*/ 0 w 131"/>
                <a:gd name="T31" fmla="*/ 1 h 107"/>
                <a:gd name="T32" fmla="*/ 2 w 131"/>
                <a:gd name="T33" fmla="*/ 0 h 107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131"/>
                <a:gd name="T52" fmla="*/ 0 h 107"/>
                <a:gd name="T53" fmla="*/ 131 w 131"/>
                <a:gd name="T54" fmla="*/ 107 h 107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131" h="107">
                  <a:moveTo>
                    <a:pt x="130" y="0"/>
                  </a:moveTo>
                  <a:lnTo>
                    <a:pt x="118" y="6"/>
                  </a:lnTo>
                  <a:lnTo>
                    <a:pt x="109" y="13"/>
                  </a:lnTo>
                  <a:lnTo>
                    <a:pt x="98" y="19"/>
                  </a:lnTo>
                  <a:lnTo>
                    <a:pt x="89" y="26"/>
                  </a:lnTo>
                  <a:lnTo>
                    <a:pt x="78" y="34"/>
                  </a:lnTo>
                  <a:lnTo>
                    <a:pt x="68" y="39"/>
                  </a:lnTo>
                  <a:lnTo>
                    <a:pt x="61" y="47"/>
                  </a:lnTo>
                  <a:lnTo>
                    <a:pt x="49" y="55"/>
                  </a:lnTo>
                  <a:lnTo>
                    <a:pt x="42" y="62"/>
                  </a:lnTo>
                  <a:lnTo>
                    <a:pt x="34" y="68"/>
                  </a:lnTo>
                  <a:lnTo>
                    <a:pt x="28" y="76"/>
                  </a:lnTo>
                  <a:lnTo>
                    <a:pt x="20" y="84"/>
                  </a:lnTo>
                  <a:lnTo>
                    <a:pt x="14" y="90"/>
                  </a:lnTo>
                  <a:lnTo>
                    <a:pt x="6" y="98"/>
                  </a:lnTo>
                  <a:lnTo>
                    <a:pt x="0" y="106"/>
                  </a:lnTo>
                  <a:lnTo>
                    <a:pt x="130" y="0"/>
                  </a:lnTo>
                </a:path>
              </a:pathLst>
            </a:custGeom>
            <a:solidFill>
              <a:schemeClr val="bg1"/>
            </a:solidFill>
            <a:ln w="936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s-ES" sz="1400" u="none"/>
            </a:p>
          </p:txBody>
        </p:sp>
        <p:sp>
          <p:nvSpPr>
            <p:cNvPr id="3139" name="Freeform 59"/>
            <p:cNvSpPr>
              <a:spLocks noChangeArrowheads="1"/>
            </p:cNvSpPr>
            <p:nvPr/>
          </p:nvSpPr>
          <p:spPr bwMode="auto">
            <a:xfrm>
              <a:off x="2551" y="1032"/>
              <a:ext cx="65" cy="14"/>
            </a:xfrm>
            <a:custGeom>
              <a:avLst/>
              <a:gdLst>
                <a:gd name="T0" fmla="*/ 3 w 286"/>
                <a:gd name="T1" fmla="*/ 1 h 62"/>
                <a:gd name="T2" fmla="*/ 3 w 286"/>
                <a:gd name="T3" fmla="*/ 1 h 62"/>
                <a:gd name="T4" fmla="*/ 3 w 286"/>
                <a:gd name="T5" fmla="*/ 1 h 62"/>
                <a:gd name="T6" fmla="*/ 3 w 286"/>
                <a:gd name="T7" fmla="*/ 0 h 62"/>
                <a:gd name="T8" fmla="*/ 2 w 286"/>
                <a:gd name="T9" fmla="*/ 0 h 62"/>
                <a:gd name="T10" fmla="*/ 2 w 286"/>
                <a:gd name="T11" fmla="*/ 0 h 62"/>
                <a:gd name="T12" fmla="*/ 2 w 286"/>
                <a:gd name="T13" fmla="*/ 0 h 62"/>
                <a:gd name="T14" fmla="*/ 2 w 286"/>
                <a:gd name="T15" fmla="*/ 0 h 62"/>
                <a:gd name="T16" fmla="*/ 2 w 286"/>
                <a:gd name="T17" fmla="*/ 0 h 62"/>
                <a:gd name="T18" fmla="*/ 1 w 286"/>
                <a:gd name="T19" fmla="*/ 0 h 62"/>
                <a:gd name="T20" fmla="*/ 1 w 286"/>
                <a:gd name="T21" fmla="*/ 0 h 62"/>
                <a:gd name="T22" fmla="*/ 1 w 286"/>
                <a:gd name="T23" fmla="*/ 0 h 62"/>
                <a:gd name="T24" fmla="*/ 1 w 286"/>
                <a:gd name="T25" fmla="*/ 0 h 62"/>
                <a:gd name="T26" fmla="*/ 0 w 286"/>
                <a:gd name="T27" fmla="*/ 0 h 62"/>
                <a:gd name="T28" fmla="*/ 0 w 286"/>
                <a:gd name="T29" fmla="*/ 0 h 62"/>
                <a:gd name="T30" fmla="*/ 0 w 286"/>
                <a:gd name="T31" fmla="*/ 0 h 62"/>
                <a:gd name="T32" fmla="*/ 3 w 286"/>
                <a:gd name="T33" fmla="*/ 1 h 62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286"/>
                <a:gd name="T52" fmla="*/ 0 h 62"/>
                <a:gd name="T53" fmla="*/ 286 w 286"/>
                <a:gd name="T54" fmla="*/ 62 h 62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286" h="62">
                  <a:moveTo>
                    <a:pt x="285" y="61"/>
                  </a:moveTo>
                  <a:lnTo>
                    <a:pt x="268" y="57"/>
                  </a:lnTo>
                  <a:lnTo>
                    <a:pt x="249" y="52"/>
                  </a:lnTo>
                  <a:lnTo>
                    <a:pt x="232" y="48"/>
                  </a:lnTo>
                  <a:lnTo>
                    <a:pt x="213" y="45"/>
                  </a:lnTo>
                  <a:lnTo>
                    <a:pt x="193" y="40"/>
                  </a:lnTo>
                  <a:lnTo>
                    <a:pt x="175" y="36"/>
                  </a:lnTo>
                  <a:lnTo>
                    <a:pt x="157" y="30"/>
                  </a:lnTo>
                  <a:lnTo>
                    <a:pt x="136" y="26"/>
                  </a:lnTo>
                  <a:lnTo>
                    <a:pt x="118" y="22"/>
                  </a:lnTo>
                  <a:lnTo>
                    <a:pt x="98" y="19"/>
                  </a:lnTo>
                  <a:lnTo>
                    <a:pt x="78" y="14"/>
                  </a:lnTo>
                  <a:lnTo>
                    <a:pt x="61" y="10"/>
                  </a:lnTo>
                  <a:lnTo>
                    <a:pt x="40" y="7"/>
                  </a:lnTo>
                  <a:lnTo>
                    <a:pt x="19" y="4"/>
                  </a:lnTo>
                  <a:lnTo>
                    <a:pt x="0" y="0"/>
                  </a:lnTo>
                  <a:lnTo>
                    <a:pt x="285" y="61"/>
                  </a:lnTo>
                </a:path>
              </a:pathLst>
            </a:custGeom>
            <a:solidFill>
              <a:schemeClr val="bg1"/>
            </a:solidFill>
            <a:ln w="936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s-ES" sz="1400" u="none"/>
            </a:p>
          </p:txBody>
        </p:sp>
        <p:sp>
          <p:nvSpPr>
            <p:cNvPr id="3140" name="Freeform 60"/>
            <p:cNvSpPr>
              <a:spLocks noChangeArrowheads="1"/>
            </p:cNvSpPr>
            <p:nvPr/>
          </p:nvSpPr>
          <p:spPr bwMode="auto">
            <a:xfrm>
              <a:off x="2071" y="1179"/>
              <a:ext cx="21" cy="27"/>
            </a:xfrm>
            <a:custGeom>
              <a:avLst/>
              <a:gdLst>
                <a:gd name="T0" fmla="*/ 0 w 91"/>
                <a:gd name="T1" fmla="*/ 0 h 118"/>
                <a:gd name="T2" fmla="*/ 0 w 91"/>
                <a:gd name="T3" fmla="*/ 0 h 118"/>
                <a:gd name="T4" fmla="*/ 0 w 91"/>
                <a:gd name="T5" fmla="*/ 0 h 118"/>
                <a:gd name="T6" fmla="*/ 0 w 91"/>
                <a:gd name="T7" fmla="*/ 0 h 118"/>
                <a:gd name="T8" fmla="*/ 0 w 91"/>
                <a:gd name="T9" fmla="*/ 0 h 118"/>
                <a:gd name="T10" fmla="*/ 0 w 91"/>
                <a:gd name="T11" fmla="*/ 0 h 118"/>
                <a:gd name="T12" fmla="*/ 0 w 91"/>
                <a:gd name="T13" fmla="*/ 1 h 118"/>
                <a:gd name="T14" fmla="*/ 0 w 91"/>
                <a:gd name="T15" fmla="*/ 1 h 118"/>
                <a:gd name="T16" fmla="*/ 0 w 91"/>
                <a:gd name="T17" fmla="*/ 1 h 118"/>
                <a:gd name="T18" fmla="*/ 1 w 91"/>
                <a:gd name="T19" fmla="*/ 1 h 118"/>
                <a:gd name="T20" fmla="*/ 1 w 91"/>
                <a:gd name="T21" fmla="*/ 1 h 118"/>
                <a:gd name="T22" fmla="*/ 1 w 91"/>
                <a:gd name="T23" fmla="*/ 1 h 118"/>
                <a:gd name="T24" fmla="*/ 1 w 91"/>
                <a:gd name="T25" fmla="*/ 1 h 118"/>
                <a:gd name="T26" fmla="*/ 1 w 91"/>
                <a:gd name="T27" fmla="*/ 1 h 118"/>
                <a:gd name="T28" fmla="*/ 1 w 91"/>
                <a:gd name="T29" fmla="*/ 1 h 118"/>
                <a:gd name="T30" fmla="*/ 1 w 91"/>
                <a:gd name="T31" fmla="*/ 1 h 118"/>
                <a:gd name="T32" fmla="*/ 0 w 91"/>
                <a:gd name="T33" fmla="*/ 0 h 118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91"/>
                <a:gd name="T52" fmla="*/ 0 h 118"/>
                <a:gd name="T53" fmla="*/ 91 w 91"/>
                <a:gd name="T54" fmla="*/ 118 h 118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91" h="118">
                  <a:moveTo>
                    <a:pt x="0" y="0"/>
                  </a:moveTo>
                  <a:lnTo>
                    <a:pt x="4" y="7"/>
                  </a:lnTo>
                  <a:lnTo>
                    <a:pt x="8" y="16"/>
                  </a:lnTo>
                  <a:lnTo>
                    <a:pt x="12" y="25"/>
                  </a:lnTo>
                  <a:lnTo>
                    <a:pt x="16" y="31"/>
                  </a:lnTo>
                  <a:lnTo>
                    <a:pt x="22" y="41"/>
                  </a:lnTo>
                  <a:lnTo>
                    <a:pt x="28" y="48"/>
                  </a:lnTo>
                  <a:lnTo>
                    <a:pt x="34" y="56"/>
                  </a:lnTo>
                  <a:lnTo>
                    <a:pt x="40" y="63"/>
                  </a:lnTo>
                  <a:lnTo>
                    <a:pt x="47" y="72"/>
                  </a:lnTo>
                  <a:lnTo>
                    <a:pt x="53" y="78"/>
                  </a:lnTo>
                  <a:lnTo>
                    <a:pt x="59" y="87"/>
                  </a:lnTo>
                  <a:lnTo>
                    <a:pt x="68" y="93"/>
                  </a:lnTo>
                  <a:lnTo>
                    <a:pt x="76" y="101"/>
                  </a:lnTo>
                  <a:lnTo>
                    <a:pt x="82" y="109"/>
                  </a:lnTo>
                  <a:lnTo>
                    <a:pt x="90" y="117"/>
                  </a:lnTo>
                  <a:lnTo>
                    <a:pt x="0" y="0"/>
                  </a:lnTo>
                </a:path>
              </a:pathLst>
            </a:custGeom>
            <a:solidFill>
              <a:schemeClr val="bg1"/>
            </a:solidFill>
            <a:ln w="936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s-ES" sz="1400" u="none"/>
            </a:p>
          </p:txBody>
        </p:sp>
      </p:grpSp>
      <p:sp>
        <p:nvSpPr>
          <p:cNvPr id="716862" name="Line 62"/>
          <p:cNvSpPr>
            <a:spLocks noChangeShapeType="1"/>
          </p:cNvSpPr>
          <p:nvPr/>
        </p:nvSpPr>
        <p:spPr bwMode="auto">
          <a:xfrm flipV="1">
            <a:off x="1692275" y="3125788"/>
            <a:ext cx="1439863" cy="1192212"/>
          </a:xfrm>
          <a:prstGeom prst="line">
            <a:avLst/>
          </a:prstGeom>
          <a:noFill/>
          <a:ln w="38100">
            <a:solidFill>
              <a:schemeClr val="hlink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s-ES" sz="1400" u="none"/>
          </a:p>
        </p:txBody>
      </p:sp>
      <p:sp>
        <p:nvSpPr>
          <p:cNvPr id="716863" name="Line 63"/>
          <p:cNvSpPr>
            <a:spLocks noChangeShapeType="1"/>
          </p:cNvSpPr>
          <p:nvPr/>
        </p:nvSpPr>
        <p:spPr bwMode="auto">
          <a:xfrm flipH="1">
            <a:off x="1763713" y="3346450"/>
            <a:ext cx="1439862" cy="1235075"/>
          </a:xfrm>
          <a:prstGeom prst="line">
            <a:avLst/>
          </a:prstGeom>
          <a:noFill/>
          <a:ln w="38100">
            <a:solidFill>
              <a:schemeClr val="hlink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s-ES" sz="1400" u="none"/>
          </a:p>
        </p:txBody>
      </p:sp>
      <p:sp>
        <p:nvSpPr>
          <p:cNvPr id="716864" name="AutoShape 64"/>
          <p:cNvSpPr>
            <a:spLocks noChangeArrowheads="1"/>
          </p:cNvSpPr>
          <p:nvPr/>
        </p:nvSpPr>
        <p:spPr bwMode="auto">
          <a:xfrm>
            <a:off x="1508186" y="3010167"/>
            <a:ext cx="1335622" cy="418833"/>
          </a:xfrm>
          <a:prstGeom prst="wedgeRectCallout">
            <a:avLst>
              <a:gd name="adj1" fmla="val 74278"/>
              <a:gd name="adj2" fmla="val 271065"/>
            </a:avLst>
          </a:prstGeom>
          <a:noFill/>
          <a:ln w="19050">
            <a:solidFill>
              <a:schemeClr val="hlink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marL="288925" indent="-288925" algn="l">
              <a:lnSpc>
                <a:spcPct val="90000"/>
              </a:lnSpc>
              <a:spcBef>
                <a:spcPct val="30000"/>
              </a:spcBef>
              <a:buClr>
                <a:srgbClr val="00DFCA"/>
              </a:buClr>
              <a:buFont typeface="Monotype Sorts" pitchFamily="2" charset="2"/>
              <a:buNone/>
            </a:pPr>
            <a:r>
              <a:rPr lang="es-ES_tradnl" sz="1000" u="none">
                <a:solidFill>
                  <a:schemeClr val="hlink"/>
                </a:solidFill>
                <a:latin typeface="Arial" charset="0"/>
              </a:rPr>
              <a:t>MN 1’s attachment</a:t>
            </a:r>
          </a:p>
          <a:p>
            <a:pPr marL="288925" indent="-288925" algn="l">
              <a:lnSpc>
                <a:spcPct val="90000"/>
              </a:lnSpc>
              <a:spcBef>
                <a:spcPct val="30000"/>
              </a:spcBef>
              <a:buClr>
                <a:srgbClr val="00DFCA"/>
              </a:buClr>
              <a:buFont typeface="Monotype Sorts" pitchFamily="2" charset="2"/>
              <a:buNone/>
            </a:pPr>
            <a:r>
              <a:rPr lang="es-ES_tradnl" sz="1000" u="none">
                <a:solidFill>
                  <a:schemeClr val="hlink"/>
                </a:solidFill>
                <a:latin typeface="Arial" charset="0"/>
              </a:rPr>
              <a:t>detected by MAG 2</a:t>
            </a:r>
            <a:endParaRPr lang="es-ES_tradnl" sz="1000" u="none">
              <a:solidFill>
                <a:schemeClr val="hlink"/>
              </a:solidFill>
              <a:latin typeface="Courier New" pitchFamily="49" charset="0"/>
            </a:endParaRPr>
          </a:p>
        </p:txBody>
      </p:sp>
      <p:sp>
        <p:nvSpPr>
          <p:cNvPr id="716865" name="Line 65"/>
          <p:cNvSpPr>
            <a:spLocks noChangeShapeType="1"/>
          </p:cNvSpPr>
          <p:nvPr/>
        </p:nvSpPr>
        <p:spPr bwMode="auto">
          <a:xfrm>
            <a:off x="3492500" y="3357563"/>
            <a:ext cx="0" cy="1079500"/>
          </a:xfrm>
          <a:prstGeom prst="line">
            <a:avLst/>
          </a:prstGeom>
          <a:noFill/>
          <a:ln w="38100">
            <a:solidFill>
              <a:schemeClr val="hlink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s-ES" sz="1400" u="none"/>
          </a:p>
        </p:txBody>
      </p:sp>
      <p:sp>
        <p:nvSpPr>
          <p:cNvPr id="716866" name="Line 66"/>
          <p:cNvSpPr>
            <a:spLocks noChangeShapeType="1"/>
          </p:cNvSpPr>
          <p:nvPr/>
        </p:nvSpPr>
        <p:spPr bwMode="auto">
          <a:xfrm flipV="1">
            <a:off x="3276600" y="3357563"/>
            <a:ext cx="0" cy="1008062"/>
          </a:xfrm>
          <a:prstGeom prst="line">
            <a:avLst/>
          </a:prstGeom>
          <a:noFill/>
          <a:ln w="38100">
            <a:solidFill>
              <a:schemeClr val="hlink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s-ES" sz="1400" u="none"/>
          </a:p>
        </p:txBody>
      </p:sp>
      <p:sp>
        <p:nvSpPr>
          <p:cNvPr id="716868" name="AutoShape 68"/>
          <p:cNvSpPr>
            <a:spLocks noChangeArrowheads="1"/>
          </p:cNvSpPr>
          <p:nvPr/>
        </p:nvSpPr>
        <p:spPr bwMode="auto">
          <a:xfrm>
            <a:off x="4809078" y="5188083"/>
            <a:ext cx="1491114" cy="418833"/>
          </a:xfrm>
          <a:prstGeom prst="wedgeRectCallout">
            <a:avLst>
              <a:gd name="adj1" fmla="val -161412"/>
              <a:gd name="adj2" fmla="val 18782"/>
            </a:avLst>
          </a:prstGeom>
          <a:noFill/>
          <a:ln w="19050">
            <a:solidFill>
              <a:schemeClr val="hlink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marL="288925" indent="-288925" algn="l">
              <a:lnSpc>
                <a:spcPct val="90000"/>
              </a:lnSpc>
              <a:spcBef>
                <a:spcPct val="30000"/>
              </a:spcBef>
              <a:buClr>
                <a:srgbClr val="00DFCA"/>
              </a:buClr>
              <a:buFont typeface="Monotype Sorts" pitchFamily="2" charset="2"/>
              <a:buNone/>
            </a:pPr>
            <a:r>
              <a:rPr lang="es-ES_tradnl" sz="1000" u="none">
                <a:solidFill>
                  <a:schemeClr val="hlink"/>
                </a:solidFill>
                <a:latin typeface="Arial" charset="0"/>
              </a:rPr>
              <a:t>MN 1 keeps using the</a:t>
            </a:r>
          </a:p>
          <a:p>
            <a:pPr marL="288925" indent="-288925" algn="l">
              <a:lnSpc>
                <a:spcPct val="90000"/>
              </a:lnSpc>
              <a:spcBef>
                <a:spcPct val="30000"/>
              </a:spcBef>
              <a:buClr>
                <a:srgbClr val="00DFCA"/>
              </a:buClr>
              <a:buFont typeface="Monotype Sorts" pitchFamily="2" charset="2"/>
              <a:buNone/>
            </a:pPr>
            <a:r>
              <a:rPr lang="es-ES_tradnl" sz="1000" u="none">
                <a:solidFill>
                  <a:schemeClr val="hlink"/>
                </a:solidFill>
                <a:latin typeface="Arial" charset="0"/>
              </a:rPr>
              <a:t>same default router</a:t>
            </a:r>
            <a:endParaRPr lang="es-ES_tradnl" sz="1000" u="none">
              <a:solidFill>
                <a:schemeClr val="hlink"/>
              </a:solidFill>
              <a:latin typeface="Courier New" pitchFamily="49" charset="0"/>
            </a:endParaRPr>
          </a:p>
        </p:txBody>
      </p:sp>
      <p:sp>
        <p:nvSpPr>
          <p:cNvPr id="42" name="41 Título"/>
          <p:cNvSpPr>
            <a:spLocks noGrp="1"/>
          </p:cNvSpPr>
          <p:nvPr>
            <p:ph type="title"/>
          </p:nvPr>
        </p:nvSpPr>
        <p:spPr>
          <a:xfrm>
            <a:off x="457200" y="214290"/>
            <a:ext cx="8229600" cy="1143000"/>
          </a:xfrm>
        </p:spPr>
        <p:txBody>
          <a:bodyPr/>
          <a:lstStyle/>
          <a:p>
            <a:pPr eaLnBrk="1" hangingPunct="1"/>
            <a:r>
              <a:rPr lang="es-ES_tradnl" sz="2800" b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Proxy Mobile IPv6 (RFC 5213)</a:t>
            </a:r>
            <a:endParaRPr lang="es-ES" sz="2800" b="1" dirty="0" smtClean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44" name="Slide Number Placeholder 4"/>
          <p:cNvSpPr txBox="1">
            <a:spLocks noGrp="1"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</p:spPr>
        <p:txBody>
          <a:bodyPr anchor="ctr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236ECAAF-2CB1-4287-B4DA-451801EC5A88}" type="slidenum">
              <a:rPr lang="en-US" sz="1200">
                <a:solidFill>
                  <a:schemeClr val="tx1">
                    <a:tint val="75000"/>
                  </a:schemeClr>
                </a:solidFill>
                <a:latin typeface="+mn-lt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8</a:t>
            </a:fld>
            <a:endParaRPr lang="en-US" sz="1200">
              <a:solidFill>
                <a:schemeClr val="tx1">
                  <a:tint val="75000"/>
                </a:schemeClr>
              </a:solidFill>
              <a:latin typeface="+mn-lt"/>
            </a:endParaRPr>
          </a:p>
        </p:txBody>
      </p:sp>
      <p:sp>
        <p:nvSpPr>
          <p:cNvPr id="45" name="3 Marcador de fecha"/>
          <p:cNvSpPr txBox="1">
            <a:spLocks noGrp="1"/>
          </p:cNvSpPr>
          <p:nvPr/>
        </p:nvSpPr>
        <p:spPr bwMode="auto"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ES" sz="1200" dirty="0" smtClean="0">
                <a:solidFill>
                  <a:srgbClr val="898989"/>
                </a:solidFill>
                <a:latin typeface="Calibri" pitchFamily="34" charset="0"/>
                <a:cs typeface="Arial" charset="0"/>
              </a:rPr>
              <a:t>86th </a:t>
            </a:r>
            <a:r>
              <a:rPr lang="es-ES" sz="1200" dirty="0">
                <a:solidFill>
                  <a:srgbClr val="898989"/>
                </a:solidFill>
                <a:latin typeface="Calibri" pitchFamily="34" charset="0"/>
                <a:cs typeface="Arial" charset="0"/>
              </a:rPr>
              <a:t>IETF, </a:t>
            </a:r>
            <a:r>
              <a:rPr lang="es-ES" sz="1200" dirty="0" smtClean="0">
                <a:solidFill>
                  <a:srgbClr val="898989"/>
                </a:solidFill>
                <a:latin typeface="Calibri" pitchFamily="34" charset="0"/>
                <a:cs typeface="Arial" charset="0"/>
              </a:rPr>
              <a:t>Orlando</a:t>
            </a:r>
            <a:endParaRPr lang="es-ES" sz="1200" dirty="0">
              <a:solidFill>
                <a:srgbClr val="898989"/>
              </a:solidFill>
              <a:latin typeface="Calibri" pitchFamily="34" charset="0"/>
              <a:cs typeface="Arial" charset="0"/>
            </a:endParaRPr>
          </a:p>
        </p:txBody>
      </p:sp>
      <p:sp>
        <p:nvSpPr>
          <p:cNvPr id="716828" name="Text Box 28"/>
          <p:cNvSpPr txBox="1">
            <a:spLocks noChangeArrowheads="1"/>
          </p:cNvSpPr>
          <p:nvPr/>
        </p:nvSpPr>
        <p:spPr bwMode="auto">
          <a:xfrm>
            <a:off x="2205030" y="4138613"/>
            <a:ext cx="1295400" cy="2862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1400" u="none" dirty="0">
                <a:solidFill>
                  <a:schemeClr val="hlink"/>
                </a:solidFill>
                <a:latin typeface="Arial" charset="0"/>
              </a:rPr>
              <a:t>Proxy BA</a:t>
            </a:r>
          </a:p>
        </p:txBody>
      </p:sp>
      <p:sp>
        <p:nvSpPr>
          <p:cNvPr id="716830" name="Text Box 30"/>
          <p:cNvSpPr txBox="1">
            <a:spLocks noChangeArrowheads="1"/>
          </p:cNvSpPr>
          <p:nvPr/>
        </p:nvSpPr>
        <p:spPr bwMode="auto">
          <a:xfrm>
            <a:off x="3490914" y="3771900"/>
            <a:ext cx="1295400" cy="2862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1400" u="none" dirty="0">
                <a:solidFill>
                  <a:schemeClr val="hlink"/>
                </a:solidFill>
                <a:latin typeface="Arial" charset="0"/>
              </a:rPr>
              <a:t>Proxy BA</a:t>
            </a:r>
          </a:p>
        </p:txBody>
      </p:sp>
      <p:sp>
        <p:nvSpPr>
          <p:cNvPr id="716846" name="Text Box 46"/>
          <p:cNvSpPr txBox="1">
            <a:spLocks noChangeArrowheads="1"/>
          </p:cNvSpPr>
          <p:nvPr/>
        </p:nvSpPr>
        <p:spPr bwMode="auto">
          <a:xfrm>
            <a:off x="1692275" y="4292600"/>
            <a:ext cx="1584325" cy="4801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1400" u="none">
                <a:solidFill>
                  <a:schemeClr val="hlink"/>
                </a:solidFill>
                <a:latin typeface="Arial" charset="0"/>
              </a:rPr>
              <a:t>Router Solicitation</a:t>
            </a:r>
          </a:p>
        </p:txBody>
      </p:sp>
      <p:sp>
        <p:nvSpPr>
          <p:cNvPr id="716861" name="Text Box 61"/>
          <p:cNvSpPr txBox="1">
            <a:spLocks noChangeArrowheads="1"/>
          </p:cNvSpPr>
          <p:nvPr/>
        </p:nvSpPr>
        <p:spPr bwMode="auto">
          <a:xfrm>
            <a:off x="1189038" y="3556000"/>
            <a:ext cx="1295400" cy="2862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1400" u="none" dirty="0">
                <a:solidFill>
                  <a:schemeClr val="hlink"/>
                </a:solidFill>
                <a:latin typeface="Arial" charset="0"/>
              </a:rPr>
              <a:t>Proxy BU</a:t>
            </a:r>
          </a:p>
        </p:txBody>
      </p:sp>
      <p:sp>
        <p:nvSpPr>
          <p:cNvPr id="716867" name="Text Box 67"/>
          <p:cNvSpPr txBox="1">
            <a:spLocks noChangeArrowheads="1"/>
          </p:cNvSpPr>
          <p:nvPr/>
        </p:nvSpPr>
        <p:spPr bwMode="auto">
          <a:xfrm>
            <a:off x="3276600" y="3500438"/>
            <a:ext cx="1295400" cy="2862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1400" u="none">
                <a:solidFill>
                  <a:schemeClr val="hlink"/>
                </a:solidFill>
                <a:latin typeface="Arial" charset="0"/>
              </a:rPr>
              <a:t>Proxy BU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.25 0  E" pathEditMode="relative" ptsTypes="">
                                      <p:cBhvr>
                                        <p:cTn id="6" dur="2000" fill="hold"/>
                                        <p:tgtEl>
                                          <p:spTgt spid="7168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7168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71680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168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71686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168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2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71686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168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71683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168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71682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168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8" dur="500"/>
                                        <p:tgtEl>
                                          <p:spTgt spid="71686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168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3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1" dur="500"/>
                                        <p:tgtEl>
                                          <p:spTgt spid="71682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168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6" dur="500"/>
                                        <p:tgtEl>
                                          <p:spTgt spid="71684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168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4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9" dur="500"/>
                                        <p:tgtEl>
                                          <p:spTgt spid="71684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168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4" dur="500"/>
                                        <p:tgtEl>
                                          <p:spTgt spid="71686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168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9" dur="500"/>
                                        <p:tgtEl>
                                          <p:spTgt spid="71686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168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6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2" dur="500"/>
                                        <p:tgtEl>
                                          <p:spTgt spid="71686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168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7" dur="500"/>
                                        <p:tgtEl>
                                          <p:spTgt spid="71681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168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2" dur="500"/>
                                        <p:tgtEl>
                                          <p:spTgt spid="71683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168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73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5" dur="500"/>
                                        <p:tgtEl>
                                          <p:spTgt spid="7168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0" dur="500"/>
                                        <p:tgtEl>
                                          <p:spTgt spid="71686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168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8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3" dur="500"/>
                                        <p:tgtEl>
                                          <p:spTgt spid="71683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168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8" dur="500"/>
                                        <p:tgtEl>
                                          <p:spTgt spid="71683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168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8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1" dur="500"/>
                                        <p:tgtEl>
                                          <p:spTgt spid="71683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168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6" dur="500"/>
                                        <p:tgtEl>
                                          <p:spTgt spid="7168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1" dur="500"/>
                                        <p:tgtEl>
                                          <p:spTgt spid="7168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6804" grpId="0" animBg="1"/>
      <p:bldP spid="716816" grpId="0" animBg="1"/>
      <p:bldP spid="716827" grpId="0" animBg="1"/>
      <p:bldP spid="716831" grpId="0" animBg="1"/>
      <p:bldP spid="716832" grpId="0"/>
      <p:bldP spid="716833" grpId="0" animBg="1"/>
      <p:bldP spid="716834" grpId="0" animBg="1"/>
      <p:bldP spid="716845" grpId="0" animBg="1"/>
      <p:bldP spid="716847" grpId="0" animBg="1"/>
      <p:bldP spid="716862" grpId="0" animBg="1"/>
      <p:bldP spid="716863" grpId="0" animBg="1"/>
      <p:bldP spid="716864" grpId="0" animBg="1"/>
      <p:bldP spid="716865" grpId="0" animBg="1"/>
      <p:bldP spid="716866" grpId="0" animBg="1"/>
      <p:bldP spid="716868" grpId="0" animBg="1"/>
      <p:bldP spid="716828" grpId="0"/>
      <p:bldP spid="716830" grpId="0"/>
      <p:bldP spid="716846" grpId="0"/>
      <p:bldP spid="716861" grpId="0"/>
      <p:bldP spid="71686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075" name="Object 2"/>
          <p:cNvGraphicFramePr>
            <a:graphicFrameLocks noChangeAspect="1"/>
          </p:cNvGraphicFramePr>
          <p:nvPr>
            <p:ph idx="1"/>
          </p:nvPr>
        </p:nvGraphicFramePr>
        <p:xfrm>
          <a:off x="476450" y="1557338"/>
          <a:ext cx="5824138" cy="4467225"/>
        </p:xfrm>
        <a:graphic>
          <a:graphicData uri="http://schemas.openxmlformats.org/presentationml/2006/ole">
            <p:oleObj spid="_x0000_s5122" name="Visio" r:id="rId4" imgW="7508945" imgH="5759573" progId="Visio.Drawing.11">
              <p:embed/>
            </p:oleObj>
          </a:graphicData>
        </a:graphic>
      </p:graphicFrame>
      <p:pic>
        <p:nvPicPr>
          <p:cNvPr id="716815" name="Picture 15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285984" y="5214950"/>
            <a:ext cx="871537" cy="844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6829" name="Picture 29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 rot="-1908095">
            <a:off x="2628900" y="4729163"/>
            <a:ext cx="647700" cy="35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" name="Group 48"/>
          <p:cNvGrpSpPr>
            <a:grpSpLocks/>
          </p:cNvGrpSpPr>
          <p:nvPr/>
        </p:nvGrpSpPr>
        <p:grpSpPr bwMode="auto">
          <a:xfrm>
            <a:off x="1979613" y="3284538"/>
            <a:ext cx="3024187" cy="431800"/>
            <a:chOff x="1869" y="964"/>
            <a:chExt cx="2222" cy="626"/>
          </a:xfrm>
        </p:grpSpPr>
        <p:sp>
          <p:nvSpPr>
            <p:cNvPr id="3129" name="Freeform 49"/>
            <p:cNvSpPr>
              <a:spLocks noChangeArrowheads="1"/>
            </p:cNvSpPr>
            <p:nvPr/>
          </p:nvSpPr>
          <p:spPr bwMode="auto">
            <a:xfrm>
              <a:off x="1869" y="964"/>
              <a:ext cx="2223" cy="627"/>
            </a:xfrm>
            <a:custGeom>
              <a:avLst/>
              <a:gdLst>
                <a:gd name="T0" fmla="*/ 7 w 9804"/>
                <a:gd name="T1" fmla="*/ 11 h 2763"/>
                <a:gd name="T2" fmla="*/ 3 w 9804"/>
                <a:gd name="T3" fmla="*/ 12 h 2763"/>
                <a:gd name="T4" fmla="*/ 1 w 9804"/>
                <a:gd name="T5" fmla="*/ 14 h 2763"/>
                <a:gd name="T6" fmla="*/ 0 w 9804"/>
                <a:gd name="T7" fmla="*/ 15 h 2763"/>
                <a:gd name="T8" fmla="*/ 1 w 9804"/>
                <a:gd name="T9" fmla="*/ 17 h 2763"/>
                <a:gd name="T10" fmla="*/ 4 w 9804"/>
                <a:gd name="T11" fmla="*/ 19 h 2763"/>
                <a:gd name="T12" fmla="*/ 7 w 9804"/>
                <a:gd name="T13" fmla="*/ 19 h 2763"/>
                <a:gd name="T14" fmla="*/ 4 w 9804"/>
                <a:gd name="T15" fmla="*/ 20 h 2763"/>
                <a:gd name="T16" fmla="*/ 2 w 9804"/>
                <a:gd name="T17" fmla="*/ 22 h 2763"/>
                <a:gd name="T18" fmla="*/ 3 w 9804"/>
                <a:gd name="T19" fmla="*/ 23 h 2763"/>
                <a:gd name="T20" fmla="*/ 6 w 9804"/>
                <a:gd name="T21" fmla="*/ 25 h 2763"/>
                <a:gd name="T22" fmla="*/ 9 w 9804"/>
                <a:gd name="T23" fmla="*/ 26 h 2763"/>
                <a:gd name="T24" fmla="*/ 14 w 9804"/>
                <a:gd name="T25" fmla="*/ 26 h 2763"/>
                <a:gd name="T26" fmla="*/ 21 w 9804"/>
                <a:gd name="T27" fmla="*/ 29 h 2763"/>
                <a:gd name="T28" fmla="*/ 29 w 9804"/>
                <a:gd name="T29" fmla="*/ 30 h 2763"/>
                <a:gd name="T30" fmla="*/ 37 w 9804"/>
                <a:gd name="T31" fmla="*/ 30 h 2763"/>
                <a:gd name="T32" fmla="*/ 47 w 9804"/>
                <a:gd name="T33" fmla="*/ 31 h 2763"/>
                <a:gd name="T34" fmla="*/ 54 w 9804"/>
                <a:gd name="T35" fmla="*/ 32 h 2763"/>
                <a:gd name="T36" fmla="*/ 61 w 9804"/>
                <a:gd name="T37" fmla="*/ 32 h 2763"/>
                <a:gd name="T38" fmla="*/ 68 w 9804"/>
                <a:gd name="T39" fmla="*/ 31 h 2763"/>
                <a:gd name="T40" fmla="*/ 73 w 9804"/>
                <a:gd name="T41" fmla="*/ 29 h 2763"/>
                <a:gd name="T42" fmla="*/ 79 w 9804"/>
                <a:gd name="T43" fmla="*/ 28 h 2763"/>
                <a:gd name="T44" fmla="*/ 86 w 9804"/>
                <a:gd name="T45" fmla="*/ 28 h 2763"/>
                <a:gd name="T46" fmla="*/ 91 w 9804"/>
                <a:gd name="T47" fmla="*/ 27 h 2763"/>
                <a:gd name="T48" fmla="*/ 96 w 9804"/>
                <a:gd name="T49" fmla="*/ 26 h 2763"/>
                <a:gd name="T50" fmla="*/ 99 w 9804"/>
                <a:gd name="T51" fmla="*/ 24 h 2763"/>
                <a:gd name="T52" fmla="*/ 101 w 9804"/>
                <a:gd name="T53" fmla="*/ 22 h 2763"/>
                <a:gd name="T54" fmla="*/ 107 w 9804"/>
                <a:gd name="T55" fmla="*/ 21 h 2763"/>
                <a:gd name="T56" fmla="*/ 112 w 9804"/>
                <a:gd name="T57" fmla="*/ 19 h 2763"/>
                <a:gd name="T58" fmla="*/ 114 w 9804"/>
                <a:gd name="T59" fmla="*/ 16 h 2763"/>
                <a:gd name="T60" fmla="*/ 113 w 9804"/>
                <a:gd name="T61" fmla="*/ 14 h 2763"/>
                <a:gd name="T62" fmla="*/ 110 w 9804"/>
                <a:gd name="T63" fmla="*/ 11 h 2763"/>
                <a:gd name="T64" fmla="*/ 111 w 9804"/>
                <a:gd name="T65" fmla="*/ 11 h 2763"/>
                <a:gd name="T66" fmla="*/ 112 w 9804"/>
                <a:gd name="T67" fmla="*/ 9 h 2763"/>
                <a:gd name="T68" fmla="*/ 110 w 9804"/>
                <a:gd name="T69" fmla="*/ 6 h 2763"/>
                <a:gd name="T70" fmla="*/ 106 w 9804"/>
                <a:gd name="T71" fmla="*/ 5 h 2763"/>
                <a:gd name="T72" fmla="*/ 100 w 9804"/>
                <a:gd name="T73" fmla="*/ 4 h 2763"/>
                <a:gd name="T74" fmla="*/ 99 w 9804"/>
                <a:gd name="T75" fmla="*/ 2 h 2763"/>
                <a:gd name="T76" fmla="*/ 95 w 9804"/>
                <a:gd name="T77" fmla="*/ 1 h 2763"/>
                <a:gd name="T78" fmla="*/ 91 w 9804"/>
                <a:gd name="T79" fmla="*/ 0 h 2763"/>
                <a:gd name="T80" fmla="*/ 85 w 9804"/>
                <a:gd name="T81" fmla="*/ 0 h 2763"/>
                <a:gd name="T82" fmla="*/ 81 w 9804"/>
                <a:gd name="T83" fmla="*/ 1 h 2763"/>
                <a:gd name="T84" fmla="*/ 75 w 9804"/>
                <a:gd name="T85" fmla="*/ 0 h 2763"/>
                <a:gd name="T86" fmla="*/ 70 w 9804"/>
                <a:gd name="T87" fmla="*/ 0 h 2763"/>
                <a:gd name="T88" fmla="*/ 66 w 9804"/>
                <a:gd name="T89" fmla="*/ 0 h 2763"/>
                <a:gd name="T90" fmla="*/ 62 w 9804"/>
                <a:gd name="T91" fmla="*/ 1 h 2763"/>
                <a:gd name="T92" fmla="*/ 56 w 9804"/>
                <a:gd name="T93" fmla="*/ 2 h 2763"/>
                <a:gd name="T94" fmla="*/ 50 w 9804"/>
                <a:gd name="T95" fmla="*/ 1 h 2763"/>
                <a:gd name="T96" fmla="*/ 44 w 9804"/>
                <a:gd name="T97" fmla="*/ 1 h 2763"/>
                <a:gd name="T98" fmla="*/ 39 w 9804"/>
                <a:gd name="T99" fmla="*/ 2 h 2763"/>
                <a:gd name="T100" fmla="*/ 32 w 9804"/>
                <a:gd name="T101" fmla="*/ 3 h 2763"/>
                <a:gd name="T102" fmla="*/ 24 w 9804"/>
                <a:gd name="T103" fmla="*/ 3 h 2763"/>
                <a:gd name="T104" fmla="*/ 18 w 9804"/>
                <a:gd name="T105" fmla="*/ 4 h 2763"/>
                <a:gd name="T106" fmla="*/ 13 w 9804"/>
                <a:gd name="T107" fmla="*/ 6 h 2763"/>
                <a:gd name="T108" fmla="*/ 10 w 9804"/>
                <a:gd name="T109" fmla="*/ 9 h 2763"/>
                <a:gd name="T110" fmla="*/ 11 w 9804"/>
                <a:gd name="T111" fmla="*/ 11 h 2763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w 9804"/>
                <a:gd name="T169" fmla="*/ 0 h 2763"/>
                <a:gd name="T170" fmla="*/ 9804 w 9804"/>
                <a:gd name="T171" fmla="*/ 2763 h 2763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T168" t="T169" r="T170" b="T171"/>
              <a:pathLst>
                <a:path w="9804" h="2763">
                  <a:moveTo>
                    <a:pt x="913" y="918"/>
                  </a:moveTo>
                  <a:lnTo>
                    <a:pt x="864" y="920"/>
                  </a:lnTo>
                  <a:lnTo>
                    <a:pt x="815" y="922"/>
                  </a:lnTo>
                  <a:lnTo>
                    <a:pt x="767" y="926"/>
                  </a:lnTo>
                  <a:lnTo>
                    <a:pt x="718" y="932"/>
                  </a:lnTo>
                  <a:lnTo>
                    <a:pt x="670" y="937"/>
                  </a:lnTo>
                  <a:lnTo>
                    <a:pt x="622" y="944"/>
                  </a:lnTo>
                  <a:lnTo>
                    <a:pt x="579" y="951"/>
                  </a:lnTo>
                  <a:lnTo>
                    <a:pt x="534" y="959"/>
                  </a:lnTo>
                  <a:lnTo>
                    <a:pt x="490" y="969"/>
                  </a:lnTo>
                  <a:lnTo>
                    <a:pt x="448" y="979"/>
                  </a:lnTo>
                  <a:lnTo>
                    <a:pt x="407" y="990"/>
                  </a:lnTo>
                  <a:lnTo>
                    <a:pt x="367" y="1001"/>
                  </a:lnTo>
                  <a:lnTo>
                    <a:pt x="331" y="1014"/>
                  </a:lnTo>
                  <a:lnTo>
                    <a:pt x="295" y="1027"/>
                  </a:lnTo>
                  <a:lnTo>
                    <a:pt x="261" y="1040"/>
                  </a:lnTo>
                  <a:lnTo>
                    <a:pt x="228" y="1053"/>
                  </a:lnTo>
                  <a:lnTo>
                    <a:pt x="196" y="1069"/>
                  </a:lnTo>
                  <a:lnTo>
                    <a:pt x="167" y="1085"/>
                  </a:lnTo>
                  <a:lnTo>
                    <a:pt x="142" y="1100"/>
                  </a:lnTo>
                  <a:lnTo>
                    <a:pt x="117" y="1117"/>
                  </a:lnTo>
                  <a:lnTo>
                    <a:pt x="95" y="1134"/>
                  </a:lnTo>
                  <a:lnTo>
                    <a:pt x="75" y="1153"/>
                  </a:lnTo>
                  <a:lnTo>
                    <a:pt x="57" y="1169"/>
                  </a:lnTo>
                  <a:lnTo>
                    <a:pt x="40" y="1189"/>
                  </a:lnTo>
                  <a:lnTo>
                    <a:pt x="29" y="1206"/>
                  </a:lnTo>
                  <a:lnTo>
                    <a:pt x="18" y="1225"/>
                  </a:lnTo>
                  <a:lnTo>
                    <a:pt x="11" y="1243"/>
                  </a:lnTo>
                  <a:lnTo>
                    <a:pt x="3" y="1263"/>
                  </a:lnTo>
                  <a:lnTo>
                    <a:pt x="0" y="1283"/>
                  </a:lnTo>
                  <a:lnTo>
                    <a:pt x="0" y="1302"/>
                  </a:lnTo>
                  <a:lnTo>
                    <a:pt x="2" y="1320"/>
                  </a:lnTo>
                  <a:lnTo>
                    <a:pt x="6" y="1339"/>
                  </a:lnTo>
                  <a:lnTo>
                    <a:pt x="12" y="1357"/>
                  </a:lnTo>
                  <a:lnTo>
                    <a:pt x="22" y="1377"/>
                  </a:lnTo>
                  <a:lnTo>
                    <a:pt x="34" y="1396"/>
                  </a:lnTo>
                  <a:lnTo>
                    <a:pt x="49" y="1414"/>
                  </a:lnTo>
                  <a:lnTo>
                    <a:pt x="65" y="1432"/>
                  </a:lnTo>
                  <a:lnTo>
                    <a:pt x="84" y="1450"/>
                  </a:lnTo>
                  <a:lnTo>
                    <a:pt x="105" y="1467"/>
                  </a:lnTo>
                  <a:lnTo>
                    <a:pt x="128" y="1484"/>
                  </a:lnTo>
                  <a:lnTo>
                    <a:pt x="153" y="1501"/>
                  </a:lnTo>
                  <a:lnTo>
                    <a:pt x="180" y="1516"/>
                  </a:lnTo>
                  <a:lnTo>
                    <a:pt x="210" y="1532"/>
                  </a:lnTo>
                  <a:lnTo>
                    <a:pt x="242" y="1548"/>
                  </a:lnTo>
                  <a:lnTo>
                    <a:pt x="274" y="1561"/>
                  </a:lnTo>
                  <a:lnTo>
                    <a:pt x="310" y="1574"/>
                  </a:lnTo>
                  <a:lnTo>
                    <a:pt x="347" y="1587"/>
                  </a:lnTo>
                  <a:lnTo>
                    <a:pt x="385" y="1598"/>
                  </a:lnTo>
                  <a:lnTo>
                    <a:pt x="426" y="1610"/>
                  </a:lnTo>
                  <a:lnTo>
                    <a:pt x="466" y="1621"/>
                  </a:lnTo>
                  <a:lnTo>
                    <a:pt x="509" y="1631"/>
                  </a:lnTo>
                  <a:lnTo>
                    <a:pt x="552" y="1639"/>
                  </a:lnTo>
                  <a:lnTo>
                    <a:pt x="599" y="1646"/>
                  </a:lnTo>
                  <a:lnTo>
                    <a:pt x="593" y="1583"/>
                  </a:lnTo>
                  <a:lnTo>
                    <a:pt x="554" y="1595"/>
                  </a:lnTo>
                  <a:lnTo>
                    <a:pt x="517" y="1608"/>
                  </a:lnTo>
                  <a:lnTo>
                    <a:pt x="484" y="1621"/>
                  </a:lnTo>
                  <a:lnTo>
                    <a:pt x="450" y="1635"/>
                  </a:lnTo>
                  <a:lnTo>
                    <a:pt x="420" y="1650"/>
                  </a:lnTo>
                  <a:lnTo>
                    <a:pt x="390" y="1666"/>
                  </a:lnTo>
                  <a:lnTo>
                    <a:pt x="364" y="1681"/>
                  </a:lnTo>
                  <a:lnTo>
                    <a:pt x="336" y="1697"/>
                  </a:lnTo>
                  <a:lnTo>
                    <a:pt x="315" y="1715"/>
                  </a:lnTo>
                  <a:lnTo>
                    <a:pt x="295" y="1731"/>
                  </a:lnTo>
                  <a:lnTo>
                    <a:pt x="276" y="1749"/>
                  </a:lnTo>
                  <a:lnTo>
                    <a:pt x="261" y="1765"/>
                  </a:lnTo>
                  <a:lnTo>
                    <a:pt x="247" y="1786"/>
                  </a:lnTo>
                  <a:lnTo>
                    <a:pt x="236" y="1804"/>
                  </a:lnTo>
                  <a:lnTo>
                    <a:pt x="228" y="1822"/>
                  </a:lnTo>
                  <a:lnTo>
                    <a:pt x="219" y="1841"/>
                  </a:lnTo>
                  <a:lnTo>
                    <a:pt x="218" y="1860"/>
                  </a:lnTo>
                  <a:lnTo>
                    <a:pt x="216" y="1880"/>
                  </a:lnTo>
                  <a:lnTo>
                    <a:pt x="218" y="1899"/>
                  </a:lnTo>
                  <a:lnTo>
                    <a:pt x="219" y="1916"/>
                  </a:lnTo>
                  <a:lnTo>
                    <a:pt x="228" y="1936"/>
                  </a:lnTo>
                  <a:lnTo>
                    <a:pt x="236" y="1955"/>
                  </a:lnTo>
                  <a:lnTo>
                    <a:pt x="247" y="1974"/>
                  </a:lnTo>
                  <a:lnTo>
                    <a:pt x="261" y="1991"/>
                  </a:lnTo>
                  <a:lnTo>
                    <a:pt x="276" y="2010"/>
                  </a:lnTo>
                  <a:lnTo>
                    <a:pt x="295" y="2027"/>
                  </a:lnTo>
                  <a:lnTo>
                    <a:pt x="315" y="2044"/>
                  </a:lnTo>
                  <a:lnTo>
                    <a:pt x="339" y="2061"/>
                  </a:lnTo>
                  <a:lnTo>
                    <a:pt x="364" y="2078"/>
                  </a:lnTo>
                  <a:lnTo>
                    <a:pt x="390" y="2094"/>
                  </a:lnTo>
                  <a:lnTo>
                    <a:pt x="420" y="2109"/>
                  </a:lnTo>
                  <a:lnTo>
                    <a:pt x="450" y="2123"/>
                  </a:lnTo>
                  <a:lnTo>
                    <a:pt x="484" y="2138"/>
                  </a:lnTo>
                  <a:lnTo>
                    <a:pt x="517" y="2151"/>
                  </a:lnTo>
                  <a:lnTo>
                    <a:pt x="554" y="2165"/>
                  </a:lnTo>
                  <a:lnTo>
                    <a:pt x="593" y="2177"/>
                  </a:lnTo>
                  <a:lnTo>
                    <a:pt x="634" y="2188"/>
                  </a:lnTo>
                  <a:lnTo>
                    <a:pt x="673" y="2198"/>
                  </a:lnTo>
                  <a:lnTo>
                    <a:pt x="716" y="2209"/>
                  </a:lnTo>
                  <a:lnTo>
                    <a:pt x="759" y="2218"/>
                  </a:lnTo>
                  <a:lnTo>
                    <a:pt x="804" y="2225"/>
                  </a:lnTo>
                  <a:lnTo>
                    <a:pt x="851" y="2232"/>
                  </a:lnTo>
                  <a:lnTo>
                    <a:pt x="897" y="2240"/>
                  </a:lnTo>
                  <a:lnTo>
                    <a:pt x="946" y="2245"/>
                  </a:lnTo>
                  <a:lnTo>
                    <a:pt x="993" y="2248"/>
                  </a:lnTo>
                  <a:lnTo>
                    <a:pt x="1041" y="2251"/>
                  </a:lnTo>
                  <a:lnTo>
                    <a:pt x="1090" y="2256"/>
                  </a:lnTo>
                  <a:lnTo>
                    <a:pt x="1140" y="2256"/>
                  </a:lnTo>
                  <a:lnTo>
                    <a:pt x="1190" y="2257"/>
                  </a:lnTo>
                  <a:lnTo>
                    <a:pt x="1238" y="2257"/>
                  </a:lnTo>
                  <a:lnTo>
                    <a:pt x="1289" y="2256"/>
                  </a:lnTo>
                  <a:lnTo>
                    <a:pt x="1456" y="2339"/>
                  </a:lnTo>
                  <a:lnTo>
                    <a:pt x="1515" y="2366"/>
                  </a:lnTo>
                  <a:lnTo>
                    <a:pt x="1577" y="2392"/>
                  </a:lnTo>
                  <a:lnTo>
                    <a:pt x="1644" y="2417"/>
                  </a:lnTo>
                  <a:lnTo>
                    <a:pt x="1715" y="2440"/>
                  </a:lnTo>
                  <a:lnTo>
                    <a:pt x="1786" y="2463"/>
                  </a:lnTo>
                  <a:lnTo>
                    <a:pt x="1862" y="2483"/>
                  </a:lnTo>
                  <a:lnTo>
                    <a:pt x="1940" y="2502"/>
                  </a:lnTo>
                  <a:lnTo>
                    <a:pt x="2021" y="2520"/>
                  </a:lnTo>
                  <a:lnTo>
                    <a:pt x="2103" y="2535"/>
                  </a:lnTo>
                  <a:lnTo>
                    <a:pt x="2189" y="2549"/>
                  </a:lnTo>
                  <a:lnTo>
                    <a:pt x="2277" y="2561"/>
                  </a:lnTo>
                  <a:lnTo>
                    <a:pt x="2365" y="2572"/>
                  </a:lnTo>
                  <a:lnTo>
                    <a:pt x="2453" y="2582"/>
                  </a:lnTo>
                  <a:lnTo>
                    <a:pt x="2545" y="2588"/>
                  </a:lnTo>
                  <a:lnTo>
                    <a:pt x="2637" y="2593"/>
                  </a:lnTo>
                  <a:lnTo>
                    <a:pt x="2729" y="2596"/>
                  </a:lnTo>
                  <a:lnTo>
                    <a:pt x="2822" y="2597"/>
                  </a:lnTo>
                  <a:lnTo>
                    <a:pt x="2914" y="2596"/>
                  </a:lnTo>
                  <a:lnTo>
                    <a:pt x="3005" y="2594"/>
                  </a:lnTo>
                  <a:lnTo>
                    <a:pt x="3097" y="2589"/>
                  </a:lnTo>
                  <a:lnTo>
                    <a:pt x="3188" y="2583"/>
                  </a:lnTo>
                  <a:lnTo>
                    <a:pt x="3279" y="2576"/>
                  </a:lnTo>
                  <a:lnTo>
                    <a:pt x="3368" y="2565"/>
                  </a:lnTo>
                  <a:lnTo>
                    <a:pt x="3456" y="2554"/>
                  </a:lnTo>
                  <a:lnTo>
                    <a:pt x="3540" y="2540"/>
                  </a:lnTo>
                  <a:lnTo>
                    <a:pt x="3877" y="2571"/>
                  </a:lnTo>
                  <a:lnTo>
                    <a:pt x="3934" y="2593"/>
                  </a:lnTo>
                  <a:lnTo>
                    <a:pt x="3989" y="2613"/>
                  </a:lnTo>
                  <a:lnTo>
                    <a:pt x="4052" y="2632"/>
                  </a:lnTo>
                  <a:lnTo>
                    <a:pt x="4114" y="2653"/>
                  </a:lnTo>
                  <a:lnTo>
                    <a:pt x="4180" y="2668"/>
                  </a:lnTo>
                  <a:lnTo>
                    <a:pt x="4246" y="2684"/>
                  </a:lnTo>
                  <a:lnTo>
                    <a:pt x="4316" y="2700"/>
                  </a:lnTo>
                  <a:lnTo>
                    <a:pt x="4388" y="2712"/>
                  </a:lnTo>
                  <a:lnTo>
                    <a:pt x="4460" y="2725"/>
                  </a:lnTo>
                  <a:lnTo>
                    <a:pt x="4534" y="2734"/>
                  </a:lnTo>
                  <a:lnTo>
                    <a:pt x="4611" y="2742"/>
                  </a:lnTo>
                  <a:lnTo>
                    <a:pt x="4688" y="2750"/>
                  </a:lnTo>
                  <a:lnTo>
                    <a:pt x="4765" y="2754"/>
                  </a:lnTo>
                  <a:lnTo>
                    <a:pt x="4843" y="2759"/>
                  </a:lnTo>
                  <a:lnTo>
                    <a:pt x="4921" y="2762"/>
                  </a:lnTo>
                  <a:lnTo>
                    <a:pt x="4999" y="2762"/>
                  </a:lnTo>
                  <a:lnTo>
                    <a:pt x="5079" y="2762"/>
                  </a:lnTo>
                  <a:lnTo>
                    <a:pt x="5158" y="2760"/>
                  </a:lnTo>
                  <a:lnTo>
                    <a:pt x="5238" y="2756"/>
                  </a:lnTo>
                  <a:lnTo>
                    <a:pt x="5314" y="2751"/>
                  </a:lnTo>
                  <a:lnTo>
                    <a:pt x="5390" y="2744"/>
                  </a:lnTo>
                  <a:lnTo>
                    <a:pt x="5467" y="2737"/>
                  </a:lnTo>
                  <a:lnTo>
                    <a:pt x="5541" y="2726"/>
                  </a:lnTo>
                  <a:lnTo>
                    <a:pt x="5614" y="2715"/>
                  </a:lnTo>
                  <a:lnTo>
                    <a:pt x="5687" y="2702"/>
                  </a:lnTo>
                  <a:lnTo>
                    <a:pt x="5757" y="2689"/>
                  </a:lnTo>
                  <a:lnTo>
                    <a:pt x="5824" y="2673"/>
                  </a:lnTo>
                  <a:lnTo>
                    <a:pt x="5890" y="2655"/>
                  </a:lnTo>
                  <a:lnTo>
                    <a:pt x="5954" y="2637"/>
                  </a:lnTo>
                  <a:lnTo>
                    <a:pt x="6014" y="2618"/>
                  </a:lnTo>
                  <a:lnTo>
                    <a:pt x="6073" y="2597"/>
                  </a:lnTo>
                  <a:lnTo>
                    <a:pt x="6127" y="2576"/>
                  </a:lnTo>
                  <a:lnTo>
                    <a:pt x="6180" y="2554"/>
                  </a:lnTo>
                  <a:lnTo>
                    <a:pt x="6230" y="2530"/>
                  </a:lnTo>
                  <a:lnTo>
                    <a:pt x="6276" y="2506"/>
                  </a:lnTo>
                  <a:lnTo>
                    <a:pt x="6320" y="2479"/>
                  </a:lnTo>
                  <a:lnTo>
                    <a:pt x="6358" y="2453"/>
                  </a:lnTo>
                  <a:lnTo>
                    <a:pt x="6393" y="2427"/>
                  </a:lnTo>
                  <a:lnTo>
                    <a:pt x="6425" y="2400"/>
                  </a:lnTo>
                  <a:lnTo>
                    <a:pt x="6626" y="2379"/>
                  </a:lnTo>
                  <a:lnTo>
                    <a:pt x="6688" y="2389"/>
                  </a:lnTo>
                  <a:lnTo>
                    <a:pt x="6752" y="2396"/>
                  </a:lnTo>
                  <a:lnTo>
                    <a:pt x="6814" y="2404"/>
                  </a:lnTo>
                  <a:lnTo>
                    <a:pt x="6878" y="2412"/>
                  </a:lnTo>
                  <a:lnTo>
                    <a:pt x="6944" y="2416"/>
                  </a:lnTo>
                  <a:lnTo>
                    <a:pt x="7011" y="2419"/>
                  </a:lnTo>
                  <a:lnTo>
                    <a:pt x="7077" y="2422"/>
                  </a:lnTo>
                  <a:lnTo>
                    <a:pt x="7143" y="2423"/>
                  </a:lnTo>
                  <a:lnTo>
                    <a:pt x="7210" y="2423"/>
                  </a:lnTo>
                  <a:lnTo>
                    <a:pt x="7279" y="2422"/>
                  </a:lnTo>
                  <a:lnTo>
                    <a:pt x="7345" y="2417"/>
                  </a:lnTo>
                  <a:lnTo>
                    <a:pt x="7412" y="2416"/>
                  </a:lnTo>
                  <a:lnTo>
                    <a:pt x="7476" y="2411"/>
                  </a:lnTo>
                  <a:lnTo>
                    <a:pt x="7541" y="2403"/>
                  </a:lnTo>
                  <a:lnTo>
                    <a:pt x="7606" y="2396"/>
                  </a:lnTo>
                  <a:lnTo>
                    <a:pt x="7668" y="2387"/>
                  </a:lnTo>
                  <a:lnTo>
                    <a:pt x="7731" y="2376"/>
                  </a:lnTo>
                  <a:lnTo>
                    <a:pt x="7789" y="2366"/>
                  </a:lnTo>
                  <a:lnTo>
                    <a:pt x="7847" y="2353"/>
                  </a:lnTo>
                  <a:lnTo>
                    <a:pt x="7904" y="2339"/>
                  </a:lnTo>
                  <a:lnTo>
                    <a:pt x="7960" y="2323"/>
                  </a:lnTo>
                  <a:lnTo>
                    <a:pt x="8012" y="2308"/>
                  </a:lnTo>
                  <a:lnTo>
                    <a:pt x="8063" y="2292"/>
                  </a:lnTo>
                  <a:lnTo>
                    <a:pt x="8111" y="2273"/>
                  </a:lnTo>
                  <a:lnTo>
                    <a:pt x="8157" y="2256"/>
                  </a:lnTo>
                  <a:lnTo>
                    <a:pt x="8200" y="2235"/>
                  </a:lnTo>
                  <a:lnTo>
                    <a:pt x="8240" y="2215"/>
                  </a:lnTo>
                  <a:lnTo>
                    <a:pt x="8278" y="2193"/>
                  </a:lnTo>
                  <a:lnTo>
                    <a:pt x="8313" y="2172"/>
                  </a:lnTo>
                  <a:lnTo>
                    <a:pt x="8345" y="2149"/>
                  </a:lnTo>
                  <a:lnTo>
                    <a:pt x="8373" y="2126"/>
                  </a:lnTo>
                  <a:lnTo>
                    <a:pt x="8399" y="2102"/>
                  </a:lnTo>
                  <a:lnTo>
                    <a:pt x="8421" y="2078"/>
                  </a:lnTo>
                  <a:lnTo>
                    <a:pt x="8442" y="2054"/>
                  </a:lnTo>
                  <a:lnTo>
                    <a:pt x="8458" y="2028"/>
                  </a:lnTo>
                  <a:lnTo>
                    <a:pt x="8470" y="2003"/>
                  </a:lnTo>
                  <a:lnTo>
                    <a:pt x="8480" y="1978"/>
                  </a:lnTo>
                  <a:lnTo>
                    <a:pt x="8486" y="1953"/>
                  </a:lnTo>
                  <a:lnTo>
                    <a:pt x="8489" y="1927"/>
                  </a:lnTo>
                  <a:lnTo>
                    <a:pt x="8427" y="1927"/>
                  </a:lnTo>
                  <a:lnTo>
                    <a:pt x="8504" y="1923"/>
                  </a:lnTo>
                  <a:lnTo>
                    <a:pt x="8580" y="1916"/>
                  </a:lnTo>
                  <a:lnTo>
                    <a:pt x="8658" y="1910"/>
                  </a:lnTo>
                  <a:lnTo>
                    <a:pt x="8733" y="1903"/>
                  </a:lnTo>
                  <a:lnTo>
                    <a:pt x="8805" y="1892"/>
                  </a:lnTo>
                  <a:lnTo>
                    <a:pt x="8877" y="1882"/>
                  </a:lnTo>
                  <a:lnTo>
                    <a:pt x="8946" y="1869"/>
                  </a:lnTo>
                  <a:lnTo>
                    <a:pt x="9015" y="1856"/>
                  </a:lnTo>
                  <a:lnTo>
                    <a:pt x="9082" y="1838"/>
                  </a:lnTo>
                  <a:lnTo>
                    <a:pt x="9146" y="1822"/>
                  </a:lnTo>
                  <a:lnTo>
                    <a:pt x="9209" y="1806"/>
                  </a:lnTo>
                  <a:lnTo>
                    <a:pt x="9270" y="1786"/>
                  </a:lnTo>
                  <a:lnTo>
                    <a:pt x="9327" y="1765"/>
                  </a:lnTo>
                  <a:lnTo>
                    <a:pt x="9383" y="1744"/>
                  </a:lnTo>
                  <a:lnTo>
                    <a:pt x="9432" y="1723"/>
                  </a:lnTo>
                  <a:lnTo>
                    <a:pt x="9483" y="1702"/>
                  </a:lnTo>
                  <a:lnTo>
                    <a:pt x="9529" y="1677"/>
                  </a:lnTo>
                  <a:lnTo>
                    <a:pt x="9571" y="1651"/>
                  </a:lnTo>
                  <a:lnTo>
                    <a:pt x="9610" y="1626"/>
                  </a:lnTo>
                  <a:lnTo>
                    <a:pt x="9646" y="1599"/>
                  </a:lnTo>
                  <a:lnTo>
                    <a:pt x="9679" y="1573"/>
                  </a:lnTo>
                  <a:lnTo>
                    <a:pt x="9707" y="1545"/>
                  </a:lnTo>
                  <a:lnTo>
                    <a:pt x="9732" y="1516"/>
                  </a:lnTo>
                  <a:lnTo>
                    <a:pt x="9755" y="1488"/>
                  </a:lnTo>
                  <a:lnTo>
                    <a:pt x="9771" y="1459"/>
                  </a:lnTo>
                  <a:lnTo>
                    <a:pt x="9785" y="1430"/>
                  </a:lnTo>
                  <a:lnTo>
                    <a:pt x="9796" y="1401"/>
                  </a:lnTo>
                  <a:lnTo>
                    <a:pt x="9801" y="1371"/>
                  </a:lnTo>
                  <a:lnTo>
                    <a:pt x="9803" y="1341"/>
                  </a:lnTo>
                  <a:lnTo>
                    <a:pt x="9801" y="1310"/>
                  </a:lnTo>
                  <a:lnTo>
                    <a:pt x="9796" y="1282"/>
                  </a:lnTo>
                  <a:lnTo>
                    <a:pt x="9785" y="1252"/>
                  </a:lnTo>
                  <a:lnTo>
                    <a:pt x="9773" y="1222"/>
                  </a:lnTo>
                  <a:lnTo>
                    <a:pt x="9755" y="1192"/>
                  </a:lnTo>
                  <a:lnTo>
                    <a:pt x="9735" y="1164"/>
                  </a:lnTo>
                  <a:lnTo>
                    <a:pt x="9709" y="1137"/>
                  </a:lnTo>
                  <a:lnTo>
                    <a:pt x="9680" y="1108"/>
                  </a:lnTo>
                  <a:lnTo>
                    <a:pt x="9647" y="1081"/>
                  </a:lnTo>
                  <a:lnTo>
                    <a:pt x="9612" y="1055"/>
                  </a:lnTo>
                  <a:lnTo>
                    <a:pt x="9574" y="1029"/>
                  </a:lnTo>
                  <a:lnTo>
                    <a:pt x="9531" y="1004"/>
                  </a:lnTo>
                  <a:lnTo>
                    <a:pt x="9485" y="980"/>
                  </a:lnTo>
                  <a:lnTo>
                    <a:pt x="9437" y="957"/>
                  </a:lnTo>
                  <a:lnTo>
                    <a:pt x="9383" y="935"/>
                  </a:lnTo>
                  <a:lnTo>
                    <a:pt x="9329" y="914"/>
                  </a:lnTo>
                  <a:lnTo>
                    <a:pt x="9414" y="1032"/>
                  </a:lnTo>
                  <a:lnTo>
                    <a:pt x="9445" y="1011"/>
                  </a:lnTo>
                  <a:lnTo>
                    <a:pt x="9473" y="990"/>
                  </a:lnTo>
                  <a:lnTo>
                    <a:pt x="9496" y="968"/>
                  </a:lnTo>
                  <a:lnTo>
                    <a:pt x="9519" y="945"/>
                  </a:lnTo>
                  <a:lnTo>
                    <a:pt x="9537" y="922"/>
                  </a:lnTo>
                  <a:lnTo>
                    <a:pt x="9551" y="899"/>
                  </a:lnTo>
                  <a:lnTo>
                    <a:pt x="9564" y="875"/>
                  </a:lnTo>
                  <a:lnTo>
                    <a:pt x="9574" y="852"/>
                  </a:lnTo>
                  <a:lnTo>
                    <a:pt x="9579" y="828"/>
                  </a:lnTo>
                  <a:lnTo>
                    <a:pt x="9582" y="803"/>
                  </a:lnTo>
                  <a:lnTo>
                    <a:pt x="9582" y="781"/>
                  </a:lnTo>
                  <a:lnTo>
                    <a:pt x="9578" y="756"/>
                  </a:lnTo>
                  <a:lnTo>
                    <a:pt x="9570" y="733"/>
                  </a:lnTo>
                  <a:lnTo>
                    <a:pt x="9559" y="708"/>
                  </a:lnTo>
                  <a:lnTo>
                    <a:pt x="9547" y="684"/>
                  </a:lnTo>
                  <a:lnTo>
                    <a:pt x="9529" y="661"/>
                  </a:lnTo>
                  <a:lnTo>
                    <a:pt x="9511" y="640"/>
                  </a:lnTo>
                  <a:lnTo>
                    <a:pt x="9488" y="616"/>
                  </a:lnTo>
                  <a:lnTo>
                    <a:pt x="9462" y="594"/>
                  </a:lnTo>
                  <a:lnTo>
                    <a:pt x="9434" y="574"/>
                  </a:lnTo>
                  <a:lnTo>
                    <a:pt x="9402" y="553"/>
                  </a:lnTo>
                  <a:lnTo>
                    <a:pt x="9368" y="533"/>
                  </a:lnTo>
                  <a:lnTo>
                    <a:pt x="9332" y="514"/>
                  </a:lnTo>
                  <a:lnTo>
                    <a:pt x="9295" y="494"/>
                  </a:lnTo>
                  <a:lnTo>
                    <a:pt x="9251" y="476"/>
                  </a:lnTo>
                  <a:lnTo>
                    <a:pt x="9207" y="460"/>
                  </a:lnTo>
                  <a:lnTo>
                    <a:pt x="9161" y="445"/>
                  </a:lnTo>
                  <a:lnTo>
                    <a:pt x="9114" y="428"/>
                  </a:lnTo>
                  <a:lnTo>
                    <a:pt x="9064" y="415"/>
                  </a:lnTo>
                  <a:lnTo>
                    <a:pt x="9012" y="400"/>
                  </a:lnTo>
                  <a:lnTo>
                    <a:pt x="8958" y="389"/>
                  </a:lnTo>
                  <a:lnTo>
                    <a:pt x="8902" y="378"/>
                  </a:lnTo>
                  <a:lnTo>
                    <a:pt x="8845" y="368"/>
                  </a:lnTo>
                  <a:lnTo>
                    <a:pt x="8788" y="360"/>
                  </a:lnTo>
                  <a:lnTo>
                    <a:pt x="8730" y="351"/>
                  </a:lnTo>
                  <a:lnTo>
                    <a:pt x="8670" y="346"/>
                  </a:lnTo>
                  <a:lnTo>
                    <a:pt x="8609" y="341"/>
                  </a:lnTo>
                  <a:lnTo>
                    <a:pt x="8677" y="322"/>
                  </a:lnTo>
                  <a:lnTo>
                    <a:pt x="8663" y="301"/>
                  </a:lnTo>
                  <a:lnTo>
                    <a:pt x="8645" y="280"/>
                  </a:lnTo>
                  <a:lnTo>
                    <a:pt x="8626" y="260"/>
                  </a:lnTo>
                  <a:lnTo>
                    <a:pt x="8603" y="242"/>
                  </a:lnTo>
                  <a:lnTo>
                    <a:pt x="8577" y="222"/>
                  </a:lnTo>
                  <a:lnTo>
                    <a:pt x="8549" y="203"/>
                  </a:lnTo>
                  <a:lnTo>
                    <a:pt x="8518" y="185"/>
                  </a:lnTo>
                  <a:lnTo>
                    <a:pt x="8486" y="167"/>
                  </a:lnTo>
                  <a:lnTo>
                    <a:pt x="8450" y="150"/>
                  </a:lnTo>
                  <a:lnTo>
                    <a:pt x="8413" y="134"/>
                  </a:lnTo>
                  <a:lnTo>
                    <a:pt x="8373" y="118"/>
                  </a:lnTo>
                  <a:lnTo>
                    <a:pt x="8333" y="104"/>
                  </a:lnTo>
                  <a:lnTo>
                    <a:pt x="8289" y="90"/>
                  </a:lnTo>
                  <a:lnTo>
                    <a:pt x="8245" y="77"/>
                  </a:lnTo>
                  <a:lnTo>
                    <a:pt x="8196" y="65"/>
                  </a:lnTo>
                  <a:lnTo>
                    <a:pt x="8148" y="55"/>
                  </a:lnTo>
                  <a:lnTo>
                    <a:pt x="8100" y="44"/>
                  </a:lnTo>
                  <a:lnTo>
                    <a:pt x="8046" y="36"/>
                  </a:lnTo>
                  <a:lnTo>
                    <a:pt x="7995" y="28"/>
                  </a:lnTo>
                  <a:lnTo>
                    <a:pt x="7942" y="19"/>
                  </a:lnTo>
                  <a:lnTo>
                    <a:pt x="7888" y="13"/>
                  </a:lnTo>
                  <a:lnTo>
                    <a:pt x="7833" y="9"/>
                  </a:lnTo>
                  <a:lnTo>
                    <a:pt x="7777" y="5"/>
                  </a:lnTo>
                  <a:lnTo>
                    <a:pt x="7723" y="3"/>
                  </a:lnTo>
                  <a:lnTo>
                    <a:pt x="7666" y="1"/>
                  </a:lnTo>
                  <a:lnTo>
                    <a:pt x="7609" y="0"/>
                  </a:lnTo>
                  <a:lnTo>
                    <a:pt x="7554" y="0"/>
                  </a:lnTo>
                  <a:lnTo>
                    <a:pt x="7497" y="3"/>
                  </a:lnTo>
                  <a:lnTo>
                    <a:pt x="7441" y="5"/>
                  </a:lnTo>
                  <a:lnTo>
                    <a:pt x="7387" y="9"/>
                  </a:lnTo>
                  <a:lnTo>
                    <a:pt x="7330" y="13"/>
                  </a:lnTo>
                  <a:lnTo>
                    <a:pt x="7276" y="19"/>
                  </a:lnTo>
                  <a:lnTo>
                    <a:pt x="7223" y="27"/>
                  </a:lnTo>
                  <a:lnTo>
                    <a:pt x="7171" y="35"/>
                  </a:lnTo>
                  <a:lnTo>
                    <a:pt x="7121" y="43"/>
                  </a:lnTo>
                  <a:lnTo>
                    <a:pt x="7070" y="55"/>
                  </a:lnTo>
                  <a:lnTo>
                    <a:pt x="7021" y="64"/>
                  </a:lnTo>
                  <a:lnTo>
                    <a:pt x="6973" y="77"/>
                  </a:lnTo>
                  <a:lnTo>
                    <a:pt x="6929" y="89"/>
                  </a:lnTo>
                  <a:lnTo>
                    <a:pt x="6884" y="103"/>
                  </a:lnTo>
                  <a:lnTo>
                    <a:pt x="6667" y="107"/>
                  </a:lnTo>
                  <a:lnTo>
                    <a:pt x="6629" y="92"/>
                  </a:lnTo>
                  <a:lnTo>
                    <a:pt x="6591" y="81"/>
                  </a:lnTo>
                  <a:lnTo>
                    <a:pt x="6548" y="68"/>
                  </a:lnTo>
                  <a:lnTo>
                    <a:pt x="6508" y="59"/>
                  </a:lnTo>
                  <a:lnTo>
                    <a:pt x="6464" y="48"/>
                  </a:lnTo>
                  <a:lnTo>
                    <a:pt x="6417" y="39"/>
                  </a:lnTo>
                  <a:lnTo>
                    <a:pt x="6374" y="31"/>
                  </a:lnTo>
                  <a:lnTo>
                    <a:pt x="6325" y="24"/>
                  </a:lnTo>
                  <a:lnTo>
                    <a:pt x="6276" y="17"/>
                  </a:lnTo>
                  <a:lnTo>
                    <a:pt x="6228" y="12"/>
                  </a:lnTo>
                  <a:lnTo>
                    <a:pt x="6180" y="8"/>
                  </a:lnTo>
                  <a:lnTo>
                    <a:pt x="6129" y="5"/>
                  </a:lnTo>
                  <a:lnTo>
                    <a:pt x="6079" y="3"/>
                  </a:lnTo>
                  <a:lnTo>
                    <a:pt x="6028" y="0"/>
                  </a:lnTo>
                  <a:lnTo>
                    <a:pt x="5978" y="0"/>
                  </a:lnTo>
                  <a:lnTo>
                    <a:pt x="5926" y="0"/>
                  </a:lnTo>
                  <a:lnTo>
                    <a:pt x="5876" y="3"/>
                  </a:lnTo>
                  <a:lnTo>
                    <a:pt x="5825" y="5"/>
                  </a:lnTo>
                  <a:lnTo>
                    <a:pt x="5777" y="8"/>
                  </a:lnTo>
                  <a:lnTo>
                    <a:pt x="5727" y="12"/>
                  </a:lnTo>
                  <a:lnTo>
                    <a:pt x="5678" y="18"/>
                  </a:lnTo>
                  <a:lnTo>
                    <a:pt x="5630" y="24"/>
                  </a:lnTo>
                  <a:lnTo>
                    <a:pt x="5584" y="32"/>
                  </a:lnTo>
                  <a:lnTo>
                    <a:pt x="5537" y="40"/>
                  </a:lnTo>
                  <a:lnTo>
                    <a:pt x="5493" y="49"/>
                  </a:lnTo>
                  <a:lnTo>
                    <a:pt x="5448" y="60"/>
                  </a:lnTo>
                  <a:lnTo>
                    <a:pt x="5406" y="71"/>
                  </a:lnTo>
                  <a:lnTo>
                    <a:pt x="5366" y="82"/>
                  </a:lnTo>
                  <a:lnTo>
                    <a:pt x="5328" y="94"/>
                  </a:lnTo>
                  <a:lnTo>
                    <a:pt x="5290" y="108"/>
                  </a:lnTo>
                  <a:lnTo>
                    <a:pt x="5255" y="123"/>
                  </a:lnTo>
                  <a:lnTo>
                    <a:pt x="5221" y="136"/>
                  </a:lnTo>
                  <a:lnTo>
                    <a:pt x="5190" y="151"/>
                  </a:lnTo>
                  <a:lnTo>
                    <a:pt x="5160" y="167"/>
                  </a:lnTo>
                  <a:lnTo>
                    <a:pt x="4957" y="171"/>
                  </a:lnTo>
                  <a:lnTo>
                    <a:pt x="4905" y="157"/>
                  </a:lnTo>
                  <a:lnTo>
                    <a:pt x="4851" y="144"/>
                  </a:lnTo>
                  <a:lnTo>
                    <a:pt x="4796" y="134"/>
                  </a:lnTo>
                  <a:lnTo>
                    <a:pt x="4739" y="123"/>
                  </a:lnTo>
                  <a:lnTo>
                    <a:pt x="4679" y="113"/>
                  </a:lnTo>
                  <a:lnTo>
                    <a:pt x="4620" y="107"/>
                  </a:lnTo>
                  <a:lnTo>
                    <a:pt x="4559" y="99"/>
                  </a:lnTo>
                  <a:lnTo>
                    <a:pt x="4498" y="92"/>
                  </a:lnTo>
                  <a:lnTo>
                    <a:pt x="4436" y="88"/>
                  </a:lnTo>
                  <a:lnTo>
                    <a:pt x="4372" y="84"/>
                  </a:lnTo>
                  <a:lnTo>
                    <a:pt x="4309" y="84"/>
                  </a:lnTo>
                  <a:lnTo>
                    <a:pt x="4246" y="83"/>
                  </a:lnTo>
                  <a:lnTo>
                    <a:pt x="4182" y="84"/>
                  </a:lnTo>
                  <a:lnTo>
                    <a:pt x="4120" y="84"/>
                  </a:lnTo>
                  <a:lnTo>
                    <a:pt x="4057" y="88"/>
                  </a:lnTo>
                  <a:lnTo>
                    <a:pt x="3995" y="92"/>
                  </a:lnTo>
                  <a:lnTo>
                    <a:pt x="3933" y="99"/>
                  </a:lnTo>
                  <a:lnTo>
                    <a:pt x="3872" y="107"/>
                  </a:lnTo>
                  <a:lnTo>
                    <a:pt x="3810" y="113"/>
                  </a:lnTo>
                  <a:lnTo>
                    <a:pt x="3753" y="123"/>
                  </a:lnTo>
                  <a:lnTo>
                    <a:pt x="3696" y="134"/>
                  </a:lnTo>
                  <a:lnTo>
                    <a:pt x="3639" y="146"/>
                  </a:lnTo>
                  <a:lnTo>
                    <a:pt x="3588" y="158"/>
                  </a:lnTo>
                  <a:lnTo>
                    <a:pt x="3535" y="172"/>
                  </a:lnTo>
                  <a:lnTo>
                    <a:pt x="3484" y="186"/>
                  </a:lnTo>
                  <a:lnTo>
                    <a:pt x="3436" y="203"/>
                  </a:lnTo>
                  <a:lnTo>
                    <a:pt x="3389" y="221"/>
                  </a:lnTo>
                  <a:lnTo>
                    <a:pt x="3345" y="238"/>
                  </a:lnTo>
                  <a:lnTo>
                    <a:pt x="3305" y="255"/>
                  </a:lnTo>
                  <a:lnTo>
                    <a:pt x="3268" y="275"/>
                  </a:lnTo>
                  <a:lnTo>
                    <a:pt x="3007" y="301"/>
                  </a:lnTo>
                  <a:lnTo>
                    <a:pt x="2936" y="290"/>
                  </a:lnTo>
                  <a:lnTo>
                    <a:pt x="2863" y="279"/>
                  </a:lnTo>
                  <a:lnTo>
                    <a:pt x="2788" y="273"/>
                  </a:lnTo>
                  <a:lnTo>
                    <a:pt x="2715" y="265"/>
                  </a:lnTo>
                  <a:lnTo>
                    <a:pt x="2639" y="259"/>
                  </a:lnTo>
                  <a:lnTo>
                    <a:pt x="2562" y="255"/>
                  </a:lnTo>
                  <a:lnTo>
                    <a:pt x="2486" y="254"/>
                  </a:lnTo>
                  <a:lnTo>
                    <a:pt x="2408" y="253"/>
                  </a:lnTo>
                  <a:lnTo>
                    <a:pt x="2331" y="254"/>
                  </a:lnTo>
                  <a:lnTo>
                    <a:pt x="2254" y="254"/>
                  </a:lnTo>
                  <a:lnTo>
                    <a:pt x="2177" y="258"/>
                  </a:lnTo>
                  <a:lnTo>
                    <a:pt x="2102" y="264"/>
                  </a:lnTo>
                  <a:lnTo>
                    <a:pt x="2027" y="269"/>
                  </a:lnTo>
                  <a:lnTo>
                    <a:pt x="1952" y="278"/>
                  </a:lnTo>
                  <a:lnTo>
                    <a:pt x="1880" y="286"/>
                  </a:lnTo>
                  <a:lnTo>
                    <a:pt x="1806" y="299"/>
                  </a:lnTo>
                  <a:lnTo>
                    <a:pt x="1737" y="310"/>
                  </a:lnTo>
                  <a:lnTo>
                    <a:pt x="1668" y="325"/>
                  </a:lnTo>
                  <a:lnTo>
                    <a:pt x="1602" y="338"/>
                  </a:lnTo>
                  <a:lnTo>
                    <a:pt x="1536" y="353"/>
                  </a:lnTo>
                  <a:lnTo>
                    <a:pt x="1474" y="372"/>
                  </a:lnTo>
                  <a:lnTo>
                    <a:pt x="1415" y="389"/>
                  </a:lnTo>
                  <a:lnTo>
                    <a:pt x="1355" y="409"/>
                  </a:lnTo>
                  <a:lnTo>
                    <a:pt x="1302" y="430"/>
                  </a:lnTo>
                  <a:lnTo>
                    <a:pt x="1249" y="451"/>
                  </a:lnTo>
                  <a:lnTo>
                    <a:pt x="1198" y="474"/>
                  </a:lnTo>
                  <a:lnTo>
                    <a:pt x="1152" y="497"/>
                  </a:lnTo>
                  <a:lnTo>
                    <a:pt x="1110" y="522"/>
                  </a:lnTo>
                  <a:lnTo>
                    <a:pt x="1070" y="547"/>
                  </a:lnTo>
                  <a:lnTo>
                    <a:pt x="1034" y="573"/>
                  </a:lnTo>
                  <a:lnTo>
                    <a:pt x="999" y="600"/>
                  </a:lnTo>
                  <a:lnTo>
                    <a:pt x="971" y="626"/>
                  </a:lnTo>
                  <a:lnTo>
                    <a:pt x="946" y="656"/>
                  </a:lnTo>
                  <a:lnTo>
                    <a:pt x="921" y="683"/>
                  </a:lnTo>
                  <a:lnTo>
                    <a:pt x="902" y="712"/>
                  </a:lnTo>
                  <a:lnTo>
                    <a:pt x="889" y="741"/>
                  </a:lnTo>
                  <a:lnTo>
                    <a:pt x="877" y="771"/>
                  </a:lnTo>
                  <a:lnTo>
                    <a:pt x="870" y="801"/>
                  </a:lnTo>
                  <a:lnTo>
                    <a:pt x="867" y="829"/>
                  </a:lnTo>
                  <a:lnTo>
                    <a:pt x="867" y="859"/>
                  </a:lnTo>
                  <a:lnTo>
                    <a:pt x="872" y="888"/>
                  </a:lnTo>
                  <a:lnTo>
                    <a:pt x="881" y="918"/>
                  </a:lnTo>
                  <a:lnTo>
                    <a:pt x="893" y="947"/>
                  </a:lnTo>
                  <a:lnTo>
                    <a:pt x="913" y="918"/>
                  </a:lnTo>
                </a:path>
              </a:pathLst>
            </a:custGeom>
            <a:solidFill>
              <a:schemeClr val="bg1"/>
            </a:solidFill>
            <a:ln w="936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s-ES" sz="1400" u="none"/>
            </a:p>
          </p:txBody>
        </p:sp>
        <p:sp>
          <p:nvSpPr>
            <p:cNvPr id="3130" name="Freeform 50"/>
            <p:cNvSpPr>
              <a:spLocks noChangeArrowheads="1"/>
            </p:cNvSpPr>
            <p:nvPr/>
          </p:nvSpPr>
          <p:spPr bwMode="auto">
            <a:xfrm>
              <a:off x="2005" y="1337"/>
              <a:ext cx="101" cy="7"/>
            </a:xfrm>
            <a:custGeom>
              <a:avLst/>
              <a:gdLst>
                <a:gd name="T0" fmla="*/ 0 w 444"/>
                <a:gd name="T1" fmla="*/ 0 h 32"/>
                <a:gd name="T2" fmla="*/ 0 w 444"/>
                <a:gd name="T3" fmla="*/ 0 h 32"/>
                <a:gd name="T4" fmla="*/ 1 w 444"/>
                <a:gd name="T5" fmla="*/ 0 h 32"/>
                <a:gd name="T6" fmla="*/ 1 w 444"/>
                <a:gd name="T7" fmla="*/ 0 h 32"/>
                <a:gd name="T8" fmla="*/ 1 w 444"/>
                <a:gd name="T9" fmla="*/ 0 h 32"/>
                <a:gd name="T10" fmla="*/ 2 w 444"/>
                <a:gd name="T11" fmla="*/ 0 h 32"/>
                <a:gd name="T12" fmla="*/ 2 w 444"/>
                <a:gd name="T13" fmla="*/ 0 h 32"/>
                <a:gd name="T14" fmla="*/ 2 w 444"/>
                <a:gd name="T15" fmla="*/ 0 h 32"/>
                <a:gd name="T16" fmla="*/ 3 w 444"/>
                <a:gd name="T17" fmla="*/ 0 h 32"/>
                <a:gd name="T18" fmla="*/ 3 w 444"/>
                <a:gd name="T19" fmla="*/ 0 h 32"/>
                <a:gd name="T20" fmla="*/ 3 w 444"/>
                <a:gd name="T21" fmla="*/ 0 h 32"/>
                <a:gd name="T22" fmla="*/ 4 w 444"/>
                <a:gd name="T23" fmla="*/ 0 h 32"/>
                <a:gd name="T24" fmla="*/ 4 w 444"/>
                <a:gd name="T25" fmla="*/ 0 h 32"/>
                <a:gd name="T26" fmla="*/ 5 w 444"/>
                <a:gd name="T27" fmla="*/ 0 h 32"/>
                <a:gd name="T28" fmla="*/ 5 w 444"/>
                <a:gd name="T29" fmla="*/ 0 h 32"/>
                <a:gd name="T30" fmla="*/ 5 w 444"/>
                <a:gd name="T31" fmla="*/ 0 h 32"/>
                <a:gd name="T32" fmla="*/ 0 w 444"/>
                <a:gd name="T33" fmla="*/ 0 h 32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444"/>
                <a:gd name="T52" fmla="*/ 0 h 32"/>
                <a:gd name="T53" fmla="*/ 444 w 444"/>
                <a:gd name="T54" fmla="*/ 32 h 32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444" h="32">
                  <a:moveTo>
                    <a:pt x="0" y="0"/>
                  </a:moveTo>
                  <a:lnTo>
                    <a:pt x="28" y="4"/>
                  </a:lnTo>
                  <a:lnTo>
                    <a:pt x="57" y="8"/>
                  </a:lnTo>
                  <a:lnTo>
                    <a:pt x="84" y="12"/>
                  </a:lnTo>
                  <a:lnTo>
                    <a:pt x="112" y="16"/>
                  </a:lnTo>
                  <a:lnTo>
                    <a:pt x="142" y="20"/>
                  </a:lnTo>
                  <a:lnTo>
                    <a:pt x="170" y="22"/>
                  </a:lnTo>
                  <a:lnTo>
                    <a:pt x="201" y="23"/>
                  </a:lnTo>
                  <a:lnTo>
                    <a:pt x="232" y="26"/>
                  </a:lnTo>
                  <a:lnTo>
                    <a:pt x="263" y="28"/>
                  </a:lnTo>
                  <a:lnTo>
                    <a:pt x="293" y="28"/>
                  </a:lnTo>
                  <a:lnTo>
                    <a:pt x="322" y="30"/>
                  </a:lnTo>
                  <a:lnTo>
                    <a:pt x="352" y="31"/>
                  </a:lnTo>
                  <a:lnTo>
                    <a:pt x="383" y="31"/>
                  </a:lnTo>
                  <a:lnTo>
                    <a:pt x="413" y="31"/>
                  </a:lnTo>
                  <a:lnTo>
                    <a:pt x="443" y="30"/>
                  </a:lnTo>
                  <a:lnTo>
                    <a:pt x="0" y="0"/>
                  </a:lnTo>
                </a:path>
              </a:pathLst>
            </a:custGeom>
            <a:solidFill>
              <a:schemeClr val="bg1"/>
            </a:solidFill>
            <a:ln w="936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s-ES" sz="1400" u="none"/>
            </a:p>
          </p:txBody>
        </p:sp>
        <p:sp>
          <p:nvSpPr>
            <p:cNvPr id="3131" name="Freeform 51"/>
            <p:cNvSpPr>
              <a:spLocks noChangeArrowheads="1"/>
            </p:cNvSpPr>
            <p:nvPr/>
          </p:nvSpPr>
          <p:spPr bwMode="auto">
            <a:xfrm>
              <a:off x="2161" y="1473"/>
              <a:ext cx="44" cy="3"/>
            </a:xfrm>
            <a:custGeom>
              <a:avLst/>
              <a:gdLst>
                <a:gd name="T0" fmla="*/ 0 w 196"/>
                <a:gd name="T1" fmla="*/ 0 h 14"/>
                <a:gd name="T2" fmla="*/ 0 w 196"/>
                <a:gd name="T3" fmla="*/ 0 h 14"/>
                <a:gd name="T4" fmla="*/ 0 w 196"/>
                <a:gd name="T5" fmla="*/ 0 h 14"/>
                <a:gd name="T6" fmla="*/ 0 w 196"/>
                <a:gd name="T7" fmla="*/ 0 h 14"/>
                <a:gd name="T8" fmla="*/ 1 w 196"/>
                <a:gd name="T9" fmla="*/ 0 h 14"/>
                <a:gd name="T10" fmla="*/ 1 w 196"/>
                <a:gd name="T11" fmla="*/ 0 h 14"/>
                <a:gd name="T12" fmla="*/ 1 w 196"/>
                <a:gd name="T13" fmla="*/ 0 h 14"/>
                <a:gd name="T14" fmla="*/ 1 w 196"/>
                <a:gd name="T15" fmla="*/ 0 h 14"/>
                <a:gd name="T16" fmla="*/ 1 w 196"/>
                <a:gd name="T17" fmla="*/ 0 h 14"/>
                <a:gd name="T18" fmla="*/ 1 w 196"/>
                <a:gd name="T19" fmla="*/ 0 h 14"/>
                <a:gd name="T20" fmla="*/ 2 w 196"/>
                <a:gd name="T21" fmla="*/ 0 h 14"/>
                <a:gd name="T22" fmla="*/ 2 w 196"/>
                <a:gd name="T23" fmla="*/ 0 h 14"/>
                <a:gd name="T24" fmla="*/ 2 w 196"/>
                <a:gd name="T25" fmla="*/ 0 h 14"/>
                <a:gd name="T26" fmla="*/ 2 w 196"/>
                <a:gd name="T27" fmla="*/ 0 h 14"/>
                <a:gd name="T28" fmla="*/ 2 w 196"/>
                <a:gd name="T29" fmla="*/ 0 h 14"/>
                <a:gd name="T30" fmla="*/ 2 w 196"/>
                <a:gd name="T31" fmla="*/ 0 h 14"/>
                <a:gd name="T32" fmla="*/ 0 w 196"/>
                <a:gd name="T33" fmla="*/ 0 h 14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196"/>
                <a:gd name="T52" fmla="*/ 0 h 14"/>
                <a:gd name="T53" fmla="*/ 196 w 196"/>
                <a:gd name="T54" fmla="*/ 14 h 14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196" h="14">
                  <a:moveTo>
                    <a:pt x="0" y="13"/>
                  </a:moveTo>
                  <a:lnTo>
                    <a:pt x="12" y="12"/>
                  </a:lnTo>
                  <a:lnTo>
                    <a:pt x="26" y="12"/>
                  </a:lnTo>
                  <a:lnTo>
                    <a:pt x="39" y="11"/>
                  </a:lnTo>
                  <a:lnTo>
                    <a:pt x="53" y="11"/>
                  </a:lnTo>
                  <a:lnTo>
                    <a:pt x="64" y="9"/>
                  </a:lnTo>
                  <a:lnTo>
                    <a:pt x="79" y="8"/>
                  </a:lnTo>
                  <a:lnTo>
                    <a:pt x="91" y="8"/>
                  </a:lnTo>
                  <a:lnTo>
                    <a:pt x="105" y="7"/>
                  </a:lnTo>
                  <a:lnTo>
                    <a:pt x="117" y="5"/>
                  </a:lnTo>
                  <a:lnTo>
                    <a:pt x="131" y="5"/>
                  </a:lnTo>
                  <a:lnTo>
                    <a:pt x="143" y="4"/>
                  </a:lnTo>
                  <a:lnTo>
                    <a:pt x="156" y="3"/>
                  </a:lnTo>
                  <a:lnTo>
                    <a:pt x="169" y="2"/>
                  </a:lnTo>
                  <a:lnTo>
                    <a:pt x="181" y="1"/>
                  </a:lnTo>
                  <a:lnTo>
                    <a:pt x="195" y="0"/>
                  </a:lnTo>
                  <a:lnTo>
                    <a:pt x="0" y="13"/>
                  </a:lnTo>
                </a:path>
              </a:pathLst>
            </a:custGeom>
            <a:solidFill>
              <a:schemeClr val="bg1"/>
            </a:solidFill>
            <a:ln w="936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s-ES" sz="1400" u="none"/>
            </a:p>
          </p:txBody>
        </p:sp>
        <p:sp>
          <p:nvSpPr>
            <p:cNvPr id="3132" name="Freeform 52"/>
            <p:cNvSpPr>
              <a:spLocks noChangeArrowheads="1"/>
            </p:cNvSpPr>
            <p:nvPr/>
          </p:nvSpPr>
          <p:spPr bwMode="auto">
            <a:xfrm>
              <a:off x="2699" y="1520"/>
              <a:ext cx="50" cy="27"/>
            </a:xfrm>
            <a:custGeom>
              <a:avLst/>
              <a:gdLst>
                <a:gd name="T0" fmla="*/ 0 w 221"/>
                <a:gd name="T1" fmla="*/ 0 h 119"/>
                <a:gd name="T2" fmla="*/ 0 w 221"/>
                <a:gd name="T3" fmla="*/ 0 h 119"/>
                <a:gd name="T4" fmla="*/ 0 w 221"/>
                <a:gd name="T5" fmla="*/ 0 h 119"/>
                <a:gd name="T6" fmla="*/ 0 w 221"/>
                <a:gd name="T7" fmla="*/ 0 h 119"/>
                <a:gd name="T8" fmla="*/ 1 w 221"/>
                <a:gd name="T9" fmla="*/ 0 h 119"/>
                <a:gd name="T10" fmla="*/ 1 w 221"/>
                <a:gd name="T11" fmla="*/ 0 h 119"/>
                <a:gd name="T12" fmla="*/ 1 w 221"/>
                <a:gd name="T13" fmla="*/ 0 h 119"/>
                <a:gd name="T14" fmla="*/ 1 w 221"/>
                <a:gd name="T15" fmla="*/ 1 h 119"/>
                <a:gd name="T16" fmla="*/ 1 w 221"/>
                <a:gd name="T17" fmla="*/ 1 h 119"/>
                <a:gd name="T18" fmla="*/ 1 w 221"/>
                <a:gd name="T19" fmla="*/ 1 h 119"/>
                <a:gd name="T20" fmla="*/ 2 w 221"/>
                <a:gd name="T21" fmla="*/ 1 h 119"/>
                <a:gd name="T22" fmla="*/ 2 w 221"/>
                <a:gd name="T23" fmla="*/ 1 h 119"/>
                <a:gd name="T24" fmla="*/ 2 w 221"/>
                <a:gd name="T25" fmla="*/ 1 h 119"/>
                <a:gd name="T26" fmla="*/ 2 w 221"/>
                <a:gd name="T27" fmla="*/ 1 h 119"/>
                <a:gd name="T28" fmla="*/ 2 w 221"/>
                <a:gd name="T29" fmla="*/ 1 h 119"/>
                <a:gd name="T30" fmla="*/ 2 w 221"/>
                <a:gd name="T31" fmla="*/ 1 h 119"/>
                <a:gd name="T32" fmla="*/ 0 w 221"/>
                <a:gd name="T33" fmla="*/ 0 h 119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221"/>
                <a:gd name="T52" fmla="*/ 0 h 119"/>
                <a:gd name="T53" fmla="*/ 221 w 221"/>
                <a:gd name="T54" fmla="*/ 119 h 119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221" h="119">
                  <a:moveTo>
                    <a:pt x="0" y="0"/>
                  </a:moveTo>
                  <a:lnTo>
                    <a:pt x="12" y="9"/>
                  </a:lnTo>
                  <a:lnTo>
                    <a:pt x="27" y="16"/>
                  </a:lnTo>
                  <a:lnTo>
                    <a:pt x="40" y="25"/>
                  </a:lnTo>
                  <a:lnTo>
                    <a:pt x="54" y="33"/>
                  </a:lnTo>
                  <a:lnTo>
                    <a:pt x="65" y="41"/>
                  </a:lnTo>
                  <a:lnTo>
                    <a:pt x="80" y="49"/>
                  </a:lnTo>
                  <a:lnTo>
                    <a:pt x="95" y="56"/>
                  </a:lnTo>
                  <a:lnTo>
                    <a:pt x="109" y="65"/>
                  </a:lnTo>
                  <a:lnTo>
                    <a:pt x="124" y="72"/>
                  </a:lnTo>
                  <a:lnTo>
                    <a:pt x="138" y="81"/>
                  </a:lnTo>
                  <a:lnTo>
                    <a:pt x="155" y="88"/>
                  </a:lnTo>
                  <a:lnTo>
                    <a:pt x="172" y="96"/>
                  </a:lnTo>
                  <a:lnTo>
                    <a:pt x="187" y="104"/>
                  </a:lnTo>
                  <a:lnTo>
                    <a:pt x="204" y="111"/>
                  </a:lnTo>
                  <a:lnTo>
                    <a:pt x="220" y="118"/>
                  </a:lnTo>
                  <a:lnTo>
                    <a:pt x="0" y="0"/>
                  </a:lnTo>
                </a:path>
              </a:pathLst>
            </a:custGeom>
            <a:solidFill>
              <a:schemeClr val="bg1"/>
            </a:solidFill>
            <a:ln w="936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s-ES" sz="1400" u="none"/>
            </a:p>
          </p:txBody>
        </p:sp>
        <p:sp>
          <p:nvSpPr>
            <p:cNvPr id="3133" name="Freeform 53"/>
            <p:cNvSpPr>
              <a:spLocks noChangeArrowheads="1"/>
            </p:cNvSpPr>
            <p:nvPr/>
          </p:nvSpPr>
          <p:spPr bwMode="auto">
            <a:xfrm>
              <a:off x="3326" y="1472"/>
              <a:ext cx="25" cy="37"/>
            </a:xfrm>
            <a:custGeom>
              <a:avLst/>
              <a:gdLst>
                <a:gd name="T0" fmla="*/ 0 w 109"/>
                <a:gd name="T1" fmla="*/ 2 h 161"/>
                <a:gd name="T2" fmla="*/ 0 w 109"/>
                <a:gd name="T3" fmla="*/ 2 h 161"/>
                <a:gd name="T4" fmla="*/ 0 w 109"/>
                <a:gd name="T5" fmla="*/ 2 h 161"/>
                <a:gd name="T6" fmla="*/ 0 w 109"/>
                <a:gd name="T7" fmla="*/ 2 h 161"/>
                <a:gd name="T8" fmla="*/ 0 w 109"/>
                <a:gd name="T9" fmla="*/ 1 h 161"/>
                <a:gd name="T10" fmla="*/ 1 w 109"/>
                <a:gd name="T11" fmla="*/ 1 h 161"/>
                <a:gd name="T12" fmla="*/ 1 w 109"/>
                <a:gd name="T13" fmla="*/ 1 h 161"/>
                <a:gd name="T14" fmla="*/ 1 w 109"/>
                <a:gd name="T15" fmla="*/ 1 h 161"/>
                <a:gd name="T16" fmla="*/ 1 w 109"/>
                <a:gd name="T17" fmla="*/ 1 h 161"/>
                <a:gd name="T18" fmla="*/ 1 w 109"/>
                <a:gd name="T19" fmla="*/ 1 h 161"/>
                <a:gd name="T20" fmla="*/ 1 w 109"/>
                <a:gd name="T21" fmla="*/ 1 h 161"/>
                <a:gd name="T22" fmla="*/ 1 w 109"/>
                <a:gd name="T23" fmla="*/ 0 h 161"/>
                <a:gd name="T24" fmla="*/ 1 w 109"/>
                <a:gd name="T25" fmla="*/ 0 h 161"/>
                <a:gd name="T26" fmla="*/ 1 w 109"/>
                <a:gd name="T27" fmla="*/ 0 h 161"/>
                <a:gd name="T28" fmla="*/ 1 w 109"/>
                <a:gd name="T29" fmla="*/ 0 h 161"/>
                <a:gd name="T30" fmla="*/ 1 w 109"/>
                <a:gd name="T31" fmla="*/ 0 h 161"/>
                <a:gd name="T32" fmla="*/ 0 w 109"/>
                <a:gd name="T33" fmla="*/ 2 h 161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109"/>
                <a:gd name="T52" fmla="*/ 0 h 161"/>
                <a:gd name="T53" fmla="*/ 109 w 109"/>
                <a:gd name="T54" fmla="*/ 161 h 161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109" h="161">
                  <a:moveTo>
                    <a:pt x="0" y="160"/>
                  </a:moveTo>
                  <a:lnTo>
                    <a:pt x="11" y="151"/>
                  </a:lnTo>
                  <a:lnTo>
                    <a:pt x="20" y="139"/>
                  </a:lnTo>
                  <a:lnTo>
                    <a:pt x="32" y="128"/>
                  </a:lnTo>
                  <a:lnTo>
                    <a:pt x="40" y="119"/>
                  </a:lnTo>
                  <a:lnTo>
                    <a:pt x="49" y="108"/>
                  </a:lnTo>
                  <a:lnTo>
                    <a:pt x="57" y="98"/>
                  </a:lnTo>
                  <a:lnTo>
                    <a:pt x="65" y="87"/>
                  </a:lnTo>
                  <a:lnTo>
                    <a:pt x="71" y="77"/>
                  </a:lnTo>
                  <a:lnTo>
                    <a:pt x="80" y="66"/>
                  </a:lnTo>
                  <a:lnTo>
                    <a:pt x="85" y="54"/>
                  </a:lnTo>
                  <a:lnTo>
                    <a:pt x="91" y="44"/>
                  </a:lnTo>
                  <a:lnTo>
                    <a:pt x="96" y="33"/>
                  </a:lnTo>
                  <a:lnTo>
                    <a:pt x="100" y="21"/>
                  </a:lnTo>
                  <a:lnTo>
                    <a:pt x="102" y="11"/>
                  </a:lnTo>
                  <a:lnTo>
                    <a:pt x="108" y="0"/>
                  </a:lnTo>
                  <a:lnTo>
                    <a:pt x="0" y="160"/>
                  </a:lnTo>
                </a:path>
              </a:pathLst>
            </a:custGeom>
            <a:solidFill>
              <a:schemeClr val="bg1"/>
            </a:solidFill>
            <a:ln w="936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s-ES" sz="1400" u="none"/>
            </a:p>
          </p:txBody>
        </p:sp>
        <p:sp>
          <p:nvSpPr>
            <p:cNvPr id="3134" name="Freeform 54"/>
            <p:cNvSpPr>
              <a:spLocks noChangeArrowheads="1"/>
            </p:cNvSpPr>
            <p:nvPr/>
          </p:nvSpPr>
          <p:spPr bwMode="auto">
            <a:xfrm>
              <a:off x="3596" y="1293"/>
              <a:ext cx="198" cy="109"/>
            </a:xfrm>
            <a:custGeom>
              <a:avLst/>
              <a:gdLst>
                <a:gd name="T0" fmla="*/ 10 w 872"/>
                <a:gd name="T1" fmla="*/ 6 h 479"/>
                <a:gd name="T2" fmla="*/ 10 w 872"/>
                <a:gd name="T3" fmla="*/ 5 h 479"/>
                <a:gd name="T4" fmla="*/ 10 w 872"/>
                <a:gd name="T5" fmla="*/ 5 h 479"/>
                <a:gd name="T6" fmla="*/ 10 w 872"/>
                <a:gd name="T7" fmla="*/ 5 h 479"/>
                <a:gd name="T8" fmla="*/ 10 w 872"/>
                <a:gd name="T9" fmla="*/ 4 h 479"/>
                <a:gd name="T10" fmla="*/ 10 w 872"/>
                <a:gd name="T11" fmla="*/ 4 h 479"/>
                <a:gd name="T12" fmla="*/ 10 w 872"/>
                <a:gd name="T13" fmla="*/ 4 h 479"/>
                <a:gd name="T14" fmla="*/ 9 w 872"/>
                <a:gd name="T15" fmla="*/ 3 h 479"/>
                <a:gd name="T16" fmla="*/ 9 w 872"/>
                <a:gd name="T17" fmla="*/ 3 h 479"/>
                <a:gd name="T18" fmla="*/ 9 w 872"/>
                <a:gd name="T19" fmla="*/ 3 h 479"/>
                <a:gd name="T20" fmla="*/ 8 w 872"/>
                <a:gd name="T21" fmla="*/ 3 h 479"/>
                <a:gd name="T22" fmla="*/ 8 w 872"/>
                <a:gd name="T23" fmla="*/ 3 h 479"/>
                <a:gd name="T24" fmla="*/ 7 w 872"/>
                <a:gd name="T25" fmla="*/ 2 h 479"/>
                <a:gd name="T26" fmla="*/ 7 w 872"/>
                <a:gd name="T27" fmla="*/ 2 h 479"/>
                <a:gd name="T28" fmla="*/ 7 w 872"/>
                <a:gd name="T29" fmla="*/ 2 h 479"/>
                <a:gd name="T30" fmla="*/ 6 w 872"/>
                <a:gd name="T31" fmla="*/ 1 h 479"/>
                <a:gd name="T32" fmla="*/ 5 w 872"/>
                <a:gd name="T33" fmla="*/ 1 h 479"/>
                <a:gd name="T34" fmla="*/ 5 w 872"/>
                <a:gd name="T35" fmla="*/ 1 h 479"/>
                <a:gd name="T36" fmla="*/ 4 w 872"/>
                <a:gd name="T37" fmla="*/ 1 h 479"/>
                <a:gd name="T38" fmla="*/ 3 w 872"/>
                <a:gd name="T39" fmla="*/ 1 h 479"/>
                <a:gd name="T40" fmla="*/ 3 w 872"/>
                <a:gd name="T41" fmla="*/ 0 h 479"/>
                <a:gd name="T42" fmla="*/ 2 w 872"/>
                <a:gd name="T43" fmla="*/ 0 h 479"/>
                <a:gd name="T44" fmla="*/ 1 w 872"/>
                <a:gd name="T45" fmla="*/ 0 h 479"/>
                <a:gd name="T46" fmla="*/ 1 w 872"/>
                <a:gd name="T47" fmla="*/ 0 h 479"/>
                <a:gd name="T48" fmla="*/ 0 w 872"/>
                <a:gd name="T49" fmla="*/ 0 h 479"/>
                <a:gd name="T50" fmla="*/ 10 w 872"/>
                <a:gd name="T51" fmla="*/ 6 h 479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w 872"/>
                <a:gd name="T79" fmla="*/ 0 h 479"/>
                <a:gd name="T80" fmla="*/ 872 w 872"/>
                <a:gd name="T81" fmla="*/ 479 h 479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T78" t="T79" r="T80" b="T81"/>
              <a:pathLst>
                <a:path w="872" h="479">
                  <a:moveTo>
                    <a:pt x="871" y="478"/>
                  </a:moveTo>
                  <a:lnTo>
                    <a:pt x="868" y="453"/>
                  </a:lnTo>
                  <a:lnTo>
                    <a:pt x="865" y="427"/>
                  </a:lnTo>
                  <a:lnTo>
                    <a:pt x="857" y="401"/>
                  </a:lnTo>
                  <a:lnTo>
                    <a:pt x="846" y="375"/>
                  </a:lnTo>
                  <a:lnTo>
                    <a:pt x="830" y="349"/>
                  </a:lnTo>
                  <a:lnTo>
                    <a:pt x="811" y="324"/>
                  </a:lnTo>
                  <a:lnTo>
                    <a:pt x="792" y="300"/>
                  </a:lnTo>
                  <a:lnTo>
                    <a:pt x="766" y="276"/>
                  </a:lnTo>
                  <a:lnTo>
                    <a:pt x="738" y="253"/>
                  </a:lnTo>
                  <a:lnTo>
                    <a:pt x="707" y="229"/>
                  </a:lnTo>
                  <a:lnTo>
                    <a:pt x="673" y="206"/>
                  </a:lnTo>
                  <a:lnTo>
                    <a:pt x="635" y="185"/>
                  </a:lnTo>
                  <a:lnTo>
                    <a:pt x="595" y="164"/>
                  </a:lnTo>
                  <a:lnTo>
                    <a:pt x="553" y="145"/>
                  </a:lnTo>
                  <a:lnTo>
                    <a:pt x="505" y="125"/>
                  </a:lnTo>
                  <a:lnTo>
                    <a:pt x="460" y="107"/>
                  </a:lnTo>
                  <a:lnTo>
                    <a:pt x="408" y="89"/>
                  </a:lnTo>
                  <a:lnTo>
                    <a:pt x="354" y="73"/>
                  </a:lnTo>
                  <a:lnTo>
                    <a:pt x="300" y="57"/>
                  </a:lnTo>
                  <a:lnTo>
                    <a:pt x="243" y="43"/>
                  </a:lnTo>
                  <a:lnTo>
                    <a:pt x="185" y="29"/>
                  </a:lnTo>
                  <a:lnTo>
                    <a:pt x="125" y="19"/>
                  </a:lnTo>
                  <a:lnTo>
                    <a:pt x="62" y="7"/>
                  </a:lnTo>
                  <a:lnTo>
                    <a:pt x="0" y="0"/>
                  </a:lnTo>
                  <a:lnTo>
                    <a:pt x="871" y="478"/>
                  </a:lnTo>
                </a:path>
              </a:pathLst>
            </a:custGeom>
            <a:solidFill>
              <a:schemeClr val="bg1"/>
            </a:solidFill>
            <a:ln w="936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s-ES" sz="1400" u="none"/>
            </a:p>
          </p:txBody>
        </p:sp>
        <p:sp>
          <p:nvSpPr>
            <p:cNvPr id="3135" name="Freeform 55"/>
            <p:cNvSpPr>
              <a:spLocks noChangeArrowheads="1"/>
            </p:cNvSpPr>
            <p:nvPr/>
          </p:nvSpPr>
          <p:spPr bwMode="auto">
            <a:xfrm>
              <a:off x="3912" y="1198"/>
              <a:ext cx="92" cy="36"/>
            </a:xfrm>
            <a:custGeom>
              <a:avLst/>
              <a:gdLst>
                <a:gd name="T0" fmla="*/ 0 w 405"/>
                <a:gd name="T1" fmla="*/ 2 h 160"/>
                <a:gd name="T2" fmla="*/ 0 w 405"/>
                <a:gd name="T3" fmla="*/ 2 h 160"/>
                <a:gd name="T4" fmla="*/ 1 w 405"/>
                <a:gd name="T5" fmla="*/ 2 h 160"/>
                <a:gd name="T6" fmla="*/ 1 w 405"/>
                <a:gd name="T7" fmla="*/ 2 h 160"/>
                <a:gd name="T8" fmla="*/ 2 w 405"/>
                <a:gd name="T9" fmla="*/ 1 h 160"/>
                <a:gd name="T10" fmla="*/ 2 w 405"/>
                <a:gd name="T11" fmla="*/ 1 h 160"/>
                <a:gd name="T12" fmla="*/ 2 w 405"/>
                <a:gd name="T13" fmla="*/ 1 h 160"/>
                <a:gd name="T14" fmla="*/ 2 w 405"/>
                <a:gd name="T15" fmla="*/ 1 h 160"/>
                <a:gd name="T16" fmla="*/ 3 w 405"/>
                <a:gd name="T17" fmla="*/ 1 h 160"/>
                <a:gd name="T18" fmla="*/ 3 w 405"/>
                <a:gd name="T19" fmla="*/ 1 h 160"/>
                <a:gd name="T20" fmla="*/ 3 w 405"/>
                <a:gd name="T21" fmla="*/ 1 h 160"/>
                <a:gd name="T22" fmla="*/ 4 w 405"/>
                <a:gd name="T23" fmla="*/ 0 h 160"/>
                <a:gd name="T24" fmla="*/ 4 w 405"/>
                <a:gd name="T25" fmla="*/ 0 h 160"/>
                <a:gd name="T26" fmla="*/ 4 w 405"/>
                <a:gd name="T27" fmla="*/ 0 h 160"/>
                <a:gd name="T28" fmla="*/ 5 w 405"/>
                <a:gd name="T29" fmla="*/ 0 h 160"/>
                <a:gd name="T30" fmla="*/ 5 w 405"/>
                <a:gd name="T31" fmla="*/ 0 h 160"/>
                <a:gd name="T32" fmla="*/ 0 w 405"/>
                <a:gd name="T33" fmla="*/ 2 h 160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405"/>
                <a:gd name="T52" fmla="*/ 0 h 160"/>
                <a:gd name="T53" fmla="*/ 405 w 405"/>
                <a:gd name="T54" fmla="*/ 160 h 160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405" h="160">
                  <a:moveTo>
                    <a:pt x="0" y="159"/>
                  </a:moveTo>
                  <a:lnTo>
                    <a:pt x="33" y="151"/>
                  </a:lnTo>
                  <a:lnTo>
                    <a:pt x="65" y="142"/>
                  </a:lnTo>
                  <a:lnTo>
                    <a:pt x="97" y="134"/>
                  </a:lnTo>
                  <a:lnTo>
                    <a:pt x="127" y="124"/>
                  </a:lnTo>
                  <a:lnTo>
                    <a:pt x="157" y="114"/>
                  </a:lnTo>
                  <a:lnTo>
                    <a:pt x="185" y="104"/>
                  </a:lnTo>
                  <a:lnTo>
                    <a:pt x="215" y="94"/>
                  </a:lnTo>
                  <a:lnTo>
                    <a:pt x="242" y="84"/>
                  </a:lnTo>
                  <a:lnTo>
                    <a:pt x="268" y="72"/>
                  </a:lnTo>
                  <a:lnTo>
                    <a:pt x="294" y="61"/>
                  </a:lnTo>
                  <a:lnTo>
                    <a:pt x="318" y="49"/>
                  </a:lnTo>
                  <a:lnTo>
                    <a:pt x="342" y="37"/>
                  </a:lnTo>
                  <a:lnTo>
                    <a:pt x="365" y="25"/>
                  </a:lnTo>
                  <a:lnTo>
                    <a:pt x="384" y="13"/>
                  </a:lnTo>
                  <a:lnTo>
                    <a:pt x="404" y="0"/>
                  </a:lnTo>
                  <a:lnTo>
                    <a:pt x="0" y="159"/>
                  </a:lnTo>
                </a:path>
              </a:pathLst>
            </a:custGeom>
            <a:solidFill>
              <a:schemeClr val="bg1"/>
            </a:solidFill>
            <a:ln w="936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s-ES" sz="1400" u="none"/>
            </a:p>
          </p:txBody>
        </p:sp>
        <p:sp>
          <p:nvSpPr>
            <p:cNvPr id="3136" name="Freeform 56"/>
            <p:cNvSpPr>
              <a:spLocks noChangeArrowheads="1"/>
            </p:cNvSpPr>
            <p:nvPr/>
          </p:nvSpPr>
          <p:spPr bwMode="auto">
            <a:xfrm>
              <a:off x="3837" y="1037"/>
              <a:ext cx="8" cy="25"/>
            </a:xfrm>
            <a:custGeom>
              <a:avLst/>
              <a:gdLst>
                <a:gd name="T0" fmla="*/ 0 w 35"/>
                <a:gd name="T1" fmla="*/ 1 h 109"/>
                <a:gd name="T2" fmla="*/ 0 w 35"/>
                <a:gd name="T3" fmla="*/ 1 h 109"/>
                <a:gd name="T4" fmla="*/ 0 w 35"/>
                <a:gd name="T5" fmla="*/ 1 h 109"/>
                <a:gd name="T6" fmla="*/ 0 w 35"/>
                <a:gd name="T7" fmla="*/ 1 h 109"/>
                <a:gd name="T8" fmla="*/ 0 w 35"/>
                <a:gd name="T9" fmla="*/ 1 h 109"/>
                <a:gd name="T10" fmla="*/ 0 w 35"/>
                <a:gd name="T11" fmla="*/ 1 h 109"/>
                <a:gd name="T12" fmla="*/ 0 w 35"/>
                <a:gd name="T13" fmla="*/ 1 h 109"/>
                <a:gd name="T14" fmla="*/ 0 w 35"/>
                <a:gd name="T15" fmla="*/ 1 h 109"/>
                <a:gd name="T16" fmla="*/ 0 w 35"/>
                <a:gd name="T17" fmla="*/ 1 h 109"/>
                <a:gd name="T18" fmla="*/ 0 w 35"/>
                <a:gd name="T19" fmla="*/ 0 h 109"/>
                <a:gd name="T20" fmla="*/ 0 w 35"/>
                <a:gd name="T21" fmla="*/ 0 h 109"/>
                <a:gd name="T22" fmla="*/ 0 w 35"/>
                <a:gd name="T23" fmla="*/ 0 h 109"/>
                <a:gd name="T24" fmla="*/ 0 w 35"/>
                <a:gd name="T25" fmla="*/ 0 h 109"/>
                <a:gd name="T26" fmla="*/ 0 w 35"/>
                <a:gd name="T27" fmla="*/ 0 h 109"/>
                <a:gd name="T28" fmla="*/ 0 w 35"/>
                <a:gd name="T29" fmla="*/ 0 h 109"/>
                <a:gd name="T30" fmla="*/ 0 w 35"/>
                <a:gd name="T31" fmla="*/ 0 h 109"/>
                <a:gd name="T32" fmla="*/ 0 w 35"/>
                <a:gd name="T33" fmla="*/ 1 h 109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35"/>
                <a:gd name="T52" fmla="*/ 0 h 109"/>
                <a:gd name="T53" fmla="*/ 35 w 35"/>
                <a:gd name="T54" fmla="*/ 109 h 109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35" h="109">
                  <a:moveTo>
                    <a:pt x="34" y="108"/>
                  </a:moveTo>
                  <a:lnTo>
                    <a:pt x="34" y="100"/>
                  </a:lnTo>
                  <a:lnTo>
                    <a:pt x="34" y="94"/>
                  </a:lnTo>
                  <a:lnTo>
                    <a:pt x="34" y="86"/>
                  </a:lnTo>
                  <a:lnTo>
                    <a:pt x="32" y="78"/>
                  </a:lnTo>
                  <a:lnTo>
                    <a:pt x="32" y="71"/>
                  </a:lnTo>
                  <a:lnTo>
                    <a:pt x="30" y="64"/>
                  </a:lnTo>
                  <a:lnTo>
                    <a:pt x="28" y="57"/>
                  </a:lnTo>
                  <a:lnTo>
                    <a:pt x="25" y="49"/>
                  </a:lnTo>
                  <a:lnTo>
                    <a:pt x="23" y="42"/>
                  </a:lnTo>
                  <a:lnTo>
                    <a:pt x="20" y="34"/>
                  </a:lnTo>
                  <a:lnTo>
                    <a:pt x="17" y="27"/>
                  </a:lnTo>
                  <a:lnTo>
                    <a:pt x="13" y="20"/>
                  </a:lnTo>
                  <a:lnTo>
                    <a:pt x="10" y="13"/>
                  </a:lnTo>
                  <a:lnTo>
                    <a:pt x="6" y="6"/>
                  </a:lnTo>
                  <a:lnTo>
                    <a:pt x="0" y="0"/>
                  </a:lnTo>
                  <a:lnTo>
                    <a:pt x="34" y="108"/>
                  </a:lnTo>
                </a:path>
              </a:pathLst>
            </a:custGeom>
            <a:solidFill>
              <a:schemeClr val="bg1"/>
            </a:solidFill>
            <a:ln w="936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s-ES" sz="1400" u="none"/>
            </a:p>
          </p:txBody>
        </p:sp>
        <p:sp>
          <p:nvSpPr>
            <p:cNvPr id="3137" name="Freeform 57"/>
            <p:cNvSpPr>
              <a:spLocks noChangeArrowheads="1"/>
            </p:cNvSpPr>
            <p:nvPr/>
          </p:nvSpPr>
          <p:spPr bwMode="auto">
            <a:xfrm>
              <a:off x="3380" y="987"/>
              <a:ext cx="51" cy="24"/>
            </a:xfrm>
            <a:custGeom>
              <a:avLst/>
              <a:gdLst>
                <a:gd name="T0" fmla="*/ 3 w 224"/>
                <a:gd name="T1" fmla="*/ 0 h 104"/>
                <a:gd name="T2" fmla="*/ 3 w 224"/>
                <a:gd name="T3" fmla="*/ 0 h 104"/>
                <a:gd name="T4" fmla="*/ 2 w 224"/>
                <a:gd name="T5" fmla="*/ 0 h 104"/>
                <a:gd name="T6" fmla="*/ 2 w 224"/>
                <a:gd name="T7" fmla="*/ 0 h 104"/>
                <a:gd name="T8" fmla="*/ 2 w 224"/>
                <a:gd name="T9" fmla="*/ 0 h 104"/>
                <a:gd name="T10" fmla="*/ 2 w 224"/>
                <a:gd name="T11" fmla="*/ 0 h 104"/>
                <a:gd name="T12" fmla="*/ 1 w 224"/>
                <a:gd name="T13" fmla="*/ 0 h 104"/>
                <a:gd name="T14" fmla="*/ 1 w 224"/>
                <a:gd name="T15" fmla="*/ 0 h 104"/>
                <a:gd name="T16" fmla="*/ 1 w 224"/>
                <a:gd name="T17" fmla="*/ 1 h 104"/>
                <a:gd name="T18" fmla="*/ 1 w 224"/>
                <a:gd name="T19" fmla="*/ 1 h 104"/>
                <a:gd name="T20" fmla="*/ 1 w 224"/>
                <a:gd name="T21" fmla="*/ 1 h 104"/>
                <a:gd name="T22" fmla="*/ 1 w 224"/>
                <a:gd name="T23" fmla="*/ 1 h 104"/>
                <a:gd name="T24" fmla="*/ 0 w 224"/>
                <a:gd name="T25" fmla="*/ 1 h 104"/>
                <a:gd name="T26" fmla="*/ 0 w 224"/>
                <a:gd name="T27" fmla="*/ 1 h 104"/>
                <a:gd name="T28" fmla="*/ 0 w 224"/>
                <a:gd name="T29" fmla="*/ 1 h 104"/>
                <a:gd name="T30" fmla="*/ 0 w 224"/>
                <a:gd name="T31" fmla="*/ 1 h 104"/>
                <a:gd name="T32" fmla="*/ 3 w 224"/>
                <a:gd name="T33" fmla="*/ 0 h 104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224"/>
                <a:gd name="T52" fmla="*/ 0 h 104"/>
                <a:gd name="T53" fmla="*/ 224 w 224"/>
                <a:gd name="T54" fmla="*/ 104 h 104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224" h="104">
                  <a:moveTo>
                    <a:pt x="223" y="0"/>
                  </a:moveTo>
                  <a:lnTo>
                    <a:pt x="207" y="6"/>
                  </a:lnTo>
                  <a:lnTo>
                    <a:pt x="189" y="12"/>
                  </a:lnTo>
                  <a:lnTo>
                    <a:pt x="173" y="19"/>
                  </a:lnTo>
                  <a:lnTo>
                    <a:pt x="158" y="25"/>
                  </a:lnTo>
                  <a:lnTo>
                    <a:pt x="141" y="31"/>
                  </a:lnTo>
                  <a:lnTo>
                    <a:pt x="125" y="38"/>
                  </a:lnTo>
                  <a:lnTo>
                    <a:pt x="110" y="45"/>
                  </a:lnTo>
                  <a:lnTo>
                    <a:pt x="95" y="52"/>
                  </a:lnTo>
                  <a:lnTo>
                    <a:pt x="78" y="58"/>
                  </a:lnTo>
                  <a:lnTo>
                    <a:pt x="64" y="66"/>
                  </a:lnTo>
                  <a:lnTo>
                    <a:pt x="50" y="74"/>
                  </a:lnTo>
                  <a:lnTo>
                    <a:pt x="38" y="80"/>
                  </a:lnTo>
                  <a:lnTo>
                    <a:pt x="25" y="87"/>
                  </a:lnTo>
                  <a:lnTo>
                    <a:pt x="11" y="95"/>
                  </a:lnTo>
                  <a:lnTo>
                    <a:pt x="0" y="103"/>
                  </a:lnTo>
                  <a:lnTo>
                    <a:pt x="223" y="0"/>
                  </a:lnTo>
                </a:path>
              </a:pathLst>
            </a:custGeom>
            <a:solidFill>
              <a:schemeClr val="bg1"/>
            </a:solidFill>
            <a:ln w="936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s-ES" sz="1400" u="none"/>
            </a:p>
          </p:txBody>
        </p:sp>
        <p:sp>
          <p:nvSpPr>
            <p:cNvPr id="3138" name="Freeform 58"/>
            <p:cNvSpPr>
              <a:spLocks noChangeArrowheads="1"/>
            </p:cNvSpPr>
            <p:nvPr/>
          </p:nvSpPr>
          <p:spPr bwMode="auto">
            <a:xfrm>
              <a:off x="3009" y="1002"/>
              <a:ext cx="30" cy="24"/>
            </a:xfrm>
            <a:custGeom>
              <a:avLst/>
              <a:gdLst>
                <a:gd name="T0" fmla="*/ 2 w 131"/>
                <a:gd name="T1" fmla="*/ 0 h 107"/>
                <a:gd name="T2" fmla="*/ 1 w 131"/>
                <a:gd name="T3" fmla="*/ 0 h 107"/>
                <a:gd name="T4" fmla="*/ 1 w 131"/>
                <a:gd name="T5" fmla="*/ 0 h 107"/>
                <a:gd name="T6" fmla="*/ 1 w 131"/>
                <a:gd name="T7" fmla="*/ 0 h 107"/>
                <a:gd name="T8" fmla="*/ 1 w 131"/>
                <a:gd name="T9" fmla="*/ 0 h 107"/>
                <a:gd name="T10" fmla="*/ 1 w 131"/>
                <a:gd name="T11" fmla="*/ 0 h 107"/>
                <a:gd name="T12" fmla="*/ 1 w 131"/>
                <a:gd name="T13" fmla="*/ 0 h 107"/>
                <a:gd name="T14" fmla="*/ 1 w 131"/>
                <a:gd name="T15" fmla="*/ 0 h 107"/>
                <a:gd name="T16" fmla="*/ 1 w 131"/>
                <a:gd name="T17" fmla="*/ 1 h 107"/>
                <a:gd name="T18" fmla="*/ 0 w 131"/>
                <a:gd name="T19" fmla="*/ 1 h 107"/>
                <a:gd name="T20" fmla="*/ 0 w 131"/>
                <a:gd name="T21" fmla="*/ 1 h 107"/>
                <a:gd name="T22" fmla="*/ 0 w 131"/>
                <a:gd name="T23" fmla="*/ 1 h 107"/>
                <a:gd name="T24" fmla="*/ 0 w 131"/>
                <a:gd name="T25" fmla="*/ 1 h 107"/>
                <a:gd name="T26" fmla="*/ 0 w 131"/>
                <a:gd name="T27" fmla="*/ 1 h 107"/>
                <a:gd name="T28" fmla="*/ 0 w 131"/>
                <a:gd name="T29" fmla="*/ 1 h 107"/>
                <a:gd name="T30" fmla="*/ 0 w 131"/>
                <a:gd name="T31" fmla="*/ 1 h 107"/>
                <a:gd name="T32" fmla="*/ 2 w 131"/>
                <a:gd name="T33" fmla="*/ 0 h 107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131"/>
                <a:gd name="T52" fmla="*/ 0 h 107"/>
                <a:gd name="T53" fmla="*/ 131 w 131"/>
                <a:gd name="T54" fmla="*/ 107 h 107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131" h="107">
                  <a:moveTo>
                    <a:pt x="130" y="0"/>
                  </a:moveTo>
                  <a:lnTo>
                    <a:pt x="118" y="6"/>
                  </a:lnTo>
                  <a:lnTo>
                    <a:pt x="109" y="13"/>
                  </a:lnTo>
                  <a:lnTo>
                    <a:pt x="98" y="19"/>
                  </a:lnTo>
                  <a:lnTo>
                    <a:pt x="89" y="26"/>
                  </a:lnTo>
                  <a:lnTo>
                    <a:pt x="78" y="34"/>
                  </a:lnTo>
                  <a:lnTo>
                    <a:pt x="68" y="39"/>
                  </a:lnTo>
                  <a:lnTo>
                    <a:pt x="61" y="47"/>
                  </a:lnTo>
                  <a:lnTo>
                    <a:pt x="49" y="55"/>
                  </a:lnTo>
                  <a:lnTo>
                    <a:pt x="42" y="62"/>
                  </a:lnTo>
                  <a:lnTo>
                    <a:pt x="34" y="68"/>
                  </a:lnTo>
                  <a:lnTo>
                    <a:pt x="28" y="76"/>
                  </a:lnTo>
                  <a:lnTo>
                    <a:pt x="20" y="84"/>
                  </a:lnTo>
                  <a:lnTo>
                    <a:pt x="14" y="90"/>
                  </a:lnTo>
                  <a:lnTo>
                    <a:pt x="6" y="98"/>
                  </a:lnTo>
                  <a:lnTo>
                    <a:pt x="0" y="106"/>
                  </a:lnTo>
                  <a:lnTo>
                    <a:pt x="130" y="0"/>
                  </a:lnTo>
                </a:path>
              </a:pathLst>
            </a:custGeom>
            <a:solidFill>
              <a:schemeClr val="bg1"/>
            </a:solidFill>
            <a:ln w="936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s-ES" sz="1400" u="none"/>
            </a:p>
          </p:txBody>
        </p:sp>
        <p:sp>
          <p:nvSpPr>
            <p:cNvPr id="3139" name="Freeform 59"/>
            <p:cNvSpPr>
              <a:spLocks noChangeArrowheads="1"/>
            </p:cNvSpPr>
            <p:nvPr/>
          </p:nvSpPr>
          <p:spPr bwMode="auto">
            <a:xfrm>
              <a:off x="2551" y="1032"/>
              <a:ext cx="65" cy="14"/>
            </a:xfrm>
            <a:custGeom>
              <a:avLst/>
              <a:gdLst>
                <a:gd name="T0" fmla="*/ 3 w 286"/>
                <a:gd name="T1" fmla="*/ 1 h 62"/>
                <a:gd name="T2" fmla="*/ 3 w 286"/>
                <a:gd name="T3" fmla="*/ 1 h 62"/>
                <a:gd name="T4" fmla="*/ 3 w 286"/>
                <a:gd name="T5" fmla="*/ 1 h 62"/>
                <a:gd name="T6" fmla="*/ 3 w 286"/>
                <a:gd name="T7" fmla="*/ 0 h 62"/>
                <a:gd name="T8" fmla="*/ 2 w 286"/>
                <a:gd name="T9" fmla="*/ 0 h 62"/>
                <a:gd name="T10" fmla="*/ 2 w 286"/>
                <a:gd name="T11" fmla="*/ 0 h 62"/>
                <a:gd name="T12" fmla="*/ 2 w 286"/>
                <a:gd name="T13" fmla="*/ 0 h 62"/>
                <a:gd name="T14" fmla="*/ 2 w 286"/>
                <a:gd name="T15" fmla="*/ 0 h 62"/>
                <a:gd name="T16" fmla="*/ 2 w 286"/>
                <a:gd name="T17" fmla="*/ 0 h 62"/>
                <a:gd name="T18" fmla="*/ 1 w 286"/>
                <a:gd name="T19" fmla="*/ 0 h 62"/>
                <a:gd name="T20" fmla="*/ 1 w 286"/>
                <a:gd name="T21" fmla="*/ 0 h 62"/>
                <a:gd name="T22" fmla="*/ 1 w 286"/>
                <a:gd name="T23" fmla="*/ 0 h 62"/>
                <a:gd name="T24" fmla="*/ 1 w 286"/>
                <a:gd name="T25" fmla="*/ 0 h 62"/>
                <a:gd name="T26" fmla="*/ 0 w 286"/>
                <a:gd name="T27" fmla="*/ 0 h 62"/>
                <a:gd name="T28" fmla="*/ 0 w 286"/>
                <a:gd name="T29" fmla="*/ 0 h 62"/>
                <a:gd name="T30" fmla="*/ 0 w 286"/>
                <a:gd name="T31" fmla="*/ 0 h 62"/>
                <a:gd name="T32" fmla="*/ 3 w 286"/>
                <a:gd name="T33" fmla="*/ 1 h 62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286"/>
                <a:gd name="T52" fmla="*/ 0 h 62"/>
                <a:gd name="T53" fmla="*/ 286 w 286"/>
                <a:gd name="T54" fmla="*/ 62 h 62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286" h="62">
                  <a:moveTo>
                    <a:pt x="285" y="61"/>
                  </a:moveTo>
                  <a:lnTo>
                    <a:pt x="268" y="57"/>
                  </a:lnTo>
                  <a:lnTo>
                    <a:pt x="249" y="52"/>
                  </a:lnTo>
                  <a:lnTo>
                    <a:pt x="232" y="48"/>
                  </a:lnTo>
                  <a:lnTo>
                    <a:pt x="213" y="45"/>
                  </a:lnTo>
                  <a:lnTo>
                    <a:pt x="193" y="40"/>
                  </a:lnTo>
                  <a:lnTo>
                    <a:pt x="175" y="36"/>
                  </a:lnTo>
                  <a:lnTo>
                    <a:pt x="157" y="30"/>
                  </a:lnTo>
                  <a:lnTo>
                    <a:pt x="136" y="26"/>
                  </a:lnTo>
                  <a:lnTo>
                    <a:pt x="118" y="22"/>
                  </a:lnTo>
                  <a:lnTo>
                    <a:pt x="98" y="19"/>
                  </a:lnTo>
                  <a:lnTo>
                    <a:pt x="78" y="14"/>
                  </a:lnTo>
                  <a:lnTo>
                    <a:pt x="61" y="10"/>
                  </a:lnTo>
                  <a:lnTo>
                    <a:pt x="40" y="7"/>
                  </a:lnTo>
                  <a:lnTo>
                    <a:pt x="19" y="4"/>
                  </a:lnTo>
                  <a:lnTo>
                    <a:pt x="0" y="0"/>
                  </a:lnTo>
                  <a:lnTo>
                    <a:pt x="285" y="61"/>
                  </a:lnTo>
                </a:path>
              </a:pathLst>
            </a:custGeom>
            <a:solidFill>
              <a:schemeClr val="bg1"/>
            </a:solidFill>
            <a:ln w="936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s-ES" sz="1400" u="none"/>
            </a:p>
          </p:txBody>
        </p:sp>
        <p:sp>
          <p:nvSpPr>
            <p:cNvPr id="3140" name="Freeform 60"/>
            <p:cNvSpPr>
              <a:spLocks noChangeArrowheads="1"/>
            </p:cNvSpPr>
            <p:nvPr/>
          </p:nvSpPr>
          <p:spPr bwMode="auto">
            <a:xfrm>
              <a:off x="2071" y="1179"/>
              <a:ext cx="21" cy="27"/>
            </a:xfrm>
            <a:custGeom>
              <a:avLst/>
              <a:gdLst>
                <a:gd name="T0" fmla="*/ 0 w 91"/>
                <a:gd name="T1" fmla="*/ 0 h 118"/>
                <a:gd name="T2" fmla="*/ 0 w 91"/>
                <a:gd name="T3" fmla="*/ 0 h 118"/>
                <a:gd name="T4" fmla="*/ 0 w 91"/>
                <a:gd name="T5" fmla="*/ 0 h 118"/>
                <a:gd name="T6" fmla="*/ 0 w 91"/>
                <a:gd name="T7" fmla="*/ 0 h 118"/>
                <a:gd name="T8" fmla="*/ 0 w 91"/>
                <a:gd name="T9" fmla="*/ 0 h 118"/>
                <a:gd name="T10" fmla="*/ 0 w 91"/>
                <a:gd name="T11" fmla="*/ 0 h 118"/>
                <a:gd name="T12" fmla="*/ 0 w 91"/>
                <a:gd name="T13" fmla="*/ 1 h 118"/>
                <a:gd name="T14" fmla="*/ 0 w 91"/>
                <a:gd name="T15" fmla="*/ 1 h 118"/>
                <a:gd name="T16" fmla="*/ 0 w 91"/>
                <a:gd name="T17" fmla="*/ 1 h 118"/>
                <a:gd name="T18" fmla="*/ 1 w 91"/>
                <a:gd name="T19" fmla="*/ 1 h 118"/>
                <a:gd name="T20" fmla="*/ 1 w 91"/>
                <a:gd name="T21" fmla="*/ 1 h 118"/>
                <a:gd name="T22" fmla="*/ 1 w 91"/>
                <a:gd name="T23" fmla="*/ 1 h 118"/>
                <a:gd name="T24" fmla="*/ 1 w 91"/>
                <a:gd name="T25" fmla="*/ 1 h 118"/>
                <a:gd name="T26" fmla="*/ 1 w 91"/>
                <a:gd name="T27" fmla="*/ 1 h 118"/>
                <a:gd name="T28" fmla="*/ 1 w 91"/>
                <a:gd name="T29" fmla="*/ 1 h 118"/>
                <a:gd name="T30" fmla="*/ 1 w 91"/>
                <a:gd name="T31" fmla="*/ 1 h 118"/>
                <a:gd name="T32" fmla="*/ 0 w 91"/>
                <a:gd name="T33" fmla="*/ 0 h 118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91"/>
                <a:gd name="T52" fmla="*/ 0 h 118"/>
                <a:gd name="T53" fmla="*/ 91 w 91"/>
                <a:gd name="T54" fmla="*/ 118 h 118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91" h="118">
                  <a:moveTo>
                    <a:pt x="0" y="0"/>
                  </a:moveTo>
                  <a:lnTo>
                    <a:pt x="4" y="7"/>
                  </a:lnTo>
                  <a:lnTo>
                    <a:pt x="8" y="16"/>
                  </a:lnTo>
                  <a:lnTo>
                    <a:pt x="12" y="25"/>
                  </a:lnTo>
                  <a:lnTo>
                    <a:pt x="16" y="31"/>
                  </a:lnTo>
                  <a:lnTo>
                    <a:pt x="22" y="41"/>
                  </a:lnTo>
                  <a:lnTo>
                    <a:pt x="28" y="48"/>
                  </a:lnTo>
                  <a:lnTo>
                    <a:pt x="34" y="56"/>
                  </a:lnTo>
                  <a:lnTo>
                    <a:pt x="40" y="63"/>
                  </a:lnTo>
                  <a:lnTo>
                    <a:pt x="47" y="72"/>
                  </a:lnTo>
                  <a:lnTo>
                    <a:pt x="53" y="78"/>
                  </a:lnTo>
                  <a:lnTo>
                    <a:pt x="59" y="87"/>
                  </a:lnTo>
                  <a:lnTo>
                    <a:pt x="68" y="93"/>
                  </a:lnTo>
                  <a:lnTo>
                    <a:pt x="76" y="101"/>
                  </a:lnTo>
                  <a:lnTo>
                    <a:pt x="82" y="109"/>
                  </a:lnTo>
                  <a:lnTo>
                    <a:pt x="90" y="117"/>
                  </a:lnTo>
                  <a:lnTo>
                    <a:pt x="0" y="0"/>
                  </a:lnTo>
                </a:path>
              </a:pathLst>
            </a:custGeom>
            <a:solidFill>
              <a:schemeClr val="bg1"/>
            </a:solidFill>
            <a:ln w="936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s-ES" sz="1400" u="none"/>
            </a:p>
          </p:txBody>
        </p:sp>
      </p:grpSp>
      <p:sp>
        <p:nvSpPr>
          <p:cNvPr id="42" name="41 Título"/>
          <p:cNvSpPr>
            <a:spLocks noGrp="1"/>
          </p:cNvSpPr>
          <p:nvPr>
            <p:ph type="title"/>
          </p:nvPr>
        </p:nvSpPr>
        <p:spPr>
          <a:xfrm>
            <a:off x="457200" y="214290"/>
            <a:ext cx="8229600" cy="1143000"/>
          </a:xfrm>
        </p:spPr>
        <p:txBody>
          <a:bodyPr/>
          <a:lstStyle/>
          <a:p>
            <a:pPr eaLnBrk="1" hangingPunct="1"/>
            <a:r>
              <a:rPr lang="en-US" sz="2800" b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A Minimal Deployment Option for Multicast Listeners in PMIPv6 Domains</a:t>
            </a:r>
            <a:r>
              <a:rPr lang="es-ES_tradnl" sz="2800" b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(RFC 6224)</a:t>
            </a:r>
            <a:endParaRPr lang="es-ES" sz="2800" b="1" dirty="0" smtClean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43" name="Slide Number Placeholder 4"/>
          <p:cNvSpPr txBox="1">
            <a:spLocks noGrp="1"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</p:spPr>
        <p:txBody>
          <a:bodyPr anchor="ctr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236ECAAF-2CB1-4287-B4DA-451801EC5A88}" type="slidenum">
              <a:rPr lang="en-US" sz="1200">
                <a:solidFill>
                  <a:schemeClr val="tx1">
                    <a:tint val="75000"/>
                  </a:schemeClr>
                </a:solidFill>
                <a:latin typeface="+mn-lt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9</a:t>
            </a:fld>
            <a:endParaRPr lang="en-US" sz="1200">
              <a:solidFill>
                <a:schemeClr val="tx1">
                  <a:tint val="75000"/>
                </a:schemeClr>
              </a:solidFill>
              <a:latin typeface="+mn-lt"/>
            </a:endParaRPr>
          </a:p>
        </p:txBody>
      </p:sp>
      <p:sp>
        <p:nvSpPr>
          <p:cNvPr id="44" name="3 Marcador de fecha"/>
          <p:cNvSpPr txBox="1">
            <a:spLocks noGrp="1"/>
          </p:cNvSpPr>
          <p:nvPr/>
        </p:nvSpPr>
        <p:spPr bwMode="auto"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ES" sz="1200" dirty="0" smtClean="0">
                <a:solidFill>
                  <a:srgbClr val="898989"/>
                </a:solidFill>
                <a:latin typeface="Calibri" pitchFamily="34" charset="0"/>
                <a:cs typeface="Arial" charset="0"/>
              </a:rPr>
              <a:t>86th </a:t>
            </a:r>
            <a:r>
              <a:rPr lang="es-ES" sz="1200" dirty="0">
                <a:solidFill>
                  <a:srgbClr val="898989"/>
                </a:solidFill>
                <a:latin typeface="Calibri" pitchFamily="34" charset="0"/>
                <a:cs typeface="Arial" charset="0"/>
              </a:rPr>
              <a:t>IETF, </a:t>
            </a:r>
            <a:r>
              <a:rPr lang="es-ES" sz="1200" dirty="0" smtClean="0">
                <a:solidFill>
                  <a:srgbClr val="898989"/>
                </a:solidFill>
                <a:latin typeface="Calibri" pitchFamily="34" charset="0"/>
                <a:cs typeface="Arial" charset="0"/>
              </a:rPr>
              <a:t>Orlando</a:t>
            </a:r>
            <a:endParaRPr lang="es-ES" sz="1200" dirty="0">
              <a:solidFill>
                <a:srgbClr val="898989"/>
              </a:solidFill>
              <a:latin typeface="Calibri" pitchFamily="34" charset="0"/>
              <a:cs typeface="Arial" charset="0"/>
            </a:endParaRPr>
          </a:p>
        </p:txBody>
      </p:sp>
      <p:sp>
        <p:nvSpPr>
          <p:cNvPr id="45" name="AutoShape 45"/>
          <p:cNvSpPr>
            <a:spLocks noChangeArrowheads="1"/>
          </p:cNvSpPr>
          <p:nvPr/>
        </p:nvSpPr>
        <p:spPr bwMode="auto">
          <a:xfrm>
            <a:off x="5214942" y="3071810"/>
            <a:ext cx="2440092" cy="248338"/>
          </a:xfrm>
          <a:prstGeom prst="wedgeRectCallout">
            <a:avLst>
              <a:gd name="adj1" fmla="val -123966"/>
              <a:gd name="adj2" fmla="val 530606"/>
            </a:avLst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marL="288925" indent="-288925" algn="l">
              <a:lnSpc>
                <a:spcPct val="90000"/>
              </a:lnSpc>
              <a:spcBef>
                <a:spcPct val="30000"/>
              </a:spcBef>
              <a:buClr>
                <a:srgbClr val="00DFCA"/>
              </a:buClr>
              <a:buFont typeface="Monotype Sorts" pitchFamily="2" charset="2"/>
              <a:buNone/>
            </a:pPr>
            <a:r>
              <a:rPr lang="es-ES_tradnl" sz="1100" b="1" u="none" dirty="0" err="1" smtClean="0">
                <a:latin typeface="Arial" charset="0"/>
              </a:rPr>
              <a:t>One</a:t>
            </a:r>
            <a:r>
              <a:rPr lang="es-ES_tradnl" sz="1100" b="1" u="none" dirty="0" smtClean="0">
                <a:latin typeface="Arial" charset="0"/>
              </a:rPr>
              <a:t> MLD proxy </a:t>
            </a:r>
            <a:r>
              <a:rPr lang="es-ES_tradnl" sz="1100" b="1" u="none" dirty="0" err="1" smtClean="0">
                <a:latin typeface="Arial" charset="0"/>
              </a:rPr>
              <a:t>instance</a:t>
            </a:r>
            <a:r>
              <a:rPr lang="es-ES_tradnl" sz="1100" b="1" u="none" dirty="0" smtClean="0">
                <a:latin typeface="Arial" charset="0"/>
              </a:rPr>
              <a:t> per LMA</a:t>
            </a:r>
            <a:endParaRPr lang="es-ES_tradnl" sz="1100" b="1" u="none" dirty="0">
              <a:latin typeface="Courier New" pitchFamily="49" charset="0"/>
            </a:endParaRPr>
          </a:p>
        </p:txBody>
      </p:sp>
      <p:sp>
        <p:nvSpPr>
          <p:cNvPr id="46" name="AutoShape 45"/>
          <p:cNvSpPr>
            <a:spLocks noChangeArrowheads="1"/>
          </p:cNvSpPr>
          <p:nvPr/>
        </p:nvSpPr>
        <p:spPr bwMode="auto">
          <a:xfrm>
            <a:off x="5572132" y="1785926"/>
            <a:ext cx="2424062" cy="248338"/>
          </a:xfrm>
          <a:prstGeom prst="wedgeRectCallout">
            <a:avLst>
              <a:gd name="adj1" fmla="val -88914"/>
              <a:gd name="adj2" fmla="val 377573"/>
            </a:avLst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marL="288925" indent="-288925" algn="l">
              <a:lnSpc>
                <a:spcPct val="90000"/>
              </a:lnSpc>
              <a:spcBef>
                <a:spcPct val="30000"/>
              </a:spcBef>
              <a:buClr>
                <a:srgbClr val="00DFCA"/>
              </a:buClr>
              <a:buFont typeface="Monotype Sorts" pitchFamily="2" charset="2"/>
              <a:buNone/>
            </a:pPr>
            <a:r>
              <a:rPr lang="es-ES_tradnl" sz="1100" b="1" u="none" dirty="0" err="1" smtClean="0">
                <a:latin typeface="Arial" charset="0"/>
              </a:rPr>
              <a:t>Remote</a:t>
            </a:r>
            <a:r>
              <a:rPr lang="es-ES_tradnl" sz="1100" b="1" u="none" dirty="0" smtClean="0">
                <a:latin typeface="Arial" charset="0"/>
              </a:rPr>
              <a:t> </a:t>
            </a:r>
            <a:r>
              <a:rPr lang="es-ES_tradnl" sz="1100" b="1" u="none" dirty="0" err="1" smtClean="0">
                <a:latin typeface="Arial" charset="0"/>
              </a:rPr>
              <a:t>subscription</a:t>
            </a:r>
            <a:r>
              <a:rPr lang="es-ES_tradnl" sz="1100" b="1" u="none" dirty="0" smtClean="0">
                <a:latin typeface="Arial" charset="0"/>
              </a:rPr>
              <a:t> at </a:t>
            </a:r>
            <a:r>
              <a:rPr lang="es-ES_tradnl" sz="1100" b="1" u="none" dirty="0" err="1" smtClean="0">
                <a:latin typeface="Arial" charset="0"/>
              </a:rPr>
              <a:t>the</a:t>
            </a:r>
            <a:r>
              <a:rPr lang="es-ES_tradnl" sz="1100" b="1" u="none" dirty="0" smtClean="0">
                <a:latin typeface="Arial" charset="0"/>
              </a:rPr>
              <a:t> </a:t>
            </a:r>
            <a:r>
              <a:rPr lang="es-ES_tradnl" sz="1100" b="1" u="none" dirty="0" err="1" smtClean="0">
                <a:latin typeface="Arial" charset="0"/>
              </a:rPr>
              <a:t>LMAs</a:t>
            </a:r>
            <a:endParaRPr lang="es-ES_tradnl" sz="1100" b="1" u="none" dirty="0">
              <a:latin typeface="Courier New" pitchFamily="49" charset="0"/>
            </a:endParaRPr>
          </a:p>
        </p:txBody>
      </p:sp>
      <p:sp>
        <p:nvSpPr>
          <p:cNvPr id="47" name="AutoShape 45"/>
          <p:cNvSpPr>
            <a:spLocks noChangeArrowheads="1"/>
          </p:cNvSpPr>
          <p:nvPr/>
        </p:nvSpPr>
        <p:spPr bwMode="auto">
          <a:xfrm>
            <a:off x="5000628" y="6072206"/>
            <a:ext cx="2571538" cy="244682"/>
          </a:xfrm>
          <a:prstGeom prst="wedgeRectCallout">
            <a:avLst>
              <a:gd name="adj1" fmla="val -124084"/>
              <a:gd name="adj2" fmla="val -234218"/>
            </a:avLst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marL="288925" indent="-288925" algn="l">
              <a:lnSpc>
                <a:spcPct val="90000"/>
              </a:lnSpc>
              <a:spcBef>
                <a:spcPct val="30000"/>
              </a:spcBef>
              <a:buClr>
                <a:srgbClr val="00DFCA"/>
              </a:buClr>
              <a:buFont typeface="Monotype Sorts" pitchFamily="2" charset="2"/>
              <a:buNone/>
            </a:pPr>
            <a:r>
              <a:rPr lang="es-ES_tradnl" sz="1100" b="1" u="none" dirty="0" err="1" smtClean="0">
                <a:latin typeface="Arial" charset="0"/>
              </a:rPr>
              <a:t>The</a:t>
            </a:r>
            <a:r>
              <a:rPr lang="es-ES_tradnl" sz="1100" b="1" u="none" dirty="0" smtClean="0">
                <a:latin typeface="Arial" charset="0"/>
              </a:rPr>
              <a:t> MN </a:t>
            </a:r>
            <a:r>
              <a:rPr lang="es-ES_tradnl" sz="1100" b="1" u="none" dirty="0" err="1" smtClean="0">
                <a:latin typeface="Arial" charset="0"/>
              </a:rPr>
              <a:t>is</a:t>
            </a:r>
            <a:r>
              <a:rPr lang="es-ES_tradnl" sz="1100" b="1" u="none" dirty="0" smtClean="0">
                <a:latin typeface="Arial" charset="0"/>
              </a:rPr>
              <a:t> </a:t>
            </a:r>
            <a:r>
              <a:rPr lang="es-ES_tradnl" sz="1100" b="1" u="none" dirty="0" err="1" smtClean="0">
                <a:latin typeface="Arial" charset="0"/>
              </a:rPr>
              <a:t>associated</a:t>
            </a:r>
            <a:r>
              <a:rPr lang="es-ES_tradnl" sz="1100" b="1" u="none" dirty="0" smtClean="0">
                <a:latin typeface="Arial" charset="0"/>
              </a:rPr>
              <a:t> </a:t>
            </a:r>
            <a:r>
              <a:rPr lang="es-ES_tradnl" sz="1100" b="1" u="none" dirty="0" err="1" smtClean="0">
                <a:latin typeface="Arial" charset="0"/>
              </a:rPr>
              <a:t>with</a:t>
            </a:r>
            <a:r>
              <a:rPr lang="es-ES_tradnl" sz="1100" b="1" u="none" dirty="0" smtClean="0">
                <a:latin typeface="Arial" charset="0"/>
              </a:rPr>
              <a:t> </a:t>
            </a:r>
            <a:r>
              <a:rPr lang="es-ES_tradnl" sz="1100" b="1" u="none" dirty="0" err="1" smtClean="0">
                <a:latin typeface="Arial" charset="0"/>
              </a:rPr>
              <a:t>one</a:t>
            </a:r>
            <a:r>
              <a:rPr lang="es-ES_tradnl" sz="1100" b="1" u="none" dirty="0" smtClean="0">
                <a:latin typeface="Arial" charset="0"/>
              </a:rPr>
              <a:t> LMA</a:t>
            </a:r>
            <a:endParaRPr lang="es-ES_tradnl" sz="1100" b="1" u="none" dirty="0">
              <a:latin typeface="Courier New" pitchFamily="49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Tema de Office">
  <a:themeElements>
    <a:clrScheme name="Tema de Office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Tema de 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Tema de Offic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126</TotalTime>
  <Words>870</Words>
  <Application>Microsoft Office PowerPoint</Application>
  <PresentationFormat>Presentación en pantalla (4:3)</PresentationFormat>
  <Paragraphs>212</Paragraphs>
  <Slides>12</Slides>
  <Notes>6</Notes>
  <HiddenSlides>0</HiddenSlides>
  <MMClips>0</MMClips>
  <ScaleCrop>false</ScaleCrop>
  <HeadingPairs>
    <vt:vector size="6" baseType="variant">
      <vt:variant>
        <vt:lpstr>Tema</vt:lpstr>
      </vt:variant>
      <vt:variant>
        <vt:i4>1</vt:i4>
      </vt:variant>
      <vt:variant>
        <vt:lpstr>Servidores OLE incrustados</vt:lpstr>
      </vt:variant>
      <vt:variant>
        <vt:i4>1</vt:i4>
      </vt:variant>
      <vt:variant>
        <vt:lpstr>Títulos de diapositiva</vt:lpstr>
      </vt:variant>
      <vt:variant>
        <vt:i4>12</vt:i4>
      </vt:variant>
    </vt:vector>
  </HeadingPairs>
  <TitlesOfParts>
    <vt:vector size="14" baseType="lpstr">
      <vt:lpstr>1_Tema de Office</vt:lpstr>
      <vt:lpstr>Visio</vt:lpstr>
      <vt:lpstr>Extension of the MLD proxy functionality to support multiple upstream interfaces   &lt;draft-contreras-multimob-multiple-upstreams-01.txt&gt;</vt:lpstr>
      <vt:lpstr>Problem statement</vt:lpstr>
      <vt:lpstr>Motivation</vt:lpstr>
      <vt:lpstr>Fixed network communication scenarios</vt:lpstr>
      <vt:lpstr>Diapositiva 5</vt:lpstr>
      <vt:lpstr>Mobile network communication scenarios</vt:lpstr>
      <vt:lpstr>Proxy Mobile IPv6 (RFC 5213)</vt:lpstr>
      <vt:lpstr>Proxy Mobile IPv6 (RFC 5213)</vt:lpstr>
      <vt:lpstr>A Minimal Deployment Option for Multicast Listeners in PMIPv6 Domains (RFC 6224)</vt:lpstr>
      <vt:lpstr>Mobile network communication scenarios</vt:lpstr>
      <vt:lpstr>Diapositiva 11</vt:lpstr>
      <vt:lpstr>Proposed next steps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Extension of the MLD proxy functionality to support multiple upstream interfaces   &lt;draft-contreras-multimob-multiple-upstreams-00.txt&gt;</dc:title>
  <dc:creator>Luis M. Contreras</dc:creator>
  <cp:lastModifiedBy>cjbc</cp:lastModifiedBy>
  <cp:revision>15</cp:revision>
  <dcterms:created xsi:type="dcterms:W3CDTF">2012-11-01T17:06:10Z</dcterms:created>
  <dcterms:modified xsi:type="dcterms:W3CDTF">2013-03-09T05:23:25Z</dcterms:modified>
</cp:coreProperties>
</file>