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66" r:id="rId3"/>
    <p:sldId id="259" r:id="rId4"/>
    <p:sldId id="260" r:id="rId5"/>
    <p:sldId id="261" r:id="rId6"/>
    <p:sldId id="270" r:id="rId7"/>
    <p:sldId id="271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3282" y="-90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9CE5A2-C002-4EDA-8B2C-54EFE8DB6944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C7535A-AB67-4A98-B762-7150B721030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5497949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F2742B-BCD2-4AE1-AE01-741046B2C638}" type="datetimeFigureOut">
              <a:rPr lang="en-US" smtClean="0"/>
              <a:pPr/>
              <a:t>3/20/2013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75A46-47AD-4529-A8E3-A0E31FBA196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4705134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32103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844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6275C-DDEA-4F67-AB23-377EBFDA8A11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855797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6D435-00FB-4CA9-BBE3-3D3271230998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4234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A3B92-CEB6-421A-A1C7-4F01578CE158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87112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D47F0-7EB7-4033-AF1D-49E475D698A4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987097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1E9C3-AFE0-4437-9E52-C5D4A6E9CFD6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3267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F37D53-1DD8-48F7-9001-2AA5059F0954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676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326E65-B6E5-4AC1-8BA2-A5FD8B7680F3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88980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1562F9-406B-426E-8861-9083AA717E9C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7022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1EBF4-A322-4242-9CD1-493BE3BC4A72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6749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D94BE-F586-4148-8D6C-7B2F69356C6B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3953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60F6-45BA-4F47-9518-3A7FA2EC3A13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7924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7CA644-4131-47C8-8B35-D7AEBFA40A9E}" type="datetime1">
              <a:rPr lang="en-US" smtClean="0"/>
              <a:pPr/>
              <a:t>3/20/2013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972B9-9CE7-4AD6-AA0E-6578E74BF7A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04139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Times" pitchFamily="18" charset="0"/>
              </a:rPr>
              <a:t>PIM VRRP Interoperability</a:t>
            </a:r>
            <a:endParaRPr lang="en-US" dirty="0">
              <a:latin typeface="Times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draft-zhou-pim-vrrp-01</a:t>
            </a:r>
            <a:endParaRPr lang="en-US" sz="2000" dirty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Wei Zhou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IETF 86, Orlando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386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sz="800" dirty="0" smtClean="0">
              <a:latin typeface="+mj-lt"/>
            </a:endParaRPr>
          </a:p>
          <a:p>
            <a:r>
              <a:rPr lang="en-US" sz="2800" dirty="0">
                <a:latin typeface="+mj-lt"/>
              </a:rPr>
              <a:t>Support of HSRP</a:t>
            </a:r>
          </a:p>
          <a:p>
            <a:pPr lvl="1"/>
            <a:r>
              <a:rPr lang="en-US" sz="2400" dirty="0">
                <a:latin typeface="+mj-lt"/>
              </a:rPr>
              <a:t>T</a:t>
            </a:r>
            <a:r>
              <a:rPr lang="en-US" sz="2400" dirty="0" smtClean="0">
                <a:latin typeface="+mj-lt"/>
              </a:rPr>
              <a:t>he proposed scheme can also enable HSRP aware PIM with similar switchover and tracking mechanism described here</a:t>
            </a:r>
            <a:endParaRPr lang="en-US" sz="2600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</a:t>
            </a:r>
            <a:r>
              <a:rPr lang="en-US" dirty="0"/>
              <a:t>C</a:t>
            </a:r>
            <a:r>
              <a:rPr lang="en-US" dirty="0" smtClean="0"/>
              <a:t>onsiderations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51682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>
                <a:latin typeface="+mj-lt"/>
              </a:rPr>
              <a:t>PIM has no inherent redundancy capability.</a:t>
            </a:r>
          </a:p>
          <a:p>
            <a:endParaRPr lang="en-US" sz="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PIM operation is completely independent of First Hop Redundancy Protocols (FHRP) such as VRRP and HSRP. </a:t>
            </a:r>
          </a:p>
          <a:p>
            <a:endParaRPr lang="en-US" sz="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There is a need to enable IP  multicast forwarding resiliency in redundant network with VRRP enabled. </a:t>
            </a:r>
          </a:p>
          <a:p>
            <a:pPr lvl="1"/>
            <a:r>
              <a:rPr lang="en-US" sz="2400" dirty="0" smtClean="0">
                <a:latin typeface="+mj-lt"/>
              </a:rPr>
              <a:t>Make Master router the DR after VRRP failover such that Master router is the one responsible for maintaining </a:t>
            </a:r>
            <a:r>
              <a:rPr lang="en-US" sz="2400" dirty="0" err="1" smtClean="0">
                <a:latin typeface="+mj-lt"/>
              </a:rPr>
              <a:t>mroute</a:t>
            </a:r>
            <a:r>
              <a:rPr lang="en-US" sz="2400" dirty="0" smtClean="0">
                <a:latin typeface="+mj-lt"/>
              </a:rPr>
              <a:t> states and multicast forwarding.</a:t>
            </a:r>
          </a:p>
          <a:p>
            <a:pPr lvl="1"/>
            <a:r>
              <a:rPr lang="en-US" sz="2400" dirty="0" smtClean="0">
                <a:latin typeface="+mj-lt"/>
              </a:rPr>
              <a:t>Make VRRP Master router the one responsible for processing PIM J/P messages targeting VRRP virtual IP address.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6281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 Case</a:t>
            </a: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 flipH="1">
            <a:off x="1104163" y="2450925"/>
            <a:ext cx="1" cy="6826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3304582" y="2431875"/>
            <a:ext cx="0" cy="70167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883502" y="1377775"/>
            <a:ext cx="490537" cy="457200"/>
            <a:chOff x="3486730" y="2692108"/>
            <a:chExt cx="491276" cy="458317"/>
          </a:xfrm>
        </p:grpSpPr>
        <p:grpSp>
          <p:nvGrpSpPr>
            <p:cNvPr id="8" name="Group 81"/>
            <p:cNvGrpSpPr>
              <a:grpSpLocks/>
            </p:cNvGrpSpPr>
            <p:nvPr/>
          </p:nvGrpSpPr>
          <p:grpSpPr bwMode="auto">
            <a:xfrm>
              <a:off x="3486730" y="2692108"/>
              <a:ext cx="491276" cy="408029"/>
              <a:chOff x="1248" y="2209"/>
              <a:chExt cx="412" cy="298"/>
            </a:xfrm>
          </p:grpSpPr>
          <p:sp>
            <p:nvSpPr>
              <p:cNvPr id="10" name="Oval 82"/>
              <p:cNvSpPr>
                <a:spLocks noChangeArrowheads="1"/>
              </p:cNvSpPr>
              <p:nvPr/>
            </p:nvSpPr>
            <p:spPr bwMode="auto">
              <a:xfrm>
                <a:off x="1249" y="2333"/>
                <a:ext cx="411" cy="174"/>
              </a:xfrm>
              <a:prstGeom prst="ellipse">
                <a:avLst/>
              </a:prstGeom>
              <a:solidFill>
                <a:srgbClr val="0078AA"/>
              </a:solidFill>
              <a:ln w="4763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lnSpc>
                    <a:spcPct val="90000"/>
                  </a:lnSpc>
                </a:pPr>
                <a:endParaRPr lang="zh-CN" altLang="en-US" sz="1200" b="1">
                  <a:ea typeface="MS PGothic" pitchFamily="34" charset="-128"/>
                </a:endParaRPr>
              </a:p>
            </p:txBody>
          </p:sp>
          <p:sp>
            <p:nvSpPr>
              <p:cNvPr id="11" name="Rectangle 83"/>
              <p:cNvSpPr>
                <a:spLocks noChangeArrowheads="1"/>
              </p:cNvSpPr>
              <p:nvPr/>
            </p:nvSpPr>
            <p:spPr bwMode="auto">
              <a:xfrm>
                <a:off x="1248" y="2298"/>
                <a:ext cx="410" cy="123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lnSpc>
                    <a:spcPct val="90000"/>
                  </a:lnSpc>
                </a:pPr>
                <a:endParaRPr lang="zh-CN" altLang="en-US" sz="1200" b="1">
                  <a:ea typeface="MS PGothic" pitchFamily="34" charset="-128"/>
                </a:endParaRPr>
              </a:p>
            </p:txBody>
          </p:sp>
          <p:sp>
            <p:nvSpPr>
              <p:cNvPr id="12" name="Rectangle 84"/>
              <p:cNvSpPr>
                <a:spLocks noChangeArrowheads="1"/>
              </p:cNvSpPr>
              <p:nvPr/>
            </p:nvSpPr>
            <p:spPr bwMode="auto">
              <a:xfrm>
                <a:off x="1248" y="2298"/>
                <a:ext cx="410" cy="123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lnSpc>
                    <a:spcPct val="90000"/>
                  </a:lnSpc>
                </a:pPr>
                <a:endParaRPr lang="zh-CN" altLang="en-US" sz="1200" b="1">
                  <a:ea typeface="MS PGothic" pitchFamily="34" charset="-128"/>
                </a:endParaRPr>
              </a:p>
            </p:txBody>
          </p:sp>
          <p:sp>
            <p:nvSpPr>
              <p:cNvPr id="13" name="Oval 85"/>
              <p:cNvSpPr>
                <a:spLocks noChangeArrowheads="1"/>
              </p:cNvSpPr>
              <p:nvPr/>
            </p:nvSpPr>
            <p:spPr bwMode="auto">
              <a:xfrm>
                <a:off x="1249" y="2209"/>
                <a:ext cx="411" cy="174"/>
              </a:xfrm>
              <a:prstGeom prst="ellipse">
                <a:avLst/>
              </a:prstGeom>
              <a:solidFill>
                <a:srgbClr val="00B4FF"/>
              </a:solidFill>
              <a:ln w="4763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lnSpc>
                    <a:spcPct val="90000"/>
                  </a:lnSpc>
                </a:pPr>
                <a:endParaRPr lang="zh-CN" altLang="en-US" sz="1200" b="1">
                  <a:ea typeface="MS PGothic" pitchFamily="34" charset="-128"/>
                </a:endParaRPr>
              </a:p>
            </p:txBody>
          </p:sp>
          <p:grpSp>
            <p:nvGrpSpPr>
              <p:cNvPr id="14" name="Group 86"/>
              <p:cNvGrpSpPr>
                <a:grpSpLocks/>
              </p:cNvGrpSpPr>
              <p:nvPr/>
            </p:nvGrpSpPr>
            <p:grpSpPr bwMode="auto">
              <a:xfrm>
                <a:off x="1311" y="2230"/>
                <a:ext cx="285" cy="133"/>
                <a:chOff x="1311" y="2230"/>
                <a:chExt cx="285" cy="133"/>
              </a:xfrm>
            </p:grpSpPr>
            <p:grpSp>
              <p:nvGrpSpPr>
                <p:cNvPr id="17" name="Group 87"/>
                <p:cNvGrpSpPr>
                  <a:grpSpLocks/>
                </p:cNvGrpSpPr>
                <p:nvPr/>
              </p:nvGrpSpPr>
              <p:grpSpPr bwMode="auto">
                <a:xfrm>
                  <a:off x="1311" y="2230"/>
                  <a:ext cx="282" cy="130"/>
                  <a:chOff x="1311" y="2230"/>
                  <a:chExt cx="282" cy="130"/>
                </a:xfrm>
              </p:grpSpPr>
              <p:sp>
                <p:nvSpPr>
                  <p:cNvPr id="27" name="Freeform 88"/>
                  <p:cNvSpPr>
                    <a:spLocks/>
                  </p:cNvSpPr>
                  <p:nvPr/>
                </p:nvSpPr>
                <p:spPr bwMode="auto">
                  <a:xfrm>
                    <a:off x="1458" y="2233"/>
                    <a:ext cx="135" cy="55"/>
                  </a:xfrm>
                  <a:custGeom>
                    <a:avLst/>
                    <a:gdLst>
                      <a:gd name="T0" fmla="*/ 0 w 135"/>
                      <a:gd name="T1" fmla="*/ 43 h 55"/>
                      <a:gd name="T2" fmla="*/ 30 w 135"/>
                      <a:gd name="T3" fmla="*/ 55 h 55"/>
                      <a:gd name="T4" fmla="*/ 103 w 135"/>
                      <a:gd name="T5" fmla="*/ 18 h 55"/>
                      <a:gd name="T6" fmla="*/ 135 w 135"/>
                      <a:gd name="T7" fmla="*/ 31 h 55"/>
                      <a:gd name="T8" fmla="*/ 118 w 135"/>
                      <a:gd name="T9" fmla="*/ 0 h 55"/>
                      <a:gd name="T10" fmla="*/ 33 w 135"/>
                      <a:gd name="T11" fmla="*/ 0 h 55"/>
                      <a:gd name="T12" fmla="*/ 68 w 135"/>
                      <a:gd name="T13" fmla="*/ 9 h 55"/>
                      <a:gd name="T14" fmla="*/ 0 w 135"/>
                      <a:gd name="T15" fmla="*/ 43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43"/>
                        </a:moveTo>
                        <a:lnTo>
                          <a:pt x="30" y="55"/>
                        </a:lnTo>
                        <a:lnTo>
                          <a:pt x="103" y="18"/>
                        </a:lnTo>
                        <a:lnTo>
                          <a:pt x="135" y="31"/>
                        </a:lnTo>
                        <a:lnTo>
                          <a:pt x="118" y="0"/>
                        </a:lnTo>
                        <a:lnTo>
                          <a:pt x="33" y="0"/>
                        </a:lnTo>
                        <a:lnTo>
                          <a:pt x="68" y="9"/>
                        </a:lnTo>
                        <a:lnTo>
                          <a:pt x="0" y="4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8" name="Freeform 89"/>
                  <p:cNvSpPr>
                    <a:spLocks/>
                  </p:cNvSpPr>
                  <p:nvPr/>
                </p:nvSpPr>
                <p:spPr bwMode="auto">
                  <a:xfrm>
                    <a:off x="1458" y="2233"/>
                    <a:ext cx="135" cy="55"/>
                  </a:xfrm>
                  <a:custGeom>
                    <a:avLst/>
                    <a:gdLst>
                      <a:gd name="T0" fmla="*/ 0 w 135"/>
                      <a:gd name="T1" fmla="*/ 43 h 55"/>
                      <a:gd name="T2" fmla="*/ 30 w 135"/>
                      <a:gd name="T3" fmla="*/ 55 h 55"/>
                      <a:gd name="T4" fmla="*/ 103 w 135"/>
                      <a:gd name="T5" fmla="*/ 18 h 55"/>
                      <a:gd name="T6" fmla="*/ 135 w 135"/>
                      <a:gd name="T7" fmla="*/ 31 h 55"/>
                      <a:gd name="T8" fmla="*/ 118 w 135"/>
                      <a:gd name="T9" fmla="*/ 0 h 55"/>
                      <a:gd name="T10" fmla="*/ 33 w 135"/>
                      <a:gd name="T11" fmla="*/ 0 h 55"/>
                      <a:gd name="T12" fmla="*/ 68 w 135"/>
                      <a:gd name="T13" fmla="*/ 9 h 55"/>
                      <a:gd name="T14" fmla="*/ 0 w 135"/>
                      <a:gd name="T15" fmla="*/ 43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43"/>
                        </a:moveTo>
                        <a:lnTo>
                          <a:pt x="30" y="55"/>
                        </a:lnTo>
                        <a:lnTo>
                          <a:pt x="103" y="18"/>
                        </a:lnTo>
                        <a:lnTo>
                          <a:pt x="135" y="31"/>
                        </a:lnTo>
                        <a:lnTo>
                          <a:pt x="118" y="0"/>
                        </a:lnTo>
                        <a:lnTo>
                          <a:pt x="33" y="0"/>
                        </a:lnTo>
                        <a:lnTo>
                          <a:pt x="68" y="9"/>
                        </a:lnTo>
                        <a:lnTo>
                          <a:pt x="0" y="4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9" name="Freeform 90"/>
                  <p:cNvSpPr>
                    <a:spLocks/>
                  </p:cNvSpPr>
                  <p:nvPr/>
                </p:nvSpPr>
                <p:spPr bwMode="auto">
                  <a:xfrm>
                    <a:off x="1311" y="2298"/>
                    <a:ext cx="135" cy="58"/>
                  </a:xfrm>
                  <a:custGeom>
                    <a:avLst/>
                    <a:gdLst>
                      <a:gd name="T0" fmla="*/ 135 w 135"/>
                      <a:gd name="T1" fmla="*/ 12 h 58"/>
                      <a:gd name="T2" fmla="*/ 105 w 135"/>
                      <a:gd name="T3" fmla="*/ 0 h 58"/>
                      <a:gd name="T4" fmla="*/ 35 w 135"/>
                      <a:gd name="T5" fmla="*/ 37 h 58"/>
                      <a:gd name="T6" fmla="*/ 0 w 135"/>
                      <a:gd name="T7" fmla="*/ 24 h 58"/>
                      <a:gd name="T8" fmla="*/ 17 w 135"/>
                      <a:gd name="T9" fmla="*/ 58 h 58"/>
                      <a:gd name="T10" fmla="*/ 105 w 135"/>
                      <a:gd name="T11" fmla="*/ 58 h 58"/>
                      <a:gd name="T12" fmla="*/ 67 w 135"/>
                      <a:gd name="T13" fmla="*/ 46 h 58"/>
                      <a:gd name="T14" fmla="*/ 135 w 135"/>
                      <a:gd name="T15" fmla="*/ 12 h 5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8"/>
                      <a:gd name="T26" fmla="*/ 135 w 135"/>
                      <a:gd name="T27" fmla="*/ 58 h 58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8">
                        <a:moveTo>
                          <a:pt x="135" y="12"/>
                        </a:moveTo>
                        <a:lnTo>
                          <a:pt x="105" y="0"/>
                        </a:lnTo>
                        <a:lnTo>
                          <a:pt x="35" y="37"/>
                        </a:lnTo>
                        <a:lnTo>
                          <a:pt x="0" y="24"/>
                        </a:lnTo>
                        <a:lnTo>
                          <a:pt x="17" y="58"/>
                        </a:lnTo>
                        <a:lnTo>
                          <a:pt x="105" y="58"/>
                        </a:lnTo>
                        <a:lnTo>
                          <a:pt x="67" y="46"/>
                        </a:lnTo>
                        <a:lnTo>
                          <a:pt x="135" y="1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0" name="Freeform 91"/>
                  <p:cNvSpPr>
                    <a:spLocks/>
                  </p:cNvSpPr>
                  <p:nvPr/>
                </p:nvSpPr>
                <p:spPr bwMode="auto">
                  <a:xfrm>
                    <a:off x="1311" y="2298"/>
                    <a:ext cx="135" cy="58"/>
                  </a:xfrm>
                  <a:custGeom>
                    <a:avLst/>
                    <a:gdLst>
                      <a:gd name="T0" fmla="*/ 135 w 135"/>
                      <a:gd name="T1" fmla="*/ 12 h 58"/>
                      <a:gd name="T2" fmla="*/ 105 w 135"/>
                      <a:gd name="T3" fmla="*/ 0 h 58"/>
                      <a:gd name="T4" fmla="*/ 35 w 135"/>
                      <a:gd name="T5" fmla="*/ 37 h 58"/>
                      <a:gd name="T6" fmla="*/ 0 w 135"/>
                      <a:gd name="T7" fmla="*/ 24 h 58"/>
                      <a:gd name="T8" fmla="*/ 17 w 135"/>
                      <a:gd name="T9" fmla="*/ 58 h 58"/>
                      <a:gd name="T10" fmla="*/ 105 w 135"/>
                      <a:gd name="T11" fmla="*/ 58 h 58"/>
                      <a:gd name="T12" fmla="*/ 67 w 135"/>
                      <a:gd name="T13" fmla="*/ 46 h 58"/>
                      <a:gd name="T14" fmla="*/ 135 w 135"/>
                      <a:gd name="T15" fmla="*/ 12 h 5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8"/>
                      <a:gd name="T26" fmla="*/ 135 w 135"/>
                      <a:gd name="T27" fmla="*/ 58 h 58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8">
                        <a:moveTo>
                          <a:pt x="135" y="12"/>
                        </a:moveTo>
                        <a:lnTo>
                          <a:pt x="105" y="0"/>
                        </a:lnTo>
                        <a:lnTo>
                          <a:pt x="35" y="37"/>
                        </a:lnTo>
                        <a:lnTo>
                          <a:pt x="0" y="24"/>
                        </a:lnTo>
                        <a:lnTo>
                          <a:pt x="17" y="58"/>
                        </a:lnTo>
                        <a:lnTo>
                          <a:pt x="105" y="58"/>
                        </a:lnTo>
                        <a:lnTo>
                          <a:pt x="67" y="46"/>
                        </a:lnTo>
                        <a:lnTo>
                          <a:pt x="135" y="1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1" name="Freeform 92"/>
                  <p:cNvSpPr>
                    <a:spLocks/>
                  </p:cNvSpPr>
                  <p:nvPr/>
                </p:nvSpPr>
                <p:spPr bwMode="auto">
                  <a:xfrm>
                    <a:off x="1318" y="2230"/>
                    <a:ext cx="135" cy="55"/>
                  </a:xfrm>
                  <a:custGeom>
                    <a:avLst/>
                    <a:gdLst>
                      <a:gd name="T0" fmla="*/ 0 w 135"/>
                      <a:gd name="T1" fmla="*/ 12 h 55"/>
                      <a:gd name="T2" fmla="*/ 30 w 135"/>
                      <a:gd name="T3" fmla="*/ 0 h 55"/>
                      <a:gd name="T4" fmla="*/ 103 w 135"/>
                      <a:gd name="T5" fmla="*/ 34 h 55"/>
                      <a:gd name="T6" fmla="*/ 135 w 135"/>
                      <a:gd name="T7" fmla="*/ 24 h 55"/>
                      <a:gd name="T8" fmla="*/ 118 w 135"/>
                      <a:gd name="T9" fmla="*/ 55 h 55"/>
                      <a:gd name="T10" fmla="*/ 33 w 135"/>
                      <a:gd name="T11" fmla="*/ 55 h 55"/>
                      <a:gd name="T12" fmla="*/ 68 w 135"/>
                      <a:gd name="T13" fmla="*/ 46 h 55"/>
                      <a:gd name="T14" fmla="*/ 0 w 135"/>
                      <a:gd name="T15" fmla="*/ 12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12"/>
                        </a:moveTo>
                        <a:lnTo>
                          <a:pt x="30" y="0"/>
                        </a:lnTo>
                        <a:lnTo>
                          <a:pt x="103" y="34"/>
                        </a:lnTo>
                        <a:lnTo>
                          <a:pt x="135" y="24"/>
                        </a:lnTo>
                        <a:lnTo>
                          <a:pt x="118" y="55"/>
                        </a:lnTo>
                        <a:lnTo>
                          <a:pt x="33" y="55"/>
                        </a:lnTo>
                        <a:lnTo>
                          <a:pt x="68" y="46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2" name="Freeform 93"/>
                  <p:cNvSpPr>
                    <a:spLocks/>
                  </p:cNvSpPr>
                  <p:nvPr/>
                </p:nvSpPr>
                <p:spPr bwMode="auto">
                  <a:xfrm>
                    <a:off x="1318" y="2230"/>
                    <a:ext cx="135" cy="55"/>
                  </a:xfrm>
                  <a:custGeom>
                    <a:avLst/>
                    <a:gdLst>
                      <a:gd name="T0" fmla="*/ 0 w 135"/>
                      <a:gd name="T1" fmla="*/ 12 h 55"/>
                      <a:gd name="T2" fmla="*/ 30 w 135"/>
                      <a:gd name="T3" fmla="*/ 0 h 55"/>
                      <a:gd name="T4" fmla="*/ 103 w 135"/>
                      <a:gd name="T5" fmla="*/ 34 h 55"/>
                      <a:gd name="T6" fmla="*/ 135 w 135"/>
                      <a:gd name="T7" fmla="*/ 24 h 55"/>
                      <a:gd name="T8" fmla="*/ 118 w 135"/>
                      <a:gd name="T9" fmla="*/ 55 h 55"/>
                      <a:gd name="T10" fmla="*/ 33 w 135"/>
                      <a:gd name="T11" fmla="*/ 55 h 55"/>
                      <a:gd name="T12" fmla="*/ 68 w 135"/>
                      <a:gd name="T13" fmla="*/ 46 h 55"/>
                      <a:gd name="T14" fmla="*/ 0 w 135"/>
                      <a:gd name="T15" fmla="*/ 12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12"/>
                        </a:moveTo>
                        <a:lnTo>
                          <a:pt x="30" y="0"/>
                        </a:lnTo>
                        <a:lnTo>
                          <a:pt x="103" y="34"/>
                        </a:lnTo>
                        <a:lnTo>
                          <a:pt x="135" y="24"/>
                        </a:lnTo>
                        <a:lnTo>
                          <a:pt x="118" y="55"/>
                        </a:lnTo>
                        <a:lnTo>
                          <a:pt x="33" y="55"/>
                        </a:lnTo>
                        <a:lnTo>
                          <a:pt x="68" y="46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3" name="Freeform 94"/>
                  <p:cNvSpPr>
                    <a:spLocks/>
                  </p:cNvSpPr>
                  <p:nvPr/>
                </p:nvSpPr>
                <p:spPr bwMode="auto">
                  <a:xfrm>
                    <a:off x="1453" y="2304"/>
                    <a:ext cx="135" cy="56"/>
                  </a:xfrm>
                  <a:custGeom>
                    <a:avLst/>
                    <a:gdLst>
                      <a:gd name="T0" fmla="*/ 135 w 135"/>
                      <a:gd name="T1" fmla="*/ 43 h 56"/>
                      <a:gd name="T2" fmla="*/ 105 w 135"/>
                      <a:gd name="T3" fmla="*/ 56 h 56"/>
                      <a:gd name="T4" fmla="*/ 35 w 135"/>
                      <a:gd name="T5" fmla="*/ 18 h 56"/>
                      <a:gd name="T6" fmla="*/ 0 w 135"/>
                      <a:gd name="T7" fmla="*/ 31 h 56"/>
                      <a:gd name="T8" fmla="*/ 18 w 135"/>
                      <a:gd name="T9" fmla="*/ 0 h 56"/>
                      <a:gd name="T10" fmla="*/ 105 w 135"/>
                      <a:gd name="T11" fmla="*/ 0 h 56"/>
                      <a:gd name="T12" fmla="*/ 68 w 135"/>
                      <a:gd name="T13" fmla="*/ 9 h 56"/>
                      <a:gd name="T14" fmla="*/ 135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135" y="43"/>
                        </a:moveTo>
                        <a:lnTo>
                          <a:pt x="105" y="56"/>
                        </a:lnTo>
                        <a:lnTo>
                          <a:pt x="35" y="18"/>
                        </a:lnTo>
                        <a:lnTo>
                          <a:pt x="0" y="31"/>
                        </a:lnTo>
                        <a:lnTo>
                          <a:pt x="18" y="0"/>
                        </a:lnTo>
                        <a:lnTo>
                          <a:pt x="105" y="0"/>
                        </a:lnTo>
                        <a:lnTo>
                          <a:pt x="68" y="9"/>
                        </a:lnTo>
                        <a:lnTo>
                          <a:pt x="135" y="4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34" name="Freeform 95"/>
                  <p:cNvSpPr>
                    <a:spLocks/>
                  </p:cNvSpPr>
                  <p:nvPr/>
                </p:nvSpPr>
                <p:spPr bwMode="auto">
                  <a:xfrm>
                    <a:off x="1453" y="2304"/>
                    <a:ext cx="135" cy="56"/>
                  </a:xfrm>
                  <a:custGeom>
                    <a:avLst/>
                    <a:gdLst>
                      <a:gd name="T0" fmla="*/ 135 w 135"/>
                      <a:gd name="T1" fmla="*/ 43 h 56"/>
                      <a:gd name="T2" fmla="*/ 105 w 135"/>
                      <a:gd name="T3" fmla="*/ 56 h 56"/>
                      <a:gd name="T4" fmla="*/ 35 w 135"/>
                      <a:gd name="T5" fmla="*/ 18 h 56"/>
                      <a:gd name="T6" fmla="*/ 0 w 135"/>
                      <a:gd name="T7" fmla="*/ 31 h 56"/>
                      <a:gd name="T8" fmla="*/ 18 w 135"/>
                      <a:gd name="T9" fmla="*/ 0 h 56"/>
                      <a:gd name="T10" fmla="*/ 105 w 135"/>
                      <a:gd name="T11" fmla="*/ 0 h 56"/>
                      <a:gd name="T12" fmla="*/ 68 w 135"/>
                      <a:gd name="T13" fmla="*/ 9 h 56"/>
                      <a:gd name="T14" fmla="*/ 135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135" y="43"/>
                        </a:moveTo>
                        <a:lnTo>
                          <a:pt x="105" y="56"/>
                        </a:lnTo>
                        <a:lnTo>
                          <a:pt x="35" y="18"/>
                        </a:lnTo>
                        <a:lnTo>
                          <a:pt x="0" y="31"/>
                        </a:lnTo>
                        <a:lnTo>
                          <a:pt x="18" y="0"/>
                        </a:lnTo>
                        <a:lnTo>
                          <a:pt x="105" y="0"/>
                        </a:lnTo>
                        <a:lnTo>
                          <a:pt x="68" y="9"/>
                        </a:lnTo>
                        <a:lnTo>
                          <a:pt x="135" y="4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8" name="Group 96"/>
                <p:cNvGrpSpPr>
                  <a:grpSpLocks/>
                </p:cNvGrpSpPr>
                <p:nvPr/>
              </p:nvGrpSpPr>
              <p:grpSpPr bwMode="auto">
                <a:xfrm>
                  <a:off x="1313" y="2233"/>
                  <a:ext cx="283" cy="130"/>
                  <a:chOff x="1313" y="2233"/>
                  <a:chExt cx="283" cy="130"/>
                </a:xfrm>
              </p:grpSpPr>
              <p:sp>
                <p:nvSpPr>
                  <p:cNvPr id="19" name="Freeform 97"/>
                  <p:cNvSpPr>
                    <a:spLocks/>
                  </p:cNvSpPr>
                  <p:nvPr/>
                </p:nvSpPr>
                <p:spPr bwMode="auto">
                  <a:xfrm>
                    <a:off x="1461" y="2236"/>
                    <a:ext cx="135" cy="56"/>
                  </a:xfrm>
                  <a:custGeom>
                    <a:avLst/>
                    <a:gdLst>
                      <a:gd name="T0" fmla="*/ 0 w 135"/>
                      <a:gd name="T1" fmla="*/ 43 h 56"/>
                      <a:gd name="T2" fmla="*/ 30 w 135"/>
                      <a:gd name="T3" fmla="*/ 56 h 56"/>
                      <a:gd name="T4" fmla="*/ 102 w 135"/>
                      <a:gd name="T5" fmla="*/ 18 h 56"/>
                      <a:gd name="T6" fmla="*/ 135 w 135"/>
                      <a:gd name="T7" fmla="*/ 31 h 56"/>
                      <a:gd name="T8" fmla="*/ 117 w 135"/>
                      <a:gd name="T9" fmla="*/ 0 h 56"/>
                      <a:gd name="T10" fmla="*/ 32 w 135"/>
                      <a:gd name="T11" fmla="*/ 0 h 56"/>
                      <a:gd name="T12" fmla="*/ 67 w 135"/>
                      <a:gd name="T13" fmla="*/ 9 h 56"/>
                      <a:gd name="T14" fmla="*/ 0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0" y="43"/>
                        </a:moveTo>
                        <a:lnTo>
                          <a:pt x="30" y="56"/>
                        </a:lnTo>
                        <a:lnTo>
                          <a:pt x="102" y="18"/>
                        </a:lnTo>
                        <a:lnTo>
                          <a:pt x="135" y="31"/>
                        </a:lnTo>
                        <a:lnTo>
                          <a:pt x="117" y="0"/>
                        </a:lnTo>
                        <a:lnTo>
                          <a:pt x="32" y="0"/>
                        </a:lnTo>
                        <a:lnTo>
                          <a:pt x="67" y="9"/>
                        </a:lnTo>
                        <a:lnTo>
                          <a:pt x="0" y="4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0" name="Freeform 98"/>
                  <p:cNvSpPr>
                    <a:spLocks/>
                  </p:cNvSpPr>
                  <p:nvPr/>
                </p:nvSpPr>
                <p:spPr bwMode="auto">
                  <a:xfrm>
                    <a:off x="1461" y="2236"/>
                    <a:ext cx="135" cy="56"/>
                  </a:xfrm>
                  <a:custGeom>
                    <a:avLst/>
                    <a:gdLst>
                      <a:gd name="T0" fmla="*/ 0 w 135"/>
                      <a:gd name="T1" fmla="*/ 43 h 56"/>
                      <a:gd name="T2" fmla="*/ 30 w 135"/>
                      <a:gd name="T3" fmla="*/ 56 h 56"/>
                      <a:gd name="T4" fmla="*/ 102 w 135"/>
                      <a:gd name="T5" fmla="*/ 18 h 56"/>
                      <a:gd name="T6" fmla="*/ 135 w 135"/>
                      <a:gd name="T7" fmla="*/ 31 h 56"/>
                      <a:gd name="T8" fmla="*/ 117 w 135"/>
                      <a:gd name="T9" fmla="*/ 0 h 56"/>
                      <a:gd name="T10" fmla="*/ 32 w 135"/>
                      <a:gd name="T11" fmla="*/ 0 h 56"/>
                      <a:gd name="T12" fmla="*/ 67 w 135"/>
                      <a:gd name="T13" fmla="*/ 9 h 56"/>
                      <a:gd name="T14" fmla="*/ 0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0" y="43"/>
                        </a:moveTo>
                        <a:lnTo>
                          <a:pt x="30" y="56"/>
                        </a:lnTo>
                        <a:lnTo>
                          <a:pt x="102" y="18"/>
                        </a:lnTo>
                        <a:lnTo>
                          <a:pt x="135" y="31"/>
                        </a:lnTo>
                        <a:lnTo>
                          <a:pt x="117" y="0"/>
                        </a:lnTo>
                        <a:lnTo>
                          <a:pt x="32" y="0"/>
                        </a:lnTo>
                        <a:lnTo>
                          <a:pt x="67" y="9"/>
                        </a:lnTo>
                        <a:lnTo>
                          <a:pt x="0" y="4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1" name="Freeform 99"/>
                  <p:cNvSpPr>
                    <a:spLocks/>
                  </p:cNvSpPr>
                  <p:nvPr/>
                </p:nvSpPr>
                <p:spPr bwMode="auto">
                  <a:xfrm>
                    <a:off x="1313" y="2301"/>
                    <a:ext cx="135" cy="59"/>
                  </a:xfrm>
                  <a:custGeom>
                    <a:avLst/>
                    <a:gdLst>
                      <a:gd name="T0" fmla="*/ 135 w 135"/>
                      <a:gd name="T1" fmla="*/ 12 h 59"/>
                      <a:gd name="T2" fmla="*/ 105 w 135"/>
                      <a:gd name="T3" fmla="*/ 0 h 59"/>
                      <a:gd name="T4" fmla="*/ 35 w 135"/>
                      <a:gd name="T5" fmla="*/ 37 h 59"/>
                      <a:gd name="T6" fmla="*/ 0 w 135"/>
                      <a:gd name="T7" fmla="*/ 25 h 59"/>
                      <a:gd name="T8" fmla="*/ 18 w 135"/>
                      <a:gd name="T9" fmla="*/ 59 h 59"/>
                      <a:gd name="T10" fmla="*/ 105 w 135"/>
                      <a:gd name="T11" fmla="*/ 59 h 59"/>
                      <a:gd name="T12" fmla="*/ 68 w 135"/>
                      <a:gd name="T13" fmla="*/ 46 h 59"/>
                      <a:gd name="T14" fmla="*/ 135 w 135"/>
                      <a:gd name="T15" fmla="*/ 12 h 59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9"/>
                      <a:gd name="T26" fmla="*/ 135 w 135"/>
                      <a:gd name="T27" fmla="*/ 59 h 59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9">
                        <a:moveTo>
                          <a:pt x="135" y="12"/>
                        </a:moveTo>
                        <a:lnTo>
                          <a:pt x="105" y="0"/>
                        </a:lnTo>
                        <a:lnTo>
                          <a:pt x="35" y="37"/>
                        </a:lnTo>
                        <a:lnTo>
                          <a:pt x="0" y="25"/>
                        </a:lnTo>
                        <a:lnTo>
                          <a:pt x="18" y="59"/>
                        </a:lnTo>
                        <a:lnTo>
                          <a:pt x="105" y="59"/>
                        </a:lnTo>
                        <a:lnTo>
                          <a:pt x="68" y="46"/>
                        </a:lnTo>
                        <a:lnTo>
                          <a:pt x="135" y="1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2" name="Freeform 100"/>
                  <p:cNvSpPr>
                    <a:spLocks/>
                  </p:cNvSpPr>
                  <p:nvPr/>
                </p:nvSpPr>
                <p:spPr bwMode="auto">
                  <a:xfrm>
                    <a:off x="1313" y="2301"/>
                    <a:ext cx="135" cy="59"/>
                  </a:xfrm>
                  <a:custGeom>
                    <a:avLst/>
                    <a:gdLst>
                      <a:gd name="T0" fmla="*/ 135 w 135"/>
                      <a:gd name="T1" fmla="*/ 12 h 59"/>
                      <a:gd name="T2" fmla="*/ 105 w 135"/>
                      <a:gd name="T3" fmla="*/ 0 h 59"/>
                      <a:gd name="T4" fmla="*/ 35 w 135"/>
                      <a:gd name="T5" fmla="*/ 37 h 59"/>
                      <a:gd name="T6" fmla="*/ 0 w 135"/>
                      <a:gd name="T7" fmla="*/ 25 h 59"/>
                      <a:gd name="T8" fmla="*/ 18 w 135"/>
                      <a:gd name="T9" fmla="*/ 59 h 59"/>
                      <a:gd name="T10" fmla="*/ 105 w 135"/>
                      <a:gd name="T11" fmla="*/ 59 h 59"/>
                      <a:gd name="T12" fmla="*/ 68 w 135"/>
                      <a:gd name="T13" fmla="*/ 46 h 59"/>
                      <a:gd name="T14" fmla="*/ 135 w 135"/>
                      <a:gd name="T15" fmla="*/ 12 h 59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9"/>
                      <a:gd name="T26" fmla="*/ 135 w 135"/>
                      <a:gd name="T27" fmla="*/ 59 h 59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9">
                        <a:moveTo>
                          <a:pt x="135" y="12"/>
                        </a:moveTo>
                        <a:lnTo>
                          <a:pt x="105" y="0"/>
                        </a:lnTo>
                        <a:lnTo>
                          <a:pt x="35" y="37"/>
                        </a:lnTo>
                        <a:lnTo>
                          <a:pt x="0" y="25"/>
                        </a:lnTo>
                        <a:lnTo>
                          <a:pt x="18" y="59"/>
                        </a:lnTo>
                        <a:lnTo>
                          <a:pt x="105" y="59"/>
                        </a:lnTo>
                        <a:lnTo>
                          <a:pt x="68" y="46"/>
                        </a:lnTo>
                        <a:lnTo>
                          <a:pt x="135" y="1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3" name="Freeform 101"/>
                  <p:cNvSpPr>
                    <a:spLocks/>
                  </p:cNvSpPr>
                  <p:nvPr/>
                </p:nvSpPr>
                <p:spPr bwMode="auto">
                  <a:xfrm>
                    <a:off x="1321" y="2233"/>
                    <a:ext cx="135" cy="55"/>
                  </a:xfrm>
                  <a:custGeom>
                    <a:avLst/>
                    <a:gdLst>
                      <a:gd name="T0" fmla="*/ 0 w 135"/>
                      <a:gd name="T1" fmla="*/ 12 h 55"/>
                      <a:gd name="T2" fmla="*/ 30 w 135"/>
                      <a:gd name="T3" fmla="*/ 0 h 55"/>
                      <a:gd name="T4" fmla="*/ 102 w 135"/>
                      <a:gd name="T5" fmla="*/ 34 h 55"/>
                      <a:gd name="T6" fmla="*/ 135 w 135"/>
                      <a:gd name="T7" fmla="*/ 24 h 55"/>
                      <a:gd name="T8" fmla="*/ 117 w 135"/>
                      <a:gd name="T9" fmla="*/ 55 h 55"/>
                      <a:gd name="T10" fmla="*/ 32 w 135"/>
                      <a:gd name="T11" fmla="*/ 55 h 55"/>
                      <a:gd name="T12" fmla="*/ 67 w 135"/>
                      <a:gd name="T13" fmla="*/ 46 h 55"/>
                      <a:gd name="T14" fmla="*/ 0 w 135"/>
                      <a:gd name="T15" fmla="*/ 12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12"/>
                        </a:moveTo>
                        <a:lnTo>
                          <a:pt x="30" y="0"/>
                        </a:lnTo>
                        <a:lnTo>
                          <a:pt x="102" y="34"/>
                        </a:lnTo>
                        <a:lnTo>
                          <a:pt x="135" y="24"/>
                        </a:lnTo>
                        <a:lnTo>
                          <a:pt x="117" y="55"/>
                        </a:lnTo>
                        <a:lnTo>
                          <a:pt x="32" y="55"/>
                        </a:lnTo>
                        <a:lnTo>
                          <a:pt x="67" y="46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4" name="Freeform 102"/>
                  <p:cNvSpPr>
                    <a:spLocks/>
                  </p:cNvSpPr>
                  <p:nvPr/>
                </p:nvSpPr>
                <p:spPr bwMode="auto">
                  <a:xfrm>
                    <a:off x="1321" y="2233"/>
                    <a:ext cx="135" cy="55"/>
                  </a:xfrm>
                  <a:custGeom>
                    <a:avLst/>
                    <a:gdLst>
                      <a:gd name="T0" fmla="*/ 0 w 135"/>
                      <a:gd name="T1" fmla="*/ 12 h 55"/>
                      <a:gd name="T2" fmla="*/ 30 w 135"/>
                      <a:gd name="T3" fmla="*/ 0 h 55"/>
                      <a:gd name="T4" fmla="*/ 102 w 135"/>
                      <a:gd name="T5" fmla="*/ 34 h 55"/>
                      <a:gd name="T6" fmla="*/ 135 w 135"/>
                      <a:gd name="T7" fmla="*/ 24 h 55"/>
                      <a:gd name="T8" fmla="*/ 117 w 135"/>
                      <a:gd name="T9" fmla="*/ 55 h 55"/>
                      <a:gd name="T10" fmla="*/ 32 w 135"/>
                      <a:gd name="T11" fmla="*/ 55 h 55"/>
                      <a:gd name="T12" fmla="*/ 67 w 135"/>
                      <a:gd name="T13" fmla="*/ 46 h 55"/>
                      <a:gd name="T14" fmla="*/ 0 w 135"/>
                      <a:gd name="T15" fmla="*/ 12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12"/>
                        </a:moveTo>
                        <a:lnTo>
                          <a:pt x="30" y="0"/>
                        </a:lnTo>
                        <a:lnTo>
                          <a:pt x="102" y="34"/>
                        </a:lnTo>
                        <a:lnTo>
                          <a:pt x="135" y="24"/>
                        </a:lnTo>
                        <a:lnTo>
                          <a:pt x="117" y="55"/>
                        </a:lnTo>
                        <a:lnTo>
                          <a:pt x="32" y="55"/>
                        </a:lnTo>
                        <a:lnTo>
                          <a:pt x="67" y="46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" name="Freeform 103"/>
                  <p:cNvSpPr>
                    <a:spLocks/>
                  </p:cNvSpPr>
                  <p:nvPr/>
                </p:nvSpPr>
                <p:spPr bwMode="auto">
                  <a:xfrm>
                    <a:off x="1456" y="2307"/>
                    <a:ext cx="135" cy="56"/>
                  </a:xfrm>
                  <a:custGeom>
                    <a:avLst/>
                    <a:gdLst>
                      <a:gd name="T0" fmla="*/ 135 w 135"/>
                      <a:gd name="T1" fmla="*/ 43 h 56"/>
                      <a:gd name="T2" fmla="*/ 105 w 135"/>
                      <a:gd name="T3" fmla="*/ 56 h 56"/>
                      <a:gd name="T4" fmla="*/ 35 w 135"/>
                      <a:gd name="T5" fmla="*/ 19 h 56"/>
                      <a:gd name="T6" fmla="*/ 0 w 135"/>
                      <a:gd name="T7" fmla="*/ 31 h 56"/>
                      <a:gd name="T8" fmla="*/ 17 w 135"/>
                      <a:gd name="T9" fmla="*/ 0 h 56"/>
                      <a:gd name="T10" fmla="*/ 105 w 135"/>
                      <a:gd name="T11" fmla="*/ 0 h 56"/>
                      <a:gd name="T12" fmla="*/ 67 w 135"/>
                      <a:gd name="T13" fmla="*/ 9 h 56"/>
                      <a:gd name="T14" fmla="*/ 135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135" y="43"/>
                        </a:moveTo>
                        <a:lnTo>
                          <a:pt x="105" y="56"/>
                        </a:lnTo>
                        <a:lnTo>
                          <a:pt x="35" y="19"/>
                        </a:lnTo>
                        <a:lnTo>
                          <a:pt x="0" y="31"/>
                        </a:lnTo>
                        <a:lnTo>
                          <a:pt x="17" y="0"/>
                        </a:lnTo>
                        <a:lnTo>
                          <a:pt x="105" y="0"/>
                        </a:lnTo>
                        <a:lnTo>
                          <a:pt x="67" y="9"/>
                        </a:lnTo>
                        <a:lnTo>
                          <a:pt x="135" y="4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6" name="Freeform 104"/>
                  <p:cNvSpPr>
                    <a:spLocks/>
                  </p:cNvSpPr>
                  <p:nvPr/>
                </p:nvSpPr>
                <p:spPr bwMode="auto">
                  <a:xfrm>
                    <a:off x="1456" y="2307"/>
                    <a:ext cx="135" cy="56"/>
                  </a:xfrm>
                  <a:custGeom>
                    <a:avLst/>
                    <a:gdLst>
                      <a:gd name="T0" fmla="*/ 135 w 135"/>
                      <a:gd name="T1" fmla="*/ 43 h 56"/>
                      <a:gd name="T2" fmla="*/ 105 w 135"/>
                      <a:gd name="T3" fmla="*/ 56 h 56"/>
                      <a:gd name="T4" fmla="*/ 35 w 135"/>
                      <a:gd name="T5" fmla="*/ 19 h 56"/>
                      <a:gd name="T6" fmla="*/ 0 w 135"/>
                      <a:gd name="T7" fmla="*/ 31 h 56"/>
                      <a:gd name="T8" fmla="*/ 17 w 135"/>
                      <a:gd name="T9" fmla="*/ 0 h 56"/>
                      <a:gd name="T10" fmla="*/ 105 w 135"/>
                      <a:gd name="T11" fmla="*/ 0 h 56"/>
                      <a:gd name="T12" fmla="*/ 67 w 135"/>
                      <a:gd name="T13" fmla="*/ 9 h 56"/>
                      <a:gd name="T14" fmla="*/ 135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135" y="43"/>
                        </a:moveTo>
                        <a:lnTo>
                          <a:pt x="105" y="56"/>
                        </a:lnTo>
                        <a:lnTo>
                          <a:pt x="35" y="19"/>
                        </a:lnTo>
                        <a:lnTo>
                          <a:pt x="0" y="31"/>
                        </a:lnTo>
                        <a:lnTo>
                          <a:pt x="17" y="0"/>
                        </a:lnTo>
                        <a:lnTo>
                          <a:pt x="105" y="0"/>
                        </a:lnTo>
                        <a:lnTo>
                          <a:pt x="67" y="9"/>
                        </a:lnTo>
                        <a:lnTo>
                          <a:pt x="135" y="4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5" name="Line 105"/>
              <p:cNvSpPr>
                <a:spLocks noChangeShapeType="1"/>
              </p:cNvSpPr>
              <p:nvPr/>
            </p:nvSpPr>
            <p:spPr bwMode="auto">
              <a:xfrm>
                <a:off x="1248" y="2295"/>
                <a:ext cx="1" cy="123"/>
              </a:xfrm>
              <a:prstGeom prst="line">
                <a:avLst/>
              </a:prstGeom>
              <a:noFill/>
              <a:ln w="4763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" name="Line 106"/>
              <p:cNvSpPr>
                <a:spLocks noChangeShapeType="1"/>
              </p:cNvSpPr>
              <p:nvPr/>
            </p:nvSpPr>
            <p:spPr bwMode="auto">
              <a:xfrm>
                <a:off x="1658" y="2295"/>
                <a:ext cx="1" cy="123"/>
              </a:xfrm>
              <a:prstGeom prst="line">
                <a:avLst/>
              </a:prstGeom>
              <a:noFill/>
              <a:ln w="4763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9" name="TextBox 8"/>
            <p:cNvSpPr txBox="1">
              <a:spLocks noChangeArrowheads="1"/>
            </p:cNvSpPr>
            <p:nvPr/>
          </p:nvSpPr>
          <p:spPr bwMode="auto">
            <a:xfrm>
              <a:off x="3593830" y="2873426"/>
              <a:ext cx="302912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200" b="1">
                  <a:solidFill>
                    <a:schemeClr val="bg1"/>
                  </a:solidFill>
                  <a:ea typeface="宋体" pitchFamily="2" charset="-122"/>
                </a:rPr>
                <a:t>A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3004402" y="1377775"/>
            <a:ext cx="490537" cy="457200"/>
            <a:chOff x="3486730" y="2692108"/>
            <a:chExt cx="491276" cy="458317"/>
          </a:xfrm>
        </p:grpSpPr>
        <p:grpSp>
          <p:nvGrpSpPr>
            <p:cNvPr id="36" name="Group 81"/>
            <p:cNvGrpSpPr>
              <a:grpSpLocks/>
            </p:cNvGrpSpPr>
            <p:nvPr/>
          </p:nvGrpSpPr>
          <p:grpSpPr bwMode="auto">
            <a:xfrm>
              <a:off x="3486730" y="2692108"/>
              <a:ext cx="491276" cy="408029"/>
              <a:chOff x="1248" y="2209"/>
              <a:chExt cx="412" cy="298"/>
            </a:xfrm>
          </p:grpSpPr>
          <p:sp>
            <p:nvSpPr>
              <p:cNvPr id="38" name="Oval 82"/>
              <p:cNvSpPr>
                <a:spLocks noChangeArrowheads="1"/>
              </p:cNvSpPr>
              <p:nvPr/>
            </p:nvSpPr>
            <p:spPr bwMode="auto">
              <a:xfrm>
                <a:off x="1249" y="2333"/>
                <a:ext cx="411" cy="174"/>
              </a:xfrm>
              <a:prstGeom prst="ellipse">
                <a:avLst/>
              </a:prstGeom>
              <a:solidFill>
                <a:srgbClr val="0078AA"/>
              </a:solidFill>
              <a:ln w="4763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lnSpc>
                    <a:spcPct val="90000"/>
                  </a:lnSpc>
                </a:pPr>
                <a:endParaRPr lang="zh-CN" altLang="en-US" sz="1200" b="1">
                  <a:ea typeface="MS PGothic" pitchFamily="34" charset="-128"/>
                </a:endParaRPr>
              </a:p>
            </p:txBody>
          </p:sp>
          <p:sp>
            <p:nvSpPr>
              <p:cNvPr id="39" name="Rectangle 83"/>
              <p:cNvSpPr>
                <a:spLocks noChangeArrowheads="1"/>
              </p:cNvSpPr>
              <p:nvPr/>
            </p:nvSpPr>
            <p:spPr bwMode="auto">
              <a:xfrm>
                <a:off x="1248" y="2298"/>
                <a:ext cx="410" cy="123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lnSpc>
                    <a:spcPct val="90000"/>
                  </a:lnSpc>
                </a:pPr>
                <a:endParaRPr lang="zh-CN" altLang="en-US" sz="1200" b="1">
                  <a:ea typeface="MS PGothic" pitchFamily="34" charset="-128"/>
                </a:endParaRPr>
              </a:p>
            </p:txBody>
          </p:sp>
          <p:sp>
            <p:nvSpPr>
              <p:cNvPr id="40" name="Rectangle 84"/>
              <p:cNvSpPr>
                <a:spLocks noChangeArrowheads="1"/>
              </p:cNvSpPr>
              <p:nvPr/>
            </p:nvSpPr>
            <p:spPr bwMode="auto">
              <a:xfrm>
                <a:off x="1248" y="2298"/>
                <a:ext cx="410" cy="123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lnSpc>
                    <a:spcPct val="90000"/>
                  </a:lnSpc>
                </a:pPr>
                <a:endParaRPr lang="zh-CN" altLang="en-US" sz="1200" b="1">
                  <a:ea typeface="MS PGothic" pitchFamily="34" charset="-128"/>
                </a:endParaRPr>
              </a:p>
            </p:txBody>
          </p:sp>
          <p:sp>
            <p:nvSpPr>
              <p:cNvPr id="41" name="Oval 85"/>
              <p:cNvSpPr>
                <a:spLocks noChangeArrowheads="1"/>
              </p:cNvSpPr>
              <p:nvPr/>
            </p:nvSpPr>
            <p:spPr bwMode="auto">
              <a:xfrm>
                <a:off x="1249" y="2209"/>
                <a:ext cx="411" cy="174"/>
              </a:xfrm>
              <a:prstGeom prst="ellipse">
                <a:avLst/>
              </a:prstGeom>
              <a:solidFill>
                <a:srgbClr val="00B4FF"/>
              </a:solidFill>
              <a:ln w="4763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lnSpc>
                    <a:spcPct val="90000"/>
                  </a:lnSpc>
                </a:pPr>
                <a:endParaRPr lang="zh-CN" altLang="en-US" sz="1200" b="1">
                  <a:ea typeface="MS PGothic" pitchFamily="34" charset="-128"/>
                </a:endParaRPr>
              </a:p>
            </p:txBody>
          </p:sp>
          <p:grpSp>
            <p:nvGrpSpPr>
              <p:cNvPr id="42" name="Group 86"/>
              <p:cNvGrpSpPr>
                <a:grpSpLocks/>
              </p:cNvGrpSpPr>
              <p:nvPr/>
            </p:nvGrpSpPr>
            <p:grpSpPr bwMode="auto">
              <a:xfrm>
                <a:off x="1311" y="2230"/>
                <a:ext cx="285" cy="133"/>
                <a:chOff x="1311" y="2230"/>
                <a:chExt cx="285" cy="133"/>
              </a:xfrm>
            </p:grpSpPr>
            <p:grpSp>
              <p:nvGrpSpPr>
                <p:cNvPr id="45" name="Group 87"/>
                <p:cNvGrpSpPr>
                  <a:grpSpLocks/>
                </p:cNvGrpSpPr>
                <p:nvPr/>
              </p:nvGrpSpPr>
              <p:grpSpPr bwMode="auto">
                <a:xfrm>
                  <a:off x="1311" y="2230"/>
                  <a:ext cx="282" cy="130"/>
                  <a:chOff x="1311" y="2230"/>
                  <a:chExt cx="282" cy="130"/>
                </a:xfrm>
              </p:grpSpPr>
              <p:sp>
                <p:nvSpPr>
                  <p:cNvPr id="55" name="Freeform 88"/>
                  <p:cNvSpPr>
                    <a:spLocks/>
                  </p:cNvSpPr>
                  <p:nvPr/>
                </p:nvSpPr>
                <p:spPr bwMode="auto">
                  <a:xfrm>
                    <a:off x="1458" y="2233"/>
                    <a:ext cx="135" cy="55"/>
                  </a:xfrm>
                  <a:custGeom>
                    <a:avLst/>
                    <a:gdLst>
                      <a:gd name="T0" fmla="*/ 0 w 135"/>
                      <a:gd name="T1" fmla="*/ 43 h 55"/>
                      <a:gd name="T2" fmla="*/ 30 w 135"/>
                      <a:gd name="T3" fmla="*/ 55 h 55"/>
                      <a:gd name="T4" fmla="*/ 103 w 135"/>
                      <a:gd name="T5" fmla="*/ 18 h 55"/>
                      <a:gd name="T6" fmla="*/ 135 w 135"/>
                      <a:gd name="T7" fmla="*/ 31 h 55"/>
                      <a:gd name="T8" fmla="*/ 118 w 135"/>
                      <a:gd name="T9" fmla="*/ 0 h 55"/>
                      <a:gd name="T10" fmla="*/ 33 w 135"/>
                      <a:gd name="T11" fmla="*/ 0 h 55"/>
                      <a:gd name="T12" fmla="*/ 68 w 135"/>
                      <a:gd name="T13" fmla="*/ 9 h 55"/>
                      <a:gd name="T14" fmla="*/ 0 w 135"/>
                      <a:gd name="T15" fmla="*/ 43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43"/>
                        </a:moveTo>
                        <a:lnTo>
                          <a:pt x="30" y="55"/>
                        </a:lnTo>
                        <a:lnTo>
                          <a:pt x="103" y="18"/>
                        </a:lnTo>
                        <a:lnTo>
                          <a:pt x="135" y="31"/>
                        </a:lnTo>
                        <a:lnTo>
                          <a:pt x="118" y="0"/>
                        </a:lnTo>
                        <a:lnTo>
                          <a:pt x="33" y="0"/>
                        </a:lnTo>
                        <a:lnTo>
                          <a:pt x="68" y="9"/>
                        </a:lnTo>
                        <a:lnTo>
                          <a:pt x="0" y="4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6" name="Freeform 89"/>
                  <p:cNvSpPr>
                    <a:spLocks/>
                  </p:cNvSpPr>
                  <p:nvPr/>
                </p:nvSpPr>
                <p:spPr bwMode="auto">
                  <a:xfrm>
                    <a:off x="1458" y="2233"/>
                    <a:ext cx="135" cy="55"/>
                  </a:xfrm>
                  <a:custGeom>
                    <a:avLst/>
                    <a:gdLst>
                      <a:gd name="T0" fmla="*/ 0 w 135"/>
                      <a:gd name="T1" fmla="*/ 43 h 55"/>
                      <a:gd name="T2" fmla="*/ 30 w 135"/>
                      <a:gd name="T3" fmla="*/ 55 h 55"/>
                      <a:gd name="T4" fmla="*/ 103 w 135"/>
                      <a:gd name="T5" fmla="*/ 18 h 55"/>
                      <a:gd name="T6" fmla="*/ 135 w 135"/>
                      <a:gd name="T7" fmla="*/ 31 h 55"/>
                      <a:gd name="T8" fmla="*/ 118 w 135"/>
                      <a:gd name="T9" fmla="*/ 0 h 55"/>
                      <a:gd name="T10" fmla="*/ 33 w 135"/>
                      <a:gd name="T11" fmla="*/ 0 h 55"/>
                      <a:gd name="T12" fmla="*/ 68 w 135"/>
                      <a:gd name="T13" fmla="*/ 9 h 55"/>
                      <a:gd name="T14" fmla="*/ 0 w 135"/>
                      <a:gd name="T15" fmla="*/ 43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43"/>
                        </a:moveTo>
                        <a:lnTo>
                          <a:pt x="30" y="55"/>
                        </a:lnTo>
                        <a:lnTo>
                          <a:pt x="103" y="18"/>
                        </a:lnTo>
                        <a:lnTo>
                          <a:pt x="135" y="31"/>
                        </a:lnTo>
                        <a:lnTo>
                          <a:pt x="118" y="0"/>
                        </a:lnTo>
                        <a:lnTo>
                          <a:pt x="33" y="0"/>
                        </a:lnTo>
                        <a:lnTo>
                          <a:pt x="68" y="9"/>
                        </a:lnTo>
                        <a:lnTo>
                          <a:pt x="0" y="4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7" name="Freeform 90"/>
                  <p:cNvSpPr>
                    <a:spLocks/>
                  </p:cNvSpPr>
                  <p:nvPr/>
                </p:nvSpPr>
                <p:spPr bwMode="auto">
                  <a:xfrm>
                    <a:off x="1311" y="2298"/>
                    <a:ext cx="135" cy="58"/>
                  </a:xfrm>
                  <a:custGeom>
                    <a:avLst/>
                    <a:gdLst>
                      <a:gd name="T0" fmla="*/ 135 w 135"/>
                      <a:gd name="T1" fmla="*/ 12 h 58"/>
                      <a:gd name="T2" fmla="*/ 105 w 135"/>
                      <a:gd name="T3" fmla="*/ 0 h 58"/>
                      <a:gd name="T4" fmla="*/ 35 w 135"/>
                      <a:gd name="T5" fmla="*/ 37 h 58"/>
                      <a:gd name="T6" fmla="*/ 0 w 135"/>
                      <a:gd name="T7" fmla="*/ 24 h 58"/>
                      <a:gd name="T8" fmla="*/ 17 w 135"/>
                      <a:gd name="T9" fmla="*/ 58 h 58"/>
                      <a:gd name="T10" fmla="*/ 105 w 135"/>
                      <a:gd name="T11" fmla="*/ 58 h 58"/>
                      <a:gd name="T12" fmla="*/ 67 w 135"/>
                      <a:gd name="T13" fmla="*/ 46 h 58"/>
                      <a:gd name="T14" fmla="*/ 135 w 135"/>
                      <a:gd name="T15" fmla="*/ 12 h 5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8"/>
                      <a:gd name="T26" fmla="*/ 135 w 135"/>
                      <a:gd name="T27" fmla="*/ 58 h 58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8">
                        <a:moveTo>
                          <a:pt x="135" y="12"/>
                        </a:moveTo>
                        <a:lnTo>
                          <a:pt x="105" y="0"/>
                        </a:lnTo>
                        <a:lnTo>
                          <a:pt x="35" y="37"/>
                        </a:lnTo>
                        <a:lnTo>
                          <a:pt x="0" y="24"/>
                        </a:lnTo>
                        <a:lnTo>
                          <a:pt x="17" y="58"/>
                        </a:lnTo>
                        <a:lnTo>
                          <a:pt x="105" y="58"/>
                        </a:lnTo>
                        <a:lnTo>
                          <a:pt x="67" y="46"/>
                        </a:lnTo>
                        <a:lnTo>
                          <a:pt x="135" y="1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8" name="Freeform 91"/>
                  <p:cNvSpPr>
                    <a:spLocks/>
                  </p:cNvSpPr>
                  <p:nvPr/>
                </p:nvSpPr>
                <p:spPr bwMode="auto">
                  <a:xfrm>
                    <a:off x="1311" y="2298"/>
                    <a:ext cx="135" cy="58"/>
                  </a:xfrm>
                  <a:custGeom>
                    <a:avLst/>
                    <a:gdLst>
                      <a:gd name="T0" fmla="*/ 135 w 135"/>
                      <a:gd name="T1" fmla="*/ 12 h 58"/>
                      <a:gd name="T2" fmla="*/ 105 w 135"/>
                      <a:gd name="T3" fmla="*/ 0 h 58"/>
                      <a:gd name="T4" fmla="*/ 35 w 135"/>
                      <a:gd name="T5" fmla="*/ 37 h 58"/>
                      <a:gd name="T6" fmla="*/ 0 w 135"/>
                      <a:gd name="T7" fmla="*/ 24 h 58"/>
                      <a:gd name="T8" fmla="*/ 17 w 135"/>
                      <a:gd name="T9" fmla="*/ 58 h 58"/>
                      <a:gd name="T10" fmla="*/ 105 w 135"/>
                      <a:gd name="T11" fmla="*/ 58 h 58"/>
                      <a:gd name="T12" fmla="*/ 67 w 135"/>
                      <a:gd name="T13" fmla="*/ 46 h 58"/>
                      <a:gd name="T14" fmla="*/ 135 w 135"/>
                      <a:gd name="T15" fmla="*/ 12 h 5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8"/>
                      <a:gd name="T26" fmla="*/ 135 w 135"/>
                      <a:gd name="T27" fmla="*/ 58 h 58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8">
                        <a:moveTo>
                          <a:pt x="135" y="12"/>
                        </a:moveTo>
                        <a:lnTo>
                          <a:pt x="105" y="0"/>
                        </a:lnTo>
                        <a:lnTo>
                          <a:pt x="35" y="37"/>
                        </a:lnTo>
                        <a:lnTo>
                          <a:pt x="0" y="24"/>
                        </a:lnTo>
                        <a:lnTo>
                          <a:pt x="17" y="58"/>
                        </a:lnTo>
                        <a:lnTo>
                          <a:pt x="105" y="58"/>
                        </a:lnTo>
                        <a:lnTo>
                          <a:pt x="67" y="46"/>
                        </a:lnTo>
                        <a:lnTo>
                          <a:pt x="135" y="1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9" name="Freeform 92"/>
                  <p:cNvSpPr>
                    <a:spLocks/>
                  </p:cNvSpPr>
                  <p:nvPr/>
                </p:nvSpPr>
                <p:spPr bwMode="auto">
                  <a:xfrm>
                    <a:off x="1318" y="2230"/>
                    <a:ext cx="135" cy="55"/>
                  </a:xfrm>
                  <a:custGeom>
                    <a:avLst/>
                    <a:gdLst>
                      <a:gd name="T0" fmla="*/ 0 w 135"/>
                      <a:gd name="T1" fmla="*/ 12 h 55"/>
                      <a:gd name="T2" fmla="*/ 30 w 135"/>
                      <a:gd name="T3" fmla="*/ 0 h 55"/>
                      <a:gd name="T4" fmla="*/ 103 w 135"/>
                      <a:gd name="T5" fmla="*/ 34 h 55"/>
                      <a:gd name="T6" fmla="*/ 135 w 135"/>
                      <a:gd name="T7" fmla="*/ 24 h 55"/>
                      <a:gd name="T8" fmla="*/ 118 w 135"/>
                      <a:gd name="T9" fmla="*/ 55 h 55"/>
                      <a:gd name="T10" fmla="*/ 33 w 135"/>
                      <a:gd name="T11" fmla="*/ 55 h 55"/>
                      <a:gd name="T12" fmla="*/ 68 w 135"/>
                      <a:gd name="T13" fmla="*/ 46 h 55"/>
                      <a:gd name="T14" fmla="*/ 0 w 135"/>
                      <a:gd name="T15" fmla="*/ 12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12"/>
                        </a:moveTo>
                        <a:lnTo>
                          <a:pt x="30" y="0"/>
                        </a:lnTo>
                        <a:lnTo>
                          <a:pt x="103" y="34"/>
                        </a:lnTo>
                        <a:lnTo>
                          <a:pt x="135" y="24"/>
                        </a:lnTo>
                        <a:lnTo>
                          <a:pt x="118" y="55"/>
                        </a:lnTo>
                        <a:lnTo>
                          <a:pt x="33" y="55"/>
                        </a:lnTo>
                        <a:lnTo>
                          <a:pt x="68" y="46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0" name="Freeform 93"/>
                  <p:cNvSpPr>
                    <a:spLocks/>
                  </p:cNvSpPr>
                  <p:nvPr/>
                </p:nvSpPr>
                <p:spPr bwMode="auto">
                  <a:xfrm>
                    <a:off x="1318" y="2230"/>
                    <a:ext cx="135" cy="55"/>
                  </a:xfrm>
                  <a:custGeom>
                    <a:avLst/>
                    <a:gdLst>
                      <a:gd name="T0" fmla="*/ 0 w 135"/>
                      <a:gd name="T1" fmla="*/ 12 h 55"/>
                      <a:gd name="T2" fmla="*/ 30 w 135"/>
                      <a:gd name="T3" fmla="*/ 0 h 55"/>
                      <a:gd name="T4" fmla="*/ 103 w 135"/>
                      <a:gd name="T5" fmla="*/ 34 h 55"/>
                      <a:gd name="T6" fmla="*/ 135 w 135"/>
                      <a:gd name="T7" fmla="*/ 24 h 55"/>
                      <a:gd name="T8" fmla="*/ 118 w 135"/>
                      <a:gd name="T9" fmla="*/ 55 h 55"/>
                      <a:gd name="T10" fmla="*/ 33 w 135"/>
                      <a:gd name="T11" fmla="*/ 55 h 55"/>
                      <a:gd name="T12" fmla="*/ 68 w 135"/>
                      <a:gd name="T13" fmla="*/ 46 h 55"/>
                      <a:gd name="T14" fmla="*/ 0 w 135"/>
                      <a:gd name="T15" fmla="*/ 12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12"/>
                        </a:moveTo>
                        <a:lnTo>
                          <a:pt x="30" y="0"/>
                        </a:lnTo>
                        <a:lnTo>
                          <a:pt x="103" y="34"/>
                        </a:lnTo>
                        <a:lnTo>
                          <a:pt x="135" y="24"/>
                        </a:lnTo>
                        <a:lnTo>
                          <a:pt x="118" y="55"/>
                        </a:lnTo>
                        <a:lnTo>
                          <a:pt x="33" y="55"/>
                        </a:lnTo>
                        <a:lnTo>
                          <a:pt x="68" y="46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1" name="Freeform 94"/>
                  <p:cNvSpPr>
                    <a:spLocks/>
                  </p:cNvSpPr>
                  <p:nvPr/>
                </p:nvSpPr>
                <p:spPr bwMode="auto">
                  <a:xfrm>
                    <a:off x="1453" y="2304"/>
                    <a:ext cx="135" cy="56"/>
                  </a:xfrm>
                  <a:custGeom>
                    <a:avLst/>
                    <a:gdLst>
                      <a:gd name="T0" fmla="*/ 135 w 135"/>
                      <a:gd name="T1" fmla="*/ 43 h 56"/>
                      <a:gd name="T2" fmla="*/ 105 w 135"/>
                      <a:gd name="T3" fmla="*/ 56 h 56"/>
                      <a:gd name="T4" fmla="*/ 35 w 135"/>
                      <a:gd name="T5" fmla="*/ 18 h 56"/>
                      <a:gd name="T6" fmla="*/ 0 w 135"/>
                      <a:gd name="T7" fmla="*/ 31 h 56"/>
                      <a:gd name="T8" fmla="*/ 18 w 135"/>
                      <a:gd name="T9" fmla="*/ 0 h 56"/>
                      <a:gd name="T10" fmla="*/ 105 w 135"/>
                      <a:gd name="T11" fmla="*/ 0 h 56"/>
                      <a:gd name="T12" fmla="*/ 68 w 135"/>
                      <a:gd name="T13" fmla="*/ 9 h 56"/>
                      <a:gd name="T14" fmla="*/ 135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135" y="43"/>
                        </a:moveTo>
                        <a:lnTo>
                          <a:pt x="105" y="56"/>
                        </a:lnTo>
                        <a:lnTo>
                          <a:pt x="35" y="18"/>
                        </a:lnTo>
                        <a:lnTo>
                          <a:pt x="0" y="31"/>
                        </a:lnTo>
                        <a:lnTo>
                          <a:pt x="18" y="0"/>
                        </a:lnTo>
                        <a:lnTo>
                          <a:pt x="105" y="0"/>
                        </a:lnTo>
                        <a:lnTo>
                          <a:pt x="68" y="9"/>
                        </a:lnTo>
                        <a:lnTo>
                          <a:pt x="135" y="4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62" name="Freeform 95"/>
                  <p:cNvSpPr>
                    <a:spLocks/>
                  </p:cNvSpPr>
                  <p:nvPr/>
                </p:nvSpPr>
                <p:spPr bwMode="auto">
                  <a:xfrm>
                    <a:off x="1453" y="2304"/>
                    <a:ext cx="135" cy="56"/>
                  </a:xfrm>
                  <a:custGeom>
                    <a:avLst/>
                    <a:gdLst>
                      <a:gd name="T0" fmla="*/ 135 w 135"/>
                      <a:gd name="T1" fmla="*/ 43 h 56"/>
                      <a:gd name="T2" fmla="*/ 105 w 135"/>
                      <a:gd name="T3" fmla="*/ 56 h 56"/>
                      <a:gd name="T4" fmla="*/ 35 w 135"/>
                      <a:gd name="T5" fmla="*/ 18 h 56"/>
                      <a:gd name="T6" fmla="*/ 0 w 135"/>
                      <a:gd name="T7" fmla="*/ 31 h 56"/>
                      <a:gd name="T8" fmla="*/ 18 w 135"/>
                      <a:gd name="T9" fmla="*/ 0 h 56"/>
                      <a:gd name="T10" fmla="*/ 105 w 135"/>
                      <a:gd name="T11" fmla="*/ 0 h 56"/>
                      <a:gd name="T12" fmla="*/ 68 w 135"/>
                      <a:gd name="T13" fmla="*/ 9 h 56"/>
                      <a:gd name="T14" fmla="*/ 135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135" y="43"/>
                        </a:moveTo>
                        <a:lnTo>
                          <a:pt x="105" y="56"/>
                        </a:lnTo>
                        <a:lnTo>
                          <a:pt x="35" y="18"/>
                        </a:lnTo>
                        <a:lnTo>
                          <a:pt x="0" y="31"/>
                        </a:lnTo>
                        <a:lnTo>
                          <a:pt x="18" y="0"/>
                        </a:lnTo>
                        <a:lnTo>
                          <a:pt x="105" y="0"/>
                        </a:lnTo>
                        <a:lnTo>
                          <a:pt x="68" y="9"/>
                        </a:lnTo>
                        <a:lnTo>
                          <a:pt x="135" y="4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46" name="Group 96"/>
                <p:cNvGrpSpPr>
                  <a:grpSpLocks/>
                </p:cNvGrpSpPr>
                <p:nvPr/>
              </p:nvGrpSpPr>
              <p:grpSpPr bwMode="auto">
                <a:xfrm>
                  <a:off x="1313" y="2233"/>
                  <a:ext cx="283" cy="130"/>
                  <a:chOff x="1313" y="2233"/>
                  <a:chExt cx="283" cy="130"/>
                </a:xfrm>
              </p:grpSpPr>
              <p:sp>
                <p:nvSpPr>
                  <p:cNvPr id="47" name="Freeform 97"/>
                  <p:cNvSpPr>
                    <a:spLocks/>
                  </p:cNvSpPr>
                  <p:nvPr/>
                </p:nvSpPr>
                <p:spPr bwMode="auto">
                  <a:xfrm>
                    <a:off x="1461" y="2236"/>
                    <a:ext cx="135" cy="56"/>
                  </a:xfrm>
                  <a:custGeom>
                    <a:avLst/>
                    <a:gdLst>
                      <a:gd name="T0" fmla="*/ 0 w 135"/>
                      <a:gd name="T1" fmla="*/ 43 h 56"/>
                      <a:gd name="T2" fmla="*/ 30 w 135"/>
                      <a:gd name="T3" fmla="*/ 56 h 56"/>
                      <a:gd name="T4" fmla="*/ 102 w 135"/>
                      <a:gd name="T5" fmla="*/ 18 h 56"/>
                      <a:gd name="T6" fmla="*/ 135 w 135"/>
                      <a:gd name="T7" fmla="*/ 31 h 56"/>
                      <a:gd name="T8" fmla="*/ 117 w 135"/>
                      <a:gd name="T9" fmla="*/ 0 h 56"/>
                      <a:gd name="T10" fmla="*/ 32 w 135"/>
                      <a:gd name="T11" fmla="*/ 0 h 56"/>
                      <a:gd name="T12" fmla="*/ 67 w 135"/>
                      <a:gd name="T13" fmla="*/ 9 h 56"/>
                      <a:gd name="T14" fmla="*/ 0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0" y="43"/>
                        </a:moveTo>
                        <a:lnTo>
                          <a:pt x="30" y="56"/>
                        </a:lnTo>
                        <a:lnTo>
                          <a:pt x="102" y="18"/>
                        </a:lnTo>
                        <a:lnTo>
                          <a:pt x="135" y="31"/>
                        </a:lnTo>
                        <a:lnTo>
                          <a:pt x="117" y="0"/>
                        </a:lnTo>
                        <a:lnTo>
                          <a:pt x="32" y="0"/>
                        </a:lnTo>
                        <a:lnTo>
                          <a:pt x="67" y="9"/>
                        </a:lnTo>
                        <a:lnTo>
                          <a:pt x="0" y="4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8" name="Freeform 98"/>
                  <p:cNvSpPr>
                    <a:spLocks/>
                  </p:cNvSpPr>
                  <p:nvPr/>
                </p:nvSpPr>
                <p:spPr bwMode="auto">
                  <a:xfrm>
                    <a:off x="1461" y="2236"/>
                    <a:ext cx="135" cy="56"/>
                  </a:xfrm>
                  <a:custGeom>
                    <a:avLst/>
                    <a:gdLst>
                      <a:gd name="T0" fmla="*/ 0 w 135"/>
                      <a:gd name="T1" fmla="*/ 43 h 56"/>
                      <a:gd name="T2" fmla="*/ 30 w 135"/>
                      <a:gd name="T3" fmla="*/ 56 h 56"/>
                      <a:gd name="T4" fmla="*/ 102 w 135"/>
                      <a:gd name="T5" fmla="*/ 18 h 56"/>
                      <a:gd name="T6" fmla="*/ 135 w 135"/>
                      <a:gd name="T7" fmla="*/ 31 h 56"/>
                      <a:gd name="T8" fmla="*/ 117 w 135"/>
                      <a:gd name="T9" fmla="*/ 0 h 56"/>
                      <a:gd name="T10" fmla="*/ 32 w 135"/>
                      <a:gd name="T11" fmla="*/ 0 h 56"/>
                      <a:gd name="T12" fmla="*/ 67 w 135"/>
                      <a:gd name="T13" fmla="*/ 9 h 56"/>
                      <a:gd name="T14" fmla="*/ 0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0" y="43"/>
                        </a:moveTo>
                        <a:lnTo>
                          <a:pt x="30" y="56"/>
                        </a:lnTo>
                        <a:lnTo>
                          <a:pt x="102" y="18"/>
                        </a:lnTo>
                        <a:lnTo>
                          <a:pt x="135" y="31"/>
                        </a:lnTo>
                        <a:lnTo>
                          <a:pt x="117" y="0"/>
                        </a:lnTo>
                        <a:lnTo>
                          <a:pt x="32" y="0"/>
                        </a:lnTo>
                        <a:lnTo>
                          <a:pt x="67" y="9"/>
                        </a:lnTo>
                        <a:lnTo>
                          <a:pt x="0" y="4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49" name="Freeform 99"/>
                  <p:cNvSpPr>
                    <a:spLocks/>
                  </p:cNvSpPr>
                  <p:nvPr/>
                </p:nvSpPr>
                <p:spPr bwMode="auto">
                  <a:xfrm>
                    <a:off x="1313" y="2301"/>
                    <a:ext cx="135" cy="59"/>
                  </a:xfrm>
                  <a:custGeom>
                    <a:avLst/>
                    <a:gdLst>
                      <a:gd name="T0" fmla="*/ 135 w 135"/>
                      <a:gd name="T1" fmla="*/ 12 h 59"/>
                      <a:gd name="T2" fmla="*/ 105 w 135"/>
                      <a:gd name="T3" fmla="*/ 0 h 59"/>
                      <a:gd name="T4" fmla="*/ 35 w 135"/>
                      <a:gd name="T5" fmla="*/ 37 h 59"/>
                      <a:gd name="T6" fmla="*/ 0 w 135"/>
                      <a:gd name="T7" fmla="*/ 25 h 59"/>
                      <a:gd name="T8" fmla="*/ 18 w 135"/>
                      <a:gd name="T9" fmla="*/ 59 h 59"/>
                      <a:gd name="T10" fmla="*/ 105 w 135"/>
                      <a:gd name="T11" fmla="*/ 59 h 59"/>
                      <a:gd name="T12" fmla="*/ 68 w 135"/>
                      <a:gd name="T13" fmla="*/ 46 h 59"/>
                      <a:gd name="T14" fmla="*/ 135 w 135"/>
                      <a:gd name="T15" fmla="*/ 12 h 59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9"/>
                      <a:gd name="T26" fmla="*/ 135 w 135"/>
                      <a:gd name="T27" fmla="*/ 59 h 59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9">
                        <a:moveTo>
                          <a:pt x="135" y="12"/>
                        </a:moveTo>
                        <a:lnTo>
                          <a:pt x="105" y="0"/>
                        </a:lnTo>
                        <a:lnTo>
                          <a:pt x="35" y="37"/>
                        </a:lnTo>
                        <a:lnTo>
                          <a:pt x="0" y="25"/>
                        </a:lnTo>
                        <a:lnTo>
                          <a:pt x="18" y="59"/>
                        </a:lnTo>
                        <a:lnTo>
                          <a:pt x="105" y="59"/>
                        </a:lnTo>
                        <a:lnTo>
                          <a:pt x="68" y="46"/>
                        </a:lnTo>
                        <a:lnTo>
                          <a:pt x="135" y="1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0" name="Freeform 100"/>
                  <p:cNvSpPr>
                    <a:spLocks/>
                  </p:cNvSpPr>
                  <p:nvPr/>
                </p:nvSpPr>
                <p:spPr bwMode="auto">
                  <a:xfrm>
                    <a:off x="1313" y="2301"/>
                    <a:ext cx="135" cy="59"/>
                  </a:xfrm>
                  <a:custGeom>
                    <a:avLst/>
                    <a:gdLst>
                      <a:gd name="T0" fmla="*/ 135 w 135"/>
                      <a:gd name="T1" fmla="*/ 12 h 59"/>
                      <a:gd name="T2" fmla="*/ 105 w 135"/>
                      <a:gd name="T3" fmla="*/ 0 h 59"/>
                      <a:gd name="T4" fmla="*/ 35 w 135"/>
                      <a:gd name="T5" fmla="*/ 37 h 59"/>
                      <a:gd name="T6" fmla="*/ 0 w 135"/>
                      <a:gd name="T7" fmla="*/ 25 h 59"/>
                      <a:gd name="T8" fmla="*/ 18 w 135"/>
                      <a:gd name="T9" fmla="*/ 59 h 59"/>
                      <a:gd name="T10" fmla="*/ 105 w 135"/>
                      <a:gd name="T11" fmla="*/ 59 h 59"/>
                      <a:gd name="T12" fmla="*/ 68 w 135"/>
                      <a:gd name="T13" fmla="*/ 46 h 59"/>
                      <a:gd name="T14" fmla="*/ 135 w 135"/>
                      <a:gd name="T15" fmla="*/ 12 h 59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9"/>
                      <a:gd name="T26" fmla="*/ 135 w 135"/>
                      <a:gd name="T27" fmla="*/ 59 h 59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9">
                        <a:moveTo>
                          <a:pt x="135" y="12"/>
                        </a:moveTo>
                        <a:lnTo>
                          <a:pt x="105" y="0"/>
                        </a:lnTo>
                        <a:lnTo>
                          <a:pt x="35" y="37"/>
                        </a:lnTo>
                        <a:lnTo>
                          <a:pt x="0" y="25"/>
                        </a:lnTo>
                        <a:lnTo>
                          <a:pt x="18" y="59"/>
                        </a:lnTo>
                        <a:lnTo>
                          <a:pt x="105" y="59"/>
                        </a:lnTo>
                        <a:lnTo>
                          <a:pt x="68" y="46"/>
                        </a:lnTo>
                        <a:lnTo>
                          <a:pt x="135" y="1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1" name="Freeform 101"/>
                  <p:cNvSpPr>
                    <a:spLocks/>
                  </p:cNvSpPr>
                  <p:nvPr/>
                </p:nvSpPr>
                <p:spPr bwMode="auto">
                  <a:xfrm>
                    <a:off x="1321" y="2233"/>
                    <a:ext cx="135" cy="55"/>
                  </a:xfrm>
                  <a:custGeom>
                    <a:avLst/>
                    <a:gdLst>
                      <a:gd name="T0" fmla="*/ 0 w 135"/>
                      <a:gd name="T1" fmla="*/ 12 h 55"/>
                      <a:gd name="T2" fmla="*/ 30 w 135"/>
                      <a:gd name="T3" fmla="*/ 0 h 55"/>
                      <a:gd name="T4" fmla="*/ 102 w 135"/>
                      <a:gd name="T5" fmla="*/ 34 h 55"/>
                      <a:gd name="T6" fmla="*/ 135 w 135"/>
                      <a:gd name="T7" fmla="*/ 24 h 55"/>
                      <a:gd name="T8" fmla="*/ 117 w 135"/>
                      <a:gd name="T9" fmla="*/ 55 h 55"/>
                      <a:gd name="T10" fmla="*/ 32 w 135"/>
                      <a:gd name="T11" fmla="*/ 55 h 55"/>
                      <a:gd name="T12" fmla="*/ 67 w 135"/>
                      <a:gd name="T13" fmla="*/ 46 h 55"/>
                      <a:gd name="T14" fmla="*/ 0 w 135"/>
                      <a:gd name="T15" fmla="*/ 12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12"/>
                        </a:moveTo>
                        <a:lnTo>
                          <a:pt x="30" y="0"/>
                        </a:lnTo>
                        <a:lnTo>
                          <a:pt x="102" y="34"/>
                        </a:lnTo>
                        <a:lnTo>
                          <a:pt x="135" y="24"/>
                        </a:lnTo>
                        <a:lnTo>
                          <a:pt x="117" y="55"/>
                        </a:lnTo>
                        <a:lnTo>
                          <a:pt x="32" y="55"/>
                        </a:lnTo>
                        <a:lnTo>
                          <a:pt x="67" y="46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2" name="Freeform 102"/>
                  <p:cNvSpPr>
                    <a:spLocks/>
                  </p:cNvSpPr>
                  <p:nvPr/>
                </p:nvSpPr>
                <p:spPr bwMode="auto">
                  <a:xfrm>
                    <a:off x="1321" y="2233"/>
                    <a:ext cx="135" cy="55"/>
                  </a:xfrm>
                  <a:custGeom>
                    <a:avLst/>
                    <a:gdLst>
                      <a:gd name="T0" fmla="*/ 0 w 135"/>
                      <a:gd name="T1" fmla="*/ 12 h 55"/>
                      <a:gd name="T2" fmla="*/ 30 w 135"/>
                      <a:gd name="T3" fmla="*/ 0 h 55"/>
                      <a:gd name="T4" fmla="*/ 102 w 135"/>
                      <a:gd name="T5" fmla="*/ 34 h 55"/>
                      <a:gd name="T6" fmla="*/ 135 w 135"/>
                      <a:gd name="T7" fmla="*/ 24 h 55"/>
                      <a:gd name="T8" fmla="*/ 117 w 135"/>
                      <a:gd name="T9" fmla="*/ 55 h 55"/>
                      <a:gd name="T10" fmla="*/ 32 w 135"/>
                      <a:gd name="T11" fmla="*/ 55 h 55"/>
                      <a:gd name="T12" fmla="*/ 67 w 135"/>
                      <a:gd name="T13" fmla="*/ 46 h 55"/>
                      <a:gd name="T14" fmla="*/ 0 w 135"/>
                      <a:gd name="T15" fmla="*/ 12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12"/>
                        </a:moveTo>
                        <a:lnTo>
                          <a:pt x="30" y="0"/>
                        </a:lnTo>
                        <a:lnTo>
                          <a:pt x="102" y="34"/>
                        </a:lnTo>
                        <a:lnTo>
                          <a:pt x="135" y="24"/>
                        </a:lnTo>
                        <a:lnTo>
                          <a:pt x="117" y="55"/>
                        </a:lnTo>
                        <a:lnTo>
                          <a:pt x="32" y="55"/>
                        </a:lnTo>
                        <a:lnTo>
                          <a:pt x="67" y="46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3" name="Freeform 103"/>
                  <p:cNvSpPr>
                    <a:spLocks/>
                  </p:cNvSpPr>
                  <p:nvPr/>
                </p:nvSpPr>
                <p:spPr bwMode="auto">
                  <a:xfrm>
                    <a:off x="1456" y="2307"/>
                    <a:ext cx="135" cy="56"/>
                  </a:xfrm>
                  <a:custGeom>
                    <a:avLst/>
                    <a:gdLst>
                      <a:gd name="T0" fmla="*/ 135 w 135"/>
                      <a:gd name="T1" fmla="*/ 43 h 56"/>
                      <a:gd name="T2" fmla="*/ 105 w 135"/>
                      <a:gd name="T3" fmla="*/ 56 h 56"/>
                      <a:gd name="T4" fmla="*/ 35 w 135"/>
                      <a:gd name="T5" fmla="*/ 19 h 56"/>
                      <a:gd name="T6" fmla="*/ 0 w 135"/>
                      <a:gd name="T7" fmla="*/ 31 h 56"/>
                      <a:gd name="T8" fmla="*/ 17 w 135"/>
                      <a:gd name="T9" fmla="*/ 0 h 56"/>
                      <a:gd name="T10" fmla="*/ 105 w 135"/>
                      <a:gd name="T11" fmla="*/ 0 h 56"/>
                      <a:gd name="T12" fmla="*/ 67 w 135"/>
                      <a:gd name="T13" fmla="*/ 9 h 56"/>
                      <a:gd name="T14" fmla="*/ 135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135" y="43"/>
                        </a:moveTo>
                        <a:lnTo>
                          <a:pt x="105" y="56"/>
                        </a:lnTo>
                        <a:lnTo>
                          <a:pt x="35" y="19"/>
                        </a:lnTo>
                        <a:lnTo>
                          <a:pt x="0" y="31"/>
                        </a:lnTo>
                        <a:lnTo>
                          <a:pt x="17" y="0"/>
                        </a:lnTo>
                        <a:lnTo>
                          <a:pt x="105" y="0"/>
                        </a:lnTo>
                        <a:lnTo>
                          <a:pt x="67" y="9"/>
                        </a:lnTo>
                        <a:lnTo>
                          <a:pt x="135" y="4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54" name="Freeform 104"/>
                  <p:cNvSpPr>
                    <a:spLocks/>
                  </p:cNvSpPr>
                  <p:nvPr/>
                </p:nvSpPr>
                <p:spPr bwMode="auto">
                  <a:xfrm>
                    <a:off x="1456" y="2307"/>
                    <a:ext cx="135" cy="56"/>
                  </a:xfrm>
                  <a:custGeom>
                    <a:avLst/>
                    <a:gdLst>
                      <a:gd name="T0" fmla="*/ 135 w 135"/>
                      <a:gd name="T1" fmla="*/ 43 h 56"/>
                      <a:gd name="T2" fmla="*/ 105 w 135"/>
                      <a:gd name="T3" fmla="*/ 56 h 56"/>
                      <a:gd name="T4" fmla="*/ 35 w 135"/>
                      <a:gd name="T5" fmla="*/ 19 h 56"/>
                      <a:gd name="T6" fmla="*/ 0 w 135"/>
                      <a:gd name="T7" fmla="*/ 31 h 56"/>
                      <a:gd name="T8" fmla="*/ 17 w 135"/>
                      <a:gd name="T9" fmla="*/ 0 h 56"/>
                      <a:gd name="T10" fmla="*/ 105 w 135"/>
                      <a:gd name="T11" fmla="*/ 0 h 56"/>
                      <a:gd name="T12" fmla="*/ 67 w 135"/>
                      <a:gd name="T13" fmla="*/ 9 h 56"/>
                      <a:gd name="T14" fmla="*/ 135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135" y="43"/>
                        </a:moveTo>
                        <a:lnTo>
                          <a:pt x="105" y="56"/>
                        </a:lnTo>
                        <a:lnTo>
                          <a:pt x="35" y="19"/>
                        </a:lnTo>
                        <a:lnTo>
                          <a:pt x="0" y="31"/>
                        </a:lnTo>
                        <a:lnTo>
                          <a:pt x="17" y="0"/>
                        </a:lnTo>
                        <a:lnTo>
                          <a:pt x="105" y="0"/>
                        </a:lnTo>
                        <a:lnTo>
                          <a:pt x="67" y="9"/>
                        </a:lnTo>
                        <a:lnTo>
                          <a:pt x="135" y="4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43" name="Line 105"/>
              <p:cNvSpPr>
                <a:spLocks noChangeShapeType="1"/>
              </p:cNvSpPr>
              <p:nvPr/>
            </p:nvSpPr>
            <p:spPr bwMode="auto">
              <a:xfrm>
                <a:off x="1248" y="2295"/>
                <a:ext cx="1" cy="123"/>
              </a:xfrm>
              <a:prstGeom prst="line">
                <a:avLst/>
              </a:prstGeom>
              <a:noFill/>
              <a:ln w="4763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4" name="Line 106"/>
              <p:cNvSpPr>
                <a:spLocks noChangeShapeType="1"/>
              </p:cNvSpPr>
              <p:nvPr/>
            </p:nvSpPr>
            <p:spPr bwMode="auto">
              <a:xfrm>
                <a:off x="1658" y="2295"/>
                <a:ext cx="1" cy="123"/>
              </a:xfrm>
              <a:prstGeom prst="line">
                <a:avLst/>
              </a:prstGeom>
              <a:noFill/>
              <a:ln w="4763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7" name="TextBox 36"/>
            <p:cNvSpPr txBox="1">
              <a:spLocks noChangeArrowheads="1"/>
            </p:cNvSpPr>
            <p:nvPr/>
          </p:nvSpPr>
          <p:spPr bwMode="auto">
            <a:xfrm>
              <a:off x="3593830" y="2873426"/>
              <a:ext cx="295799" cy="2769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200" b="1">
                  <a:solidFill>
                    <a:schemeClr val="bg1"/>
                  </a:solidFill>
                  <a:ea typeface="宋体" pitchFamily="2" charset="-122"/>
                </a:rPr>
                <a:t>B</a:t>
              </a:r>
            </a:p>
          </p:txBody>
        </p:sp>
      </p:grpSp>
      <p:grpSp>
        <p:nvGrpSpPr>
          <p:cNvPr id="63" name="Group 103"/>
          <p:cNvGrpSpPr>
            <a:grpSpLocks/>
          </p:cNvGrpSpPr>
          <p:nvPr/>
        </p:nvGrpSpPr>
        <p:grpSpPr bwMode="auto">
          <a:xfrm>
            <a:off x="1959827" y="1595263"/>
            <a:ext cx="503237" cy="476250"/>
            <a:chOff x="528638" y="1357313"/>
            <a:chExt cx="928687" cy="604503"/>
          </a:xfrm>
        </p:grpSpPr>
        <p:pic>
          <p:nvPicPr>
            <p:cNvPr id="64" name="Picture 36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28638" y="1357313"/>
              <a:ext cx="928687" cy="538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5" name="TextBox 102"/>
            <p:cNvSpPr txBox="1">
              <a:spLocks noChangeArrowheads="1"/>
            </p:cNvSpPr>
            <p:nvPr/>
          </p:nvSpPr>
          <p:spPr bwMode="auto">
            <a:xfrm>
              <a:off x="711377" y="1610396"/>
              <a:ext cx="546222" cy="351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200" b="1">
                  <a:solidFill>
                    <a:schemeClr val="bg1"/>
                  </a:solidFill>
                  <a:ea typeface="宋体" pitchFamily="2" charset="-122"/>
                </a:rPr>
                <a:t>C</a:t>
              </a:r>
            </a:p>
          </p:txBody>
        </p:sp>
      </p:grpSp>
      <p:sp>
        <p:nvSpPr>
          <p:cNvPr id="66" name="Line 9"/>
          <p:cNvSpPr>
            <a:spLocks noChangeShapeType="1"/>
          </p:cNvSpPr>
          <p:nvPr/>
        </p:nvSpPr>
        <p:spPr bwMode="auto">
          <a:xfrm>
            <a:off x="648552" y="2431875"/>
            <a:ext cx="3273425" cy="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 type="none" w="sm" len="sm"/>
            <a:tailEnd type="none" w="sm" len="sm"/>
          </a:ln>
        </p:spPr>
        <p:txBody>
          <a:bodyPr wrap="none" tIns="0" rIns="0" bIns="0" anchor="ctr"/>
          <a:lstStyle/>
          <a:p>
            <a:endParaRPr lang="en-US"/>
          </a:p>
        </p:txBody>
      </p:sp>
      <p:sp>
        <p:nvSpPr>
          <p:cNvPr id="67" name="Line 21"/>
          <p:cNvSpPr>
            <a:spLocks noChangeShapeType="1"/>
          </p:cNvSpPr>
          <p:nvPr/>
        </p:nvSpPr>
        <p:spPr bwMode="auto">
          <a:xfrm>
            <a:off x="1118452" y="2073100"/>
            <a:ext cx="2141537" cy="0"/>
          </a:xfrm>
          <a:prstGeom prst="line">
            <a:avLst/>
          </a:prstGeom>
          <a:noFill/>
          <a:ln w="19050">
            <a:solidFill>
              <a:srgbClr val="969696"/>
            </a:solidFill>
            <a:round/>
            <a:headEnd/>
            <a:tailEnd/>
          </a:ln>
        </p:spPr>
        <p:txBody>
          <a:bodyPr tIns="0" rIns="0" bIns="0"/>
          <a:lstStyle/>
          <a:p>
            <a:endParaRPr lang="en-US"/>
          </a:p>
        </p:txBody>
      </p:sp>
      <p:sp>
        <p:nvSpPr>
          <p:cNvPr id="68" name="Line 22"/>
          <p:cNvSpPr>
            <a:spLocks noChangeShapeType="1"/>
          </p:cNvSpPr>
          <p:nvPr/>
        </p:nvSpPr>
        <p:spPr bwMode="auto">
          <a:xfrm flipV="1">
            <a:off x="1118452" y="1936575"/>
            <a:ext cx="0" cy="136525"/>
          </a:xfrm>
          <a:prstGeom prst="line">
            <a:avLst/>
          </a:prstGeom>
          <a:noFill/>
          <a:ln w="19050">
            <a:solidFill>
              <a:srgbClr val="969696"/>
            </a:solidFill>
            <a:round/>
            <a:headEnd/>
            <a:tailEnd type="triangle" w="med" len="sm"/>
          </a:ln>
        </p:spPr>
        <p:txBody>
          <a:bodyPr tIns="0" rIns="0" bIns="0"/>
          <a:lstStyle/>
          <a:p>
            <a:endParaRPr lang="en-US"/>
          </a:p>
        </p:txBody>
      </p:sp>
      <p:sp>
        <p:nvSpPr>
          <p:cNvPr id="69" name="Line 23"/>
          <p:cNvSpPr>
            <a:spLocks noChangeShapeType="1"/>
          </p:cNvSpPr>
          <p:nvPr/>
        </p:nvSpPr>
        <p:spPr bwMode="auto">
          <a:xfrm flipV="1">
            <a:off x="3259989" y="1936575"/>
            <a:ext cx="1588" cy="136525"/>
          </a:xfrm>
          <a:prstGeom prst="line">
            <a:avLst/>
          </a:prstGeom>
          <a:noFill/>
          <a:ln w="19050">
            <a:solidFill>
              <a:srgbClr val="969696"/>
            </a:solidFill>
            <a:round/>
            <a:headEnd/>
            <a:tailEnd type="triangle" w="med" len="sm"/>
          </a:ln>
        </p:spPr>
        <p:txBody>
          <a:bodyPr tIns="0" rIns="0" bIns="0"/>
          <a:lstStyle/>
          <a:p>
            <a:endParaRPr lang="en-US"/>
          </a:p>
        </p:txBody>
      </p:sp>
      <p:sp>
        <p:nvSpPr>
          <p:cNvPr id="70" name="Line 24"/>
          <p:cNvSpPr>
            <a:spLocks noChangeShapeType="1"/>
          </p:cNvSpPr>
          <p:nvPr/>
        </p:nvSpPr>
        <p:spPr bwMode="auto">
          <a:xfrm>
            <a:off x="2209064" y="2073100"/>
            <a:ext cx="0" cy="225425"/>
          </a:xfrm>
          <a:prstGeom prst="line">
            <a:avLst/>
          </a:prstGeom>
          <a:noFill/>
          <a:ln w="19050">
            <a:solidFill>
              <a:srgbClr val="969696"/>
            </a:solidFill>
            <a:round/>
            <a:headEnd/>
            <a:tailEnd type="triangle" w="med" len="sm"/>
          </a:ln>
        </p:spPr>
        <p:txBody>
          <a:bodyPr tIns="0" rIns="0" bIns="0"/>
          <a:lstStyle/>
          <a:p>
            <a:endParaRPr lang="en-US"/>
          </a:p>
        </p:txBody>
      </p:sp>
      <p:sp>
        <p:nvSpPr>
          <p:cNvPr id="129" name="Rectangle 128"/>
          <p:cNvSpPr/>
          <p:nvPr/>
        </p:nvSpPr>
        <p:spPr>
          <a:xfrm>
            <a:off x="777932" y="3133550"/>
            <a:ext cx="652462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H1</a:t>
            </a:r>
            <a:endParaRPr lang="en-US" dirty="0"/>
          </a:p>
        </p:txBody>
      </p:sp>
      <p:sp>
        <p:nvSpPr>
          <p:cNvPr id="130" name="Rectangle 129"/>
          <p:cNvSpPr/>
          <p:nvPr/>
        </p:nvSpPr>
        <p:spPr>
          <a:xfrm>
            <a:off x="2978351" y="3133550"/>
            <a:ext cx="652462" cy="45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H2</a:t>
            </a:r>
            <a:endParaRPr lang="en-US" dirty="0"/>
          </a:p>
        </p:txBody>
      </p:sp>
      <p:sp>
        <p:nvSpPr>
          <p:cNvPr id="131" name="Content Placeholder 1"/>
          <p:cNvSpPr>
            <a:spLocks noGrp="1"/>
          </p:cNvSpPr>
          <p:nvPr>
            <p:ph idx="1"/>
          </p:nvPr>
        </p:nvSpPr>
        <p:spPr>
          <a:xfrm>
            <a:off x="4191000" y="1295400"/>
            <a:ext cx="4495800" cy="4830763"/>
          </a:xfrm>
        </p:spPr>
        <p:txBody>
          <a:bodyPr>
            <a:normAutofit fontScale="92500" lnSpcReduction="10000"/>
          </a:bodyPr>
          <a:lstStyle/>
          <a:p>
            <a:r>
              <a:rPr lang="en-US" sz="2600" dirty="0" smtClean="0">
                <a:latin typeface="+mj-lt"/>
              </a:rPr>
              <a:t>A and B are routers running VRRP        </a:t>
            </a:r>
          </a:p>
          <a:p>
            <a:endParaRPr lang="en-US" sz="2600" dirty="0" smtClean="0">
              <a:latin typeface="+mj-lt"/>
            </a:endParaRPr>
          </a:p>
          <a:p>
            <a:r>
              <a:rPr lang="en-US" sz="2600" dirty="0" smtClean="0">
                <a:latin typeface="+mj-lt"/>
              </a:rPr>
              <a:t>C is the virtual router address</a:t>
            </a:r>
          </a:p>
          <a:p>
            <a:endParaRPr lang="en-US" sz="2600" dirty="0" smtClean="0">
              <a:latin typeface="+mj-lt"/>
            </a:endParaRPr>
          </a:p>
          <a:p>
            <a:r>
              <a:rPr lang="en-US" sz="2600" dirty="0" smtClean="0">
                <a:latin typeface="+mj-lt"/>
              </a:rPr>
              <a:t>A and B need to adjust PIM DR priority depending on who is Master</a:t>
            </a:r>
          </a:p>
          <a:p>
            <a:endParaRPr lang="en-US" sz="2600" dirty="0" smtClean="0">
              <a:latin typeface="+mj-lt"/>
            </a:endParaRPr>
          </a:p>
          <a:p>
            <a:r>
              <a:rPr lang="en-US" sz="2600" dirty="0" smtClean="0">
                <a:latin typeface="+mj-lt"/>
              </a:rPr>
              <a:t>Need interaction between PIM and VRRP</a:t>
            </a:r>
          </a:p>
          <a:p>
            <a:endParaRPr lang="en-US" dirty="0"/>
          </a:p>
        </p:txBody>
      </p:sp>
      <p:cxnSp>
        <p:nvCxnSpPr>
          <p:cNvPr id="132" name="Straight Connector 131"/>
          <p:cNvCxnSpPr/>
          <p:nvPr/>
        </p:nvCxnSpPr>
        <p:spPr>
          <a:xfrm>
            <a:off x="2211446" y="2431875"/>
            <a:ext cx="0" cy="160672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9" name="Group 138"/>
          <p:cNvGrpSpPr>
            <a:grpSpLocks/>
          </p:cNvGrpSpPr>
          <p:nvPr/>
        </p:nvGrpSpPr>
        <p:grpSpPr bwMode="auto">
          <a:xfrm>
            <a:off x="1975448" y="4038598"/>
            <a:ext cx="490537" cy="457875"/>
            <a:chOff x="3486730" y="2692108"/>
            <a:chExt cx="491276" cy="458994"/>
          </a:xfrm>
        </p:grpSpPr>
        <p:grpSp>
          <p:nvGrpSpPr>
            <p:cNvPr id="140" name="Group 81"/>
            <p:cNvGrpSpPr>
              <a:grpSpLocks/>
            </p:cNvGrpSpPr>
            <p:nvPr/>
          </p:nvGrpSpPr>
          <p:grpSpPr bwMode="auto">
            <a:xfrm>
              <a:off x="3486730" y="2692108"/>
              <a:ext cx="491276" cy="408029"/>
              <a:chOff x="1248" y="2209"/>
              <a:chExt cx="412" cy="298"/>
            </a:xfrm>
          </p:grpSpPr>
          <p:sp>
            <p:nvSpPr>
              <p:cNvPr id="142" name="Oval 82"/>
              <p:cNvSpPr>
                <a:spLocks noChangeArrowheads="1"/>
              </p:cNvSpPr>
              <p:nvPr/>
            </p:nvSpPr>
            <p:spPr bwMode="auto">
              <a:xfrm>
                <a:off x="1249" y="2333"/>
                <a:ext cx="411" cy="174"/>
              </a:xfrm>
              <a:prstGeom prst="ellipse">
                <a:avLst/>
              </a:prstGeom>
              <a:solidFill>
                <a:srgbClr val="0078AA"/>
              </a:solidFill>
              <a:ln w="4763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lnSpc>
                    <a:spcPct val="90000"/>
                  </a:lnSpc>
                </a:pPr>
                <a:endParaRPr lang="zh-CN" altLang="en-US" sz="1200" b="1">
                  <a:ea typeface="MS PGothic" pitchFamily="34" charset="-128"/>
                </a:endParaRPr>
              </a:p>
            </p:txBody>
          </p:sp>
          <p:sp>
            <p:nvSpPr>
              <p:cNvPr id="143" name="Rectangle 83"/>
              <p:cNvSpPr>
                <a:spLocks noChangeArrowheads="1"/>
              </p:cNvSpPr>
              <p:nvPr/>
            </p:nvSpPr>
            <p:spPr bwMode="auto">
              <a:xfrm>
                <a:off x="1248" y="2298"/>
                <a:ext cx="410" cy="123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lnSpc>
                    <a:spcPct val="90000"/>
                  </a:lnSpc>
                </a:pPr>
                <a:endParaRPr lang="zh-CN" altLang="en-US" sz="1200" b="1">
                  <a:ea typeface="MS PGothic" pitchFamily="34" charset="-128"/>
                </a:endParaRPr>
              </a:p>
            </p:txBody>
          </p:sp>
          <p:sp>
            <p:nvSpPr>
              <p:cNvPr id="144" name="Rectangle 84"/>
              <p:cNvSpPr>
                <a:spLocks noChangeArrowheads="1"/>
              </p:cNvSpPr>
              <p:nvPr/>
            </p:nvSpPr>
            <p:spPr bwMode="auto">
              <a:xfrm>
                <a:off x="1248" y="2298"/>
                <a:ext cx="410" cy="123"/>
              </a:xfrm>
              <a:prstGeom prst="rect">
                <a:avLst/>
              </a:prstGeom>
              <a:solidFill>
                <a:srgbClr val="0078AA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lnSpc>
                    <a:spcPct val="90000"/>
                  </a:lnSpc>
                </a:pPr>
                <a:endParaRPr lang="zh-CN" altLang="en-US" sz="1200" b="1">
                  <a:ea typeface="MS PGothic" pitchFamily="34" charset="-128"/>
                </a:endParaRPr>
              </a:p>
            </p:txBody>
          </p:sp>
          <p:sp>
            <p:nvSpPr>
              <p:cNvPr id="145" name="Oval 85"/>
              <p:cNvSpPr>
                <a:spLocks noChangeArrowheads="1"/>
              </p:cNvSpPr>
              <p:nvPr/>
            </p:nvSpPr>
            <p:spPr bwMode="auto">
              <a:xfrm>
                <a:off x="1249" y="2209"/>
                <a:ext cx="411" cy="174"/>
              </a:xfrm>
              <a:prstGeom prst="ellipse">
                <a:avLst/>
              </a:prstGeom>
              <a:solidFill>
                <a:srgbClr val="00B4FF"/>
              </a:solidFill>
              <a:ln w="4763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algn="ctr" eaLnBrk="0" hangingPunct="0">
                  <a:lnSpc>
                    <a:spcPct val="90000"/>
                  </a:lnSpc>
                </a:pPr>
                <a:endParaRPr lang="zh-CN" altLang="en-US" sz="1200" b="1">
                  <a:ea typeface="MS PGothic" pitchFamily="34" charset="-128"/>
                </a:endParaRPr>
              </a:p>
            </p:txBody>
          </p:sp>
          <p:grpSp>
            <p:nvGrpSpPr>
              <p:cNvPr id="146" name="Group 86"/>
              <p:cNvGrpSpPr>
                <a:grpSpLocks/>
              </p:cNvGrpSpPr>
              <p:nvPr/>
            </p:nvGrpSpPr>
            <p:grpSpPr bwMode="auto">
              <a:xfrm>
                <a:off x="1311" y="2230"/>
                <a:ext cx="285" cy="133"/>
                <a:chOff x="1311" y="2230"/>
                <a:chExt cx="285" cy="133"/>
              </a:xfrm>
            </p:grpSpPr>
            <p:grpSp>
              <p:nvGrpSpPr>
                <p:cNvPr id="149" name="Group 87"/>
                <p:cNvGrpSpPr>
                  <a:grpSpLocks/>
                </p:cNvGrpSpPr>
                <p:nvPr/>
              </p:nvGrpSpPr>
              <p:grpSpPr bwMode="auto">
                <a:xfrm>
                  <a:off x="1311" y="2230"/>
                  <a:ext cx="282" cy="130"/>
                  <a:chOff x="1311" y="2230"/>
                  <a:chExt cx="282" cy="130"/>
                </a:xfrm>
              </p:grpSpPr>
              <p:sp>
                <p:nvSpPr>
                  <p:cNvPr id="159" name="Freeform 88"/>
                  <p:cNvSpPr>
                    <a:spLocks/>
                  </p:cNvSpPr>
                  <p:nvPr/>
                </p:nvSpPr>
                <p:spPr bwMode="auto">
                  <a:xfrm>
                    <a:off x="1458" y="2233"/>
                    <a:ext cx="135" cy="55"/>
                  </a:xfrm>
                  <a:custGeom>
                    <a:avLst/>
                    <a:gdLst>
                      <a:gd name="T0" fmla="*/ 0 w 135"/>
                      <a:gd name="T1" fmla="*/ 43 h 55"/>
                      <a:gd name="T2" fmla="*/ 30 w 135"/>
                      <a:gd name="T3" fmla="*/ 55 h 55"/>
                      <a:gd name="T4" fmla="*/ 103 w 135"/>
                      <a:gd name="T5" fmla="*/ 18 h 55"/>
                      <a:gd name="T6" fmla="*/ 135 w 135"/>
                      <a:gd name="T7" fmla="*/ 31 h 55"/>
                      <a:gd name="T8" fmla="*/ 118 w 135"/>
                      <a:gd name="T9" fmla="*/ 0 h 55"/>
                      <a:gd name="T10" fmla="*/ 33 w 135"/>
                      <a:gd name="T11" fmla="*/ 0 h 55"/>
                      <a:gd name="T12" fmla="*/ 68 w 135"/>
                      <a:gd name="T13" fmla="*/ 9 h 55"/>
                      <a:gd name="T14" fmla="*/ 0 w 135"/>
                      <a:gd name="T15" fmla="*/ 43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43"/>
                        </a:moveTo>
                        <a:lnTo>
                          <a:pt x="30" y="55"/>
                        </a:lnTo>
                        <a:lnTo>
                          <a:pt x="103" y="18"/>
                        </a:lnTo>
                        <a:lnTo>
                          <a:pt x="135" y="31"/>
                        </a:lnTo>
                        <a:lnTo>
                          <a:pt x="118" y="0"/>
                        </a:lnTo>
                        <a:lnTo>
                          <a:pt x="33" y="0"/>
                        </a:lnTo>
                        <a:lnTo>
                          <a:pt x="68" y="9"/>
                        </a:lnTo>
                        <a:lnTo>
                          <a:pt x="0" y="4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0" name="Freeform 89"/>
                  <p:cNvSpPr>
                    <a:spLocks/>
                  </p:cNvSpPr>
                  <p:nvPr/>
                </p:nvSpPr>
                <p:spPr bwMode="auto">
                  <a:xfrm>
                    <a:off x="1458" y="2233"/>
                    <a:ext cx="135" cy="55"/>
                  </a:xfrm>
                  <a:custGeom>
                    <a:avLst/>
                    <a:gdLst>
                      <a:gd name="T0" fmla="*/ 0 w 135"/>
                      <a:gd name="T1" fmla="*/ 43 h 55"/>
                      <a:gd name="T2" fmla="*/ 30 w 135"/>
                      <a:gd name="T3" fmla="*/ 55 h 55"/>
                      <a:gd name="T4" fmla="*/ 103 w 135"/>
                      <a:gd name="T5" fmla="*/ 18 h 55"/>
                      <a:gd name="T6" fmla="*/ 135 w 135"/>
                      <a:gd name="T7" fmla="*/ 31 h 55"/>
                      <a:gd name="T8" fmla="*/ 118 w 135"/>
                      <a:gd name="T9" fmla="*/ 0 h 55"/>
                      <a:gd name="T10" fmla="*/ 33 w 135"/>
                      <a:gd name="T11" fmla="*/ 0 h 55"/>
                      <a:gd name="T12" fmla="*/ 68 w 135"/>
                      <a:gd name="T13" fmla="*/ 9 h 55"/>
                      <a:gd name="T14" fmla="*/ 0 w 135"/>
                      <a:gd name="T15" fmla="*/ 43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43"/>
                        </a:moveTo>
                        <a:lnTo>
                          <a:pt x="30" y="55"/>
                        </a:lnTo>
                        <a:lnTo>
                          <a:pt x="103" y="18"/>
                        </a:lnTo>
                        <a:lnTo>
                          <a:pt x="135" y="31"/>
                        </a:lnTo>
                        <a:lnTo>
                          <a:pt x="118" y="0"/>
                        </a:lnTo>
                        <a:lnTo>
                          <a:pt x="33" y="0"/>
                        </a:lnTo>
                        <a:lnTo>
                          <a:pt x="68" y="9"/>
                        </a:lnTo>
                        <a:lnTo>
                          <a:pt x="0" y="4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1" name="Freeform 90"/>
                  <p:cNvSpPr>
                    <a:spLocks/>
                  </p:cNvSpPr>
                  <p:nvPr/>
                </p:nvSpPr>
                <p:spPr bwMode="auto">
                  <a:xfrm>
                    <a:off x="1311" y="2298"/>
                    <a:ext cx="135" cy="58"/>
                  </a:xfrm>
                  <a:custGeom>
                    <a:avLst/>
                    <a:gdLst>
                      <a:gd name="T0" fmla="*/ 135 w 135"/>
                      <a:gd name="T1" fmla="*/ 12 h 58"/>
                      <a:gd name="T2" fmla="*/ 105 w 135"/>
                      <a:gd name="T3" fmla="*/ 0 h 58"/>
                      <a:gd name="T4" fmla="*/ 35 w 135"/>
                      <a:gd name="T5" fmla="*/ 37 h 58"/>
                      <a:gd name="T6" fmla="*/ 0 w 135"/>
                      <a:gd name="T7" fmla="*/ 24 h 58"/>
                      <a:gd name="T8" fmla="*/ 17 w 135"/>
                      <a:gd name="T9" fmla="*/ 58 h 58"/>
                      <a:gd name="T10" fmla="*/ 105 w 135"/>
                      <a:gd name="T11" fmla="*/ 58 h 58"/>
                      <a:gd name="T12" fmla="*/ 67 w 135"/>
                      <a:gd name="T13" fmla="*/ 46 h 58"/>
                      <a:gd name="T14" fmla="*/ 135 w 135"/>
                      <a:gd name="T15" fmla="*/ 12 h 5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8"/>
                      <a:gd name="T26" fmla="*/ 135 w 135"/>
                      <a:gd name="T27" fmla="*/ 58 h 58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8">
                        <a:moveTo>
                          <a:pt x="135" y="12"/>
                        </a:moveTo>
                        <a:lnTo>
                          <a:pt x="105" y="0"/>
                        </a:lnTo>
                        <a:lnTo>
                          <a:pt x="35" y="37"/>
                        </a:lnTo>
                        <a:lnTo>
                          <a:pt x="0" y="24"/>
                        </a:lnTo>
                        <a:lnTo>
                          <a:pt x="17" y="58"/>
                        </a:lnTo>
                        <a:lnTo>
                          <a:pt x="105" y="58"/>
                        </a:lnTo>
                        <a:lnTo>
                          <a:pt x="67" y="46"/>
                        </a:lnTo>
                        <a:lnTo>
                          <a:pt x="135" y="1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2" name="Freeform 91"/>
                  <p:cNvSpPr>
                    <a:spLocks/>
                  </p:cNvSpPr>
                  <p:nvPr/>
                </p:nvSpPr>
                <p:spPr bwMode="auto">
                  <a:xfrm>
                    <a:off x="1311" y="2298"/>
                    <a:ext cx="135" cy="58"/>
                  </a:xfrm>
                  <a:custGeom>
                    <a:avLst/>
                    <a:gdLst>
                      <a:gd name="T0" fmla="*/ 135 w 135"/>
                      <a:gd name="T1" fmla="*/ 12 h 58"/>
                      <a:gd name="T2" fmla="*/ 105 w 135"/>
                      <a:gd name="T3" fmla="*/ 0 h 58"/>
                      <a:gd name="T4" fmla="*/ 35 w 135"/>
                      <a:gd name="T5" fmla="*/ 37 h 58"/>
                      <a:gd name="T6" fmla="*/ 0 w 135"/>
                      <a:gd name="T7" fmla="*/ 24 h 58"/>
                      <a:gd name="T8" fmla="*/ 17 w 135"/>
                      <a:gd name="T9" fmla="*/ 58 h 58"/>
                      <a:gd name="T10" fmla="*/ 105 w 135"/>
                      <a:gd name="T11" fmla="*/ 58 h 58"/>
                      <a:gd name="T12" fmla="*/ 67 w 135"/>
                      <a:gd name="T13" fmla="*/ 46 h 58"/>
                      <a:gd name="T14" fmla="*/ 135 w 135"/>
                      <a:gd name="T15" fmla="*/ 12 h 58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8"/>
                      <a:gd name="T26" fmla="*/ 135 w 135"/>
                      <a:gd name="T27" fmla="*/ 58 h 58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8">
                        <a:moveTo>
                          <a:pt x="135" y="12"/>
                        </a:moveTo>
                        <a:lnTo>
                          <a:pt x="105" y="0"/>
                        </a:lnTo>
                        <a:lnTo>
                          <a:pt x="35" y="37"/>
                        </a:lnTo>
                        <a:lnTo>
                          <a:pt x="0" y="24"/>
                        </a:lnTo>
                        <a:lnTo>
                          <a:pt x="17" y="58"/>
                        </a:lnTo>
                        <a:lnTo>
                          <a:pt x="105" y="58"/>
                        </a:lnTo>
                        <a:lnTo>
                          <a:pt x="67" y="46"/>
                        </a:lnTo>
                        <a:lnTo>
                          <a:pt x="135" y="1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3" name="Freeform 92"/>
                  <p:cNvSpPr>
                    <a:spLocks/>
                  </p:cNvSpPr>
                  <p:nvPr/>
                </p:nvSpPr>
                <p:spPr bwMode="auto">
                  <a:xfrm>
                    <a:off x="1318" y="2230"/>
                    <a:ext cx="135" cy="55"/>
                  </a:xfrm>
                  <a:custGeom>
                    <a:avLst/>
                    <a:gdLst>
                      <a:gd name="T0" fmla="*/ 0 w 135"/>
                      <a:gd name="T1" fmla="*/ 12 h 55"/>
                      <a:gd name="T2" fmla="*/ 30 w 135"/>
                      <a:gd name="T3" fmla="*/ 0 h 55"/>
                      <a:gd name="T4" fmla="*/ 103 w 135"/>
                      <a:gd name="T5" fmla="*/ 34 h 55"/>
                      <a:gd name="T6" fmla="*/ 135 w 135"/>
                      <a:gd name="T7" fmla="*/ 24 h 55"/>
                      <a:gd name="T8" fmla="*/ 118 w 135"/>
                      <a:gd name="T9" fmla="*/ 55 h 55"/>
                      <a:gd name="T10" fmla="*/ 33 w 135"/>
                      <a:gd name="T11" fmla="*/ 55 h 55"/>
                      <a:gd name="T12" fmla="*/ 68 w 135"/>
                      <a:gd name="T13" fmla="*/ 46 h 55"/>
                      <a:gd name="T14" fmla="*/ 0 w 135"/>
                      <a:gd name="T15" fmla="*/ 12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12"/>
                        </a:moveTo>
                        <a:lnTo>
                          <a:pt x="30" y="0"/>
                        </a:lnTo>
                        <a:lnTo>
                          <a:pt x="103" y="34"/>
                        </a:lnTo>
                        <a:lnTo>
                          <a:pt x="135" y="24"/>
                        </a:lnTo>
                        <a:lnTo>
                          <a:pt x="118" y="55"/>
                        </a:lnTo>
                        <a:lnTo>
                          <a:pt x="33" y="55"/>
                        </a:lnTo>
                        <a:lnTo>
                          <a:pt x="68" y="46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4" name="Freeform 93"/>
                  <p:cNvSpPr>
                    <a:spLocks/>
                  </p:cNvSpPr>
                  <p:nvPr/>
                </p:nvSpPr>
                <p:spPr bwMode="auto">
                  <a:xfrm>
                    <a:off x="1318" y="2230"/>
                    <a:ext cx="135" cy="55"/>
                  </a:xfrm>
                  <a:custGeom>
                    <a:avLst/>
                    <a:gdLst>
                      <a:gd name="T0" fmla="*/ 0 w 135"/>
                      <a:gd name="T1" fmla="*/ 12 h 55"/>
                      <a:gd name="T2" fmla="*/ 30 w 135"/>
                      <a:gd name="T3" fmla="*/ 0 h 55"/>
                      <a:gd name="T4" fmla="*/ 103 w 135"/>
                      <a:gd name="T5" fmla="*/ 34 h 55"/>
                      <a:gd name="T6" fmla="*/ 135 w 135"/>
                      <a:gd name="T7" fmla="*/ 24 h 55"/>
                      <a:gd name="T8" fmla="*/ 118 w 135"/>
                      <a:gd name="T9" fmla="*/ 55 h 55"/>
                      <a:gd name="T10" fmla="*/ 33 w 135"/>
                      <a:gd name="T11" fmla="*/ 55 h 55"/>
                      <a:gd name="T12" fmla="*/ 68 w 135"/>
                      <a:gd name="T13" fmla="*/ 46 h 55"/>
                      <a:gd name="T14" fmla="*/ 0 w 135"/>
                      <a:gd name="T15" fmla="*/ 12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12"/>
                        </a:moveTo>
                        <a:lnTo>
                          <a:pt x="30" y="0"/>
                        </a:lnTo>
                        <a:lnTo>
                          <a:pt x="103" y="34"/>
                        </a:lnTo>
                        <a:lnTo>
                          <a:pt x="135" y="24"/>
                        </a:lnTo>
                        <a:lnTo>
                          <a:pt x="118" y="55"/>
                        </a:lnTo>
                        <a:lnTo>
                          <a:pt x="33" y="55"/>
                        </a:lnTo>
                        <a:lnTo>
                          <a:pt x="68" y="46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5" name="Freeform 94"/>
                  <p:cNvSpPr>
                    <a:spLocks/>
                  </p:cNvSpPr>
                  <p:nvPr/>
                </p:nvSpPr>
                <p:spPr bwMode="auto">
                  <a:xfrm>
                    <a:off x="1453" y="2304"/>
                    <a:ext cx="135" cy="56"/>
                  </a:xfrm>
                  <a:custGeom>
                    <a:avLst/>
                    <a:gdLst>
                      <a:gd name="T0" fmla="*/ 135 w 135"/>
                      <a:gd name="T1" fmla="*/ 43 h 56"/>
                      <a:gd name="T2" fmla="*/ 105 w 135"/>
                      <a:gd name="T3" fmla="*/ 56 h 56"/>
                      <a:gd name="T4" fmla="*/ 35 w 135"/>
                      <a:gd name="T5" fmla="*/ 18 h 56"/>
                      <a:gd name="T6" fmla="*/ 0 w 135"/>
                      <a:gd name="T7" fmla="*/ 31 h 56"/>
                      <a:gd name="T8" fmla="*/ 18 w 135"/>
                      <a:gd name="T9" fmla="*/ 0 h 56"/>
                      <a:gd name="T10" fmla="*/ 105 w 135"/>
                      <a:gd name="T11" fmla="*/ 0 h 56"/>
                      <a:gd name="T12" fmla="*/ 68 w 135"/>
                      <a:gd name="T13" fmla="*/ 9 h 56"/>
                      <a:gd name="T14" fmla="*/ 135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135" y="43"/>
                        </a:moveTo>
                        <a:lnTo>
                          <a:pt x="105" y="56"/>
                        </a:lnTo>
                        <a:lnTo>
                          <a:pt x="35" y="18"/>
                        </a:lnTo>
                        <a:lnTo>
                          <a:pt x="0" y="31"/>
                        </a:lnTo>
                        <a:lnTo>
                          <a:pt x="18" y="0"/>
                        </a:lnTo>
                        <a:lnTo>
                          <a:pt x="105" y="0"/>
                        </a:lnTo>
                        <a:lnTo>
                          <a:pt x="68" y="9"/>
                        </a:lnTo>
                        <a:lnTo>
                          <a:pt x="135" y="4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66" name="Freeform 95"/>
                  <p:cNvSpPr>
                    <a:spLocks/>
                  </p:cNvSpPr>
                  <p:nvPr/>
                </p:nvSpPr>
                <p:spPr bwMode="auto">
                  <a:xfrm>
                    <a:off x="1453" y="2304"/>
                    <a:ext cx="135" cy="56"/>
                  </a:xfrm>
                  <a:custGeom>
                    <a:avLst/>
                    <a:gdLst>
                      <a:gd name="T0" fmla="*/ 135 w 135"/>
                      <a:gd name="T1" fmla="*/ 43 h 56"/>
                      <a:gd name="T2" fmla="*/ 105 w 135"/>
                      <a:gd name="T3" fmla="*/ 56 h 56"/>
                      <a:gd name="T4" fmla="*/ 35 w 135"/>
                      <a:gd name="T5" fmla="*/ 18 h 56"/>
                      <a:gd name="T6" fmla="*/ 0 w 135"/>
                      <a:gd name="T7" fmla="*/ 31 h 56"/>
                      <a:gd name="T8" fmla="*/ 18 w 135"/>
                      <a:gd name="T9" fmla="*/ 0 h 56"/>
                      <a:gd name="T10" fmla="*/ 105 w 135"/>
                      <a:gd name="T11" fmla="*/ 0 h 56"/>
                      <a:gd name="T12" fmla="*/ 68 w 135"/>
                      <a:gd name="T13" fmla="*/ 9 h 56"/>
                      <a:gd name="T14" fmla="*/ 135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135" y="43"/>
                        </a:moveTo>
                        <a:lnTo>
                          <a:pt x="105" y="56"/>
                        </a:lnTo>
                        <a:lnTo>
                          <a:pt x="35" y="18"/>
                        </a:lnTo>
                        <a:lnTo>
                          <a:pt x="0" y="31"/>
                        </a:lnTo>
                        <a:lnTo>
                          <a:pt x="18" y="0"/>
                        </a:lnTo>
                        <a:lnTo>
                          <a:pt x="105" y="0"/>
                        </a:lnTo>
                        <a:lnTo>
                          <a:pt x="68" y="9"/>
                        </a:lnTo>
                        <a:lnTo>
                          <a:pt x="135" y="43"/>
                        </a:lnTo>
                        <a:close/>
                      </a:path>
                    </a:pathLst>
                  </a:custGeom>
                  <a:solidFill>
                    <a:srgbClr val="000000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  <p:grpSp>
              <p:nvGrpSpPr>
                <p:cNvPr id="150" name="Group 96"/>
                <p:cNvGrpSpPr>
                  <a:grpSpLocks/>
                </p:cNvGrpSpPr>
                <p:nvPr/>
              </p:nvGrpSpPr>
              <p:grpSpPr bwMode="auto">
                <a:xfrm>
                  <a:off x="1313" y="2233"/>
                  <a:ext cx="283" cy="130"/>
                  <a:chOff x="1313" y="2233"/>
                  <a:chExt cx="283" cy="130"/>
                </a:xfrm>
              </p:grpSpPr>
              <p:sp>
                <p:nvSpPr>
                  <p:cNvPr id="151" name="Freeform 97"/>
                  <p:cNvSpPr>
                    <a:spLocks/>
                  </p:cNvSpPr>
                  <p:nvPr/>
                </p:nvSpPr>
                <p:spPr bwMode="auto">
                  <a:xfrm>
                    <a:off x="1461" y="2236"/>
                    <a:ext cx="135" cy="56"/>
                  </a:xfrm>
                  <a:custGeom>
                    <a:avLst/>
                    <a:gdLst>
                      <a:gd name="T0" fmla="*/ 0 w 135"/>
                      <a:gd name="T1" fmla="*/ 43 h 56"/>
                      <a:gd name="T2" fmla="*/ 30 w 135"/>
                      <a:gd name="T3" fmla="*/ 56 h 56"/>
                      <a:gd name="T4" fmla="*/ 102 w 135"/>
                      <a:gd name="T5" fmla="*/ 18 h 56"/>
                      <a:gd name="T6" fmla="*/ 135 w 135"/>
                      <a:gd name="T7" fmla="*/ 31 h 56"/>
                      <a:gd name="T8" fmla="*/ 117 w 135"/>
                      <a:gd name="T9" fmla="*/ 0 h 56"/>
                      <a:gd name="T10" fmla="*/ 32 w 135"/>
                      <a:gd name="T11" fmla="*/ 0 h 56"/>
                      <a:gd name="T12" fmla="*/ 67 w 135"/>
                      <a:gd name="T13" fmla="*/ 9 h 56"/>
                      <a:gd name="T14" fmla="*/ 0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0" y="43"/>
                        </a:moveTo>
                        <a:lnTo>
                          <a:pt x="30" y="56"/>
                        </a:lnTo>
                        <a:lnTo>
                          <a:pt x="102" y="18"/>
                        </a:lnTo>
                        <a:lnTo>
                          <a:pt x="135" y="31"/>
                        </a:lnTo>
                        <a:lnTo>
                          <a:pt x="117" y="0"/>
                        </a:lnTo>
                        <a:lnTo>
                          <a:pt x="32" y="0"/>
                        </a:lnTo>
                        <a:lnTo>
                          <a:pt x="67" y="9"/>
                        </a:lnTo>
                        <a:lnTo>
                          <a:pt x="0" y="4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2" name="Freeform 98"/>
                  <p:cNvSpPr>
                    <a:spLocks/>
                  </p:cNvSpPr>
                  <p:nvPr/>
                </p:nvSpPr>
                <p:spPr bwMode="auto">
                  <a:xfrm>
                    <a:off x="1461" y="2236"/>
                    <a:ext cx="135" cy="56"/>
                  </a:xfrm>
                  <a:custGeom>
                    <a:avLst/>
                    <a:gdLst>
                      <a:gd name="T0" fmla="*/ 0 w 135"/>
                      <a:gd name="T1" fmla="*/ 43 h 56"/>
                      <a:gd name="T2" fmla="*/ 30 w 135"/>
                      <a:gd name="T3" fmla="*/ 56 h 56"/>
                      <a:gd name="T4" fmla="*/ 102 w 135"/>
                      <a:gd name="T5" fmla="*/ 18 h 56"/>
                      <a:gd name="T6" fmla="*/ 135 w 135"/>
                      <a:gd name="T7" fmla="*/ 31 h 56"/>
                      <a:gd name="T8" fmla="*/ 117 w 135"/>
                      <a:gd name="T9" fmla="*/ 0 h 56"/>
                      <a:gd name="T10" fmla="*/ 32 w 135"/>
                      <a:gd name="T11" fmla="*/ 0 h 56"/>
                      <a:gd name="T12" fmla="*/ 67 w 135"/>
                      <a:gd name="T13" fmla="*/ 9 h 56"/>
                      <a:gd name="T14" fmla="*/ 0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0" y="43"/>
                        </a:moveTo>
                        <a:lnTo>
                          <a:pt x="30" y="56"/>
                        </a:lnTo>
                        <a:lnTo>
                          <a:pt x="102" y="18"/>
                        </a:lnTo>
                        <a:lnTo>
                          <a:pt x="135" y="31"/>
                        </a:lnTo>
                        <a:lnTo>
                          <a:pt x="117" y="0"/>
                        </a:lnTo>
                        <a:lnTo>
                          <a:pt x="32" y="0"/>
                        </a:lnTo>
                        <a:lnTo>
                          <a:pt x="67" y="9"/>
                        </a:lnTo>
                        <a:lnTo>
                          <a:pt x="0" y="4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3" name="Freeform 99"/>
                  <p:cNvSpPr>
                    <a:spLocks/>
                  </p:cNvSpPr>
                  <p:nvPr/>
                </p:nvSpPr>
                <p:spPr bwMode="auto">
                  <a:xfrm>
                    <a:off x="1313" y="2301"/>
                    <a:ext cx="135" cy="59"/>
                  </a:xfrm>
                  <a:custGeom>
                    <a:avLst/>
                    <a:gdLst>
                      <a:gd name="T0" fmla="*/ 135 w 135"/>
                      <a:gd name="T1" fmla="*/ 12 h 59"/>
                      <a:gd name="T2" fmla="*/ 105 w 135"/>
                      <a:gd name="T3" fmla="*/ 0 h 59"/>
                      <a:gd name="T4" fmla="*/ 35 w 135"/>
                      <a:gd name="T5" fmla="*/ 37 h 59"/>
                      <a:gd name="T6" fmla="*/ 0 w 135"/>
                      <a:gd name="T7" fmla="*/ 25 h 59"/>
                      <a:gd name="T8" fmla="*/ 18 w 135"/>
                      <a:gd name="T9" fmla="*/ 59 h 59"/>
                      <a:gd name="T10" fmla="*/ 105 w 135"/>
                      <a:gd name="T11" fmla="*/ 59 h 59"/>
                      <a:gd name="T12" fmla="*/ 68 w 135"/>
                      <a:gd name="T13" fmla="*/ 46 h 59"/>
                      <a:gd name="T14" fmla="*/ 135 w 135"/>
                      <a:gd name="T15" fmla="*/ 12 h 59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9"/>
                      <a:gd name="T26" fmla="*/ 135 w 135"/>
                      <a:gd name="T27" fmla="*/ 59 h 59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9">
                        <a:moveTo>
                          <a:pt x="135" y="12"/>
                        </a:moveTo>
                        <a:lnTo>
                          <a:pt x="105" y="0"/>
                        </a:lnTo>
                        <a:lnTo>
                          <a:pt x="35" y="37"/>
                        </a:lnTo>
                        <a:lnTo>
                          <a:pt x="0" y="25"/>
                        </a:lnTo>
                        <a:lnTo>
                          <a:pt x="18" y="59"/>
                        </a:lnTo>
                        <a:lnTo>
                          <a:pt x="105" y="59"/>
                        </a:lnTo>
                        <a:lnTo>
                          <a:pt x="68" y="46"/>
                        </a:lnTo>
                        <a:lnTo>
                          <a:pt x="135" y="1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4" name="Freeform 100"/>
                  <p:cNvSpPr>
                    <a:spLocks/>
                  </p:cNvSpPr>
                  <p:nvPr/>
                </p:nvSpPr>
                <p:spPr bwMode="auto">
                  <a:xfrm>
                    <a:off x="1313" y="2301"/>
                    <a:ext cx="135" cy="59"/>
                  </a:xfrm>
                  <a:custGeom>
                    <a:avLst/>
                    <a:gdLst>
                      <a:gd name="T0" fmla="*/ 135 w 135"/>
                      <a:gd name="T1" fmla="*/ 12 h 59"/>
                      <a:gd name="T2" fmla="*/ 105 w 135"/>
                      <a:gd name="T3" fmla="*/ 0 h 59"/>
                      <a:gd name="T4" fmla="*/ 35 w 135"/>
                      <a:gd name="T5" fmla="*/ 37 h 59"/>
                      <a:gd name="T6" fmla="*/ 0 w 135"/>
                      <a:gd name="T7" fmla="*/ 25 h 59"/>
                      <a:gd name="T8" fmla="*/ 18 w 135"/>
                      <a:gd name="T9" fmla="*/ 59 h 59"/>
                      <a:gd name="T10" fmla="*/ 105 w 135"/>
                      <a:gd name="T11" fmla="*/ 59 h 59"/>
                      <a:gd name="T12" fmla="*/ 68 w 135"/>
                      <a:gd name="T13" fmla="*/ 46 h 59"/>
                      <a:gd name="T14" fmla="*/ 135 w 135"/>
                      <a:gd name="T15" fmla="*/ 12 h 59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9"/>
                      <a:gd name="T26" fmla="*/ 135 w 135"/>
                      <a:gd name="T27" fmla="*/ 59 h 59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9">
                        <a:moveTo>
                          <a:pt x="135" y="12"/>
                        </a:moveTo>
                        <a:lnTo>
                          <a:pt x="105" y="0"/>
                        </a:lnTo>
                        <a:lnTo>
                          <a:pt x="35" y="37"/>
                        </a:lnTo>
                        <a:lnTo>
                          <a:pt x="0" y="25"/>
                        </a:lnTo>
                        <a:lnTo>
                          <a:pt x="18" y="59"/>
                        </a:lnTo>
                        <a:lnTo>
                          <a:pt x="105" y="59"/>
                        </a:lnTo>
                        <a:lnTo>
                          <a:pt x="68" y="46"/>
                        </a:lnTo>
                        <a:lnTo>
                          <a:pt x="135" y="1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5" name="Freeform 101"/>
                  <p:cNvSpPr>
                    <a:spLocks/>
                  </p:cNvSpPr>
                  <p:nvPr/>
                </p:nvSpPr>
                <p:spPr bwMode="auto">
                  <a:xfrm>
                    <a:off x="1321" y="2233"/>
                    <a:ext cx="135" cy="55"/>
                  </a:xfrm>
                  <a:custGeom>
                    <a:avLst/>
                    <a:gdLst>
                      <a:gd name="T0" fmla="*/ 0 w 135"/>
                      <a:gd name="T1" fmla="*/ 12 h 55"/>
                      <a:gd name="T2" fmla="*/ 30 w 135"/>
                      <a:gd name="T3" fmla="*/ 0 h 55"/>
                      <a:gd name="T4" fmla="*/ 102 w 135"/>
                      <a:gd name="T5" fmla="*/ 34 h 55"/>
                      <a:gd name="T6" fmla="*/ 135 w 135"/>
                      <a:gd name="T7" fmla="*/ 24 h 55"/>
                      <a:gd name="T8" fmla="*/ 117 w 135"/>
                      <a:gd name="T9" fmla="*/ 55 h 55"/>
                      <a:gd name="T10" fmla="*/ 32 w 135"/>
                      <a:gd name="T11" fmla="*/ 55 h 55"/>
                      <a:gd name="T12" fmla="*/ 67 w 135"/>
                      <a:gd name="T13" fmla="*/ 46 h 55"/>
                      <a:gd name="T14" fmla="*/ 0 w 135"/>
                      <a:gd name="T15" fmla="*/ 12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12"/>
                        </a:moveTo>
                        <a:lnTo>
                          <a:pt x="30" y="0"/>
                        </a:lnTo>
                        <a:lnTo>
                          <a:pt x="102" y="34"/>
                        </a:lnTo>
                        <a:lnTo>
                          <a:pt x="135" y="24"/>
                        </a:lnTo>
                        <a:lnTo>
                          <a:pt x="117" y="55"/>
                        </a:lnTo>
                        <a:lnTo>
                          <a:pt x="32" y="55"/>
                        </a:lnTo>
                        <a:lnTo>
                          <a:pt x="67" y="46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6" name="Freeform 102"/>
                  <p:cNvSpPr>
                    <a:spLocks/>
                  </p:cNvSpPr>
                  <p:nvPr/>
                </p:nvSpPr>
                <p:spPr bwMode="auto">
                  <a:xfrm>
                    <a:off x="1321" y="2233"/>
                    <a:ext cx="135" cy="55"/>
                  </a:xfrm>
                  <a:custGeom>
                    <a:avLst/>
                    <a:gdLst>
                      <a:gd name="T0" fmla="*/ 0 w 135"/>
                      <a:gd name="T1" fmla="*/ 12 h 55"/>
                      <a:gd name="T2" fmla="*/ 30 w 135"/>
                      <a:gd name="T3" fmla="*/ 0 h 55"/>
                      <a:gd name="T4" fmla="*/ 102 w 135"/>
                      <a:gd name="T5" fmla="*/ 34 h 55"/>
                      <a:gd name="T6" fmla="*/ 135 w 135"/>
                      <a:gd name="T7" fmla="*/ 24 h 55"/>
                      <a:gd name="T8" fmla="*/ 117 w 135"/>
                      <a:gd name="T9" fmla="*/ 55 h 55"/>
                      <a:gd name="T10" fmla="*/ 32 w 135"/>
                      <a:gd name="T11" fmla="*/ 55 h 55"/>
                      <a:gd name="T12" fmla="*/ 67 w 135"/>
                      <a:gd name="T13" fmla="*/ 46 h 55"/>
                      <a:gd name="T14" fmla="*/ 0 w 135"/>
                      <a:gd name="T15" fmla="*/ 12 h 55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5"/>
                      <a:gd name="T26" fmla="*/ 135 w 135"/>
                      <a:gd name="T27" fmla="*/ 55 h 55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5">
                        <a:moveTo>
                          <a:pt x="0" y="12"/>
                        </a:moveTo>
                        <a:lnTo>
                          <a:pt x="30" y="0"/>
                        </a:lnTo>
                        <a:lnTo>
                          <a:pt x="102" y="34"/>
                        </a:lnTo>
                        <a:lnTo>
                          <a:pt x="135" y="24"/>
                        </a:lnTo>
                        <a:lnTo>
                          <a:pt x="117" y="55"/>
                        </a:lnTo>
                        <a:lnTo>
                          <a:pt x="32" y="55"/>
                        </a:lnTo>
                        <a:lnTo>
                          <a:pt x="67" y="46"/>
                        </a:lnTo>
                        <a:lnTo>
                          <a:pt x="0" y="12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7" name="Freeform 103"/>
                  <p:cNvSpPr>
                    <a:spLocks/>
                  </p:cNvSpPr>
                  <p:nvPr/>
                </p:nvSpPr>
                <p:spPr bwMode="auto">
                  <a:xfrm>
                    <a:off x="1456" y="2307"/>
                    <a:ext cx="135" cy="56"/>
                  </a:xfrm>
                  <a:custGeom>
                    <a:avLst/>
                    <a:gdLst>
                      <a:gd name="T0" fmla="*/ 135 w 135"/>
                      <a:gd name="T1" fmla="*/ 43 h 56"/>
                      <a:gd name="T2" fmla="*/ 105 w 135"/>
                      <a:gd name="T3" fmla="*/ 56 h 56"/>
                      <a:gd name="T4" fmla="*/ 35 w 135"/>
                      <a:gd name="T5" fmla="*/ 19 h 56"/>
                      <a:gd name="T6" fmla="*/ 0 w 135"/>
                      <a:gd name="T7" fmla="*/ 31 h 56"/>
                      <a:gd name="T8" fmla="*/ 17 w 135"/>
                      <a:gd name="T9" fmla="*/ 0 h 56"/>
                      <a:gd name="T10" fmla="*/ 105 w 135"/>
                      <a:gd name="T11" fmla="*/ 0 h 56"/>
                      <a:gd name="T12" fmla="*/ 67 w 135"/>
                      <a:gd name="T13" fmla="*/ 9 h 56"/>
                      <a:gd name="T14" fmla="*/ 135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135" y="43"/>
                        </a:moveTo>
                        <a:lnTo>
                          <a:pt x="105" y="56"/>
                        </a:lnTo>
                        <a:lnTo>
                          <a:pt x="35" y="19"/>
                        </a:lnTo>
                        <a:lnTo>
                          <a:pt x="0" y="31"/>
                        </a:lnTo>
                        <a:lnTo>
                          <a:pt x="17" y="0"/>
                        </a:lnTo>
                        <a:lnTo>
                          <a:pt x="105" y="0"/>
                        </a:lnTo>
                        <a:lnTo>
                          <a:pt x="67" y="9"/>
                        </a:lnTo>
                        <a:lnTo>
                          <a:pt x="135" y="4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158" name="Freeform 104"/>
                  <p:cNvSpPr>
                    <a:spLocks/>
                  </p:cNvSpPr>
                  <p:nvPr/>
                </p:nvSpPr>
                <p:spPr bwMode="auto">
                  <a:xfrm>
                    <a:off x="1456" y="2307"/>
                    <a:ext cx="135" cy="56"/>
                  </a:xfrm>
                  <a:custGeom>
                    <a:avLst/>
                    <a:gdLst>
                      <a:gd name="T0" fmla="*/ 135 w 135"/>
                      <a:gd name="T1" fmla="*/ 43 h 56"/>
                      <a:gd name="T2" fmla="*/ 105 w 135"/>
                      <a:gd name="T3" fmla="*/ 56 h 56"/>
                      <a:gd name="T4" fmla="*/ 35 w 135"/>
                      <a:gd name="T5" fmla="*/ 19 h 56"/>
                      <a:gd name="T6" fmla="*/ 0 w 135"/>
                      <a:gd name="T7" fmla="*/ 31 h 56"/>
                      <a:gd name="T8" fmla="*/ 17 w 135"/>
                      <a:gd name="T9" fmla="*/ 0 h 56"/>
                      <a:gd name="T10" fmla="*/ 105 w 135"/>
                      <a:gd name="T11" fmla="*/ 0 h 56"/>
                      <a:gd name="T12" fmla="*/ 67 w 135"/>
                      <a:gd name="T13" fmla="*/ 9 h 56"/>
                      <a:gd name="T14" fmla="*/ 135 w 135"/>
                      <a:gd name="T15" fmla="*/ 43 h 5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5"/>
                      <a:gd name="T25" fmla="*/ 0 h 56"/>
                      <a:gd name="T26" fmla="*/ 135 w 135"/>
                      <a:gd name="T27" fmla="*/ 56 h 56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5" h="56">
                        <a:moveTo>
                          <a:pt x="135" y="43"/>
                        </a:moveTo>
                        <a:lnTo>
                          <a:pt x="105" y="56"/>
                        </a:lnTo>
                        <a:lnTo>
                          <a:pt x="35" y="19"/>
                        </a:lnTo>
                        <a:lnTo>
                          <a:pt x="0" y="31"/>
                        </a:lnTo>
                        <a:lnTo>
                          <a:pt x="17" y="0"/>
                        </a:lnTo>
                        <a:lnTo>
                          <a:pt x="105" y="0"/>
                        </a:lnTo>
                        <a:lnTo>
                          <a:pt x="67" y="9"/>
                        </a:lnTo>
                        <a:lnTo>
                          <a:pt x="135" y="43"/>
                        </a:lnTo>
                        <a:close/>
                      </a:path>
                    </a:pathLst>
                  </a:custGeom>
                  <a:solidFill>
                    <a:srgbClr val="FFFFFF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47" name="Line 105"/>
              <p:cNvSpPr>
                <a:spLocks noChangeShapeType="1"/>
              </p:cNvSpPr>
              <p:nvPr/>
            </p:nvSpPr>
            <p:spPr bwMode="auto">
              <a:xfrm>
                <a:off x="1248" y="2295"/>
                <a:ext cx="1" cy="123"/>
              </a:xfrm>
              <a:prstGeom prst="line">
                <a:avLst/>
              </a:prstGeom>
              <a:noFill/>
              <a:ln w="4763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8" name="Line 106"/>
              <p:cNvSpPr>
                <a:spLocks noChangeShapeType="1"/>
              </p:cNvSpPr>
              <p:nvPr/>
            </p:nvSpPr>
            <p:spPr bwMode="auto">
              <a:xfrm>
                <a:off x="1658" y="2295"/>
                <a:ext cx="1" cy="123"/>
              </a:xfrm>
              <a:prstGeom prst="line">
                <a:avLst/>
              </a:prstGeom>
              <a:noFill/>
              <a:ln w="4763">
                <a:solidFill>
                  <a:srgbClr val="AAE6FF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1" name="TextBox 140"/>
            <p:cNvSpPr txBox="1">
              <a:spLocks noChangeArrowheads="1"/>
            </p:cNvSpPr>
            <p:nvPr/>
          </p:nvSpPr>
          <p:spPr bwMode="auto">
            <a:xfrm>
              <a:off x="3593830" y="2873426"/>
              <a:ext cx="295719" cy="2776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altLang="zh-CN" sz="1200" b="1" dirty="0">
                  <a:solidFill>
                    <a:schemeClr val="bg1"/>
                  </a:solidFill>
                  <a:ea typeface="宋体" pitchFamily="2" charset="-122"/>
                </a:rPr>
                <a:t>X</a:t>
              </a:r>
            </a:p>
          </p:txBody>
        </p:sp>
      </p:grpSp>
      <p:sp>
        <p:nvSpPr>
          <p:cNvPr id="167" name="TextBox 166"/>
          <p:cNvSpPr txBox="1"/>
          <p:nvPr/>
        </p:nvSpPr>
        <p:spPr>
          <a:xfrm>
            <a:off x="685800" y="5068669"/>
            <a:ext cx="31539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Downstream router X has a static route with C as next-hop.</a:t>
            </a:r>
            <a:endParaRPr lang="en-US" dirty="0">
              <a:latin typeface="+mj-lt"/>
            </a:endParaRPr>
          </a:p>
        </p:txBody>
      </p:sp>
      <p:sp>
        <p:nvSpPr>
          <p:cNvPr id="168" name="Slide Number Placeholder 16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4214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j-lt"/>
              </a:rPr>
              <a:t>Allow PIM to track VRRP group on an interface</a:t>
            </a:r>
          </a:p>
          <a:p>
            <a:pPr lvl="1"/>
            <a:r>
              <a:rPr lang="en-US" sz="2400" dirty="0" smtClean="0">
                <a:latin typeface="+mj-lt"/>
              </a:rPr>
              <a:t>Leverage VRRP’s capability to track uplink status</a:t>
            </a:r>
          </a:p>
          <a:p>
            <a:pPr lvl="1"/>
            <a:endParaRPr lang="en-US" sz="800" dirty="0" smtClean="0">
              <a:latin typeface="+mj-lt"/>
            </a:endParaRPr>
          </a:p>
          <a:p>
            <a:r>
              <a:rPr lang="en-US" sz="2800" dirty="0" smtClean="0">
                <a:latin typeface="+mj-lt"/>
              </a:rPr>
              <a:t>PIM DR priority adjustment</a:t>
            </a:r>
          </a:p>
          <a:p>
            <a:pPr lvl="1"/>
            <a:r>
              <a:rPr lang="en-US" sz="2400" dirty="0" smtClean="0">
                <a:latin typeface="+mj-lt"/>
              </a:rPr>
              <a:t>Adjust DR priority to a configured value when becomes VRRP Master, allows DR be predictable before and after a switchover</a:t>
            </a:r>
          </a:p>
          <a:p>
            <a:pPr lvl="1"/>
            <a:r>
              <a:rPr lang="en-US" sz="2400" dirty="0" smtClean="0">
                <a:latin typeface="+mj-lt"/>
              </a:rPr>
              <a:t>Make VRRP Master the DR, process IGMP Join and start forwarding traffic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Proposed Solution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60128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j-lt"/>
              </a:rPr>
              <a:t>PIM keeps tracking VRRP state</a:t>
            </a:r>
          </a:p>
          <a:p>
            <a:pPr lvl="1"/>
            <a:r>
              <a:rPr lang="en-US" sz="2400" dirty="0" smtClean="0">
                <a:latin typeface="+mj-lt"/>
              </a:rPr>
              <a:t>Upon VRRP switchover, new Master router sends PIM Hello with new </a:t>
            </a:r>
            <a:r>
              <a:rPr lang="en-US" sz="2400" dirty="0" err="1" smtClean="0">
                <a:latin typeface="+mj-lt"/>
              </a:rPr>
              <a:t>GenID</a:t>
            </a:r>
            <a:r>
              <a:rPr lang="en-US" sz="2400" dirty="0" smtClean="0">
                <a:latin typeface="+mj-lt"/>
              </a:rPr>
              <a:t> using Virtual IP as source address</a:t>
            </a:r>
          </a:p>
          <a:p>
            <a:pPr lvl="1"/>
            <a:r>
              <a:rPr lang="en-US" sz="2400" dirty="0" smtClean="0">
                <a:latin typeface="+mj-lt"/>
              </a:rPr>
              <a:t>Trigger downstream routers to send PIM Join to virtual IP</a:t>
            </a:r>
          </a:p>
          <a:p>
            <a:pPr lvl="1"/>
            <a:r>
              <a:rPr lang="en-US" sz="2400" dirty="0" smtClean="0">
                <a:latin typeface="+mj-lt"/>
              </a:rPr>
              <a:t>Only Master router will process PIM Join, create </a:t>
            </a:r>
            <a:r>
              <a:rPr lang="en-US" sz="2400" dirty="0" err="1" smtClean="0">
                <a:latin typeface="+mj-lt"/>
              </a:rPr>
              <a:t>mroute</a:t>
            </a:r>
            <a:r>
              <a:rPr lang="en-US" sz="2400" dirty="0" smtClean="0">
                <a:latin typeface="+mj-lt"/>
              </a:rPr>
              <a:t> state and pull traffic from upstream and start forwarding</a:t>
            </a:r>
          </a:p>
          <a:p>
            <a:pPr lvl="1"/>
            <a:r>
              <a:rPr lang="en-US" sz="2400" dirty="0" smtClean="0">
                <a:latin typeface="+mj-lt"/>
              </a:rPr>
              <a:t>Backup routers ignore PIM Join/Prune messages targeting the Virtual IP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Tracking &amp; Failover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3873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+mj-lt"/>
              </a:rPr>
              <a:t>PIM keeps tracking VRRP </a:t>
            </a:r>
            <a:r>
              <a:rPr lang="en-US" sz="2800" dirty="0" smtClean="0">
                <a:latin typeface="+mj-lt"/>
              </a:rPr>
              <a:t>state</a:t>
            </a:r>
          </a:p>
          <a:p>
            <a:endParaRPr lang="en-US" sz="1000" dirty="0">
              <a:latin typeface="+mj-lt"/>
            </a:endParaRPr>
          </a:p>
          <a:p>
            <a:pPr marL="800100" lvl="1" indent="-342900"/>
            <a:r>
              <a:rPr lang="en-US" sz="2400" dirty="0" smtClean="0">
                <a:latin typeface="+mj-lt"/>
              </a:rPr>
              <a:t>All </a:t>
            </a:r>
            <a:r>
              <a:rPr lang="en-US" sz="2400" dirty="0">
                <a:latin typeface="+mj-lt"/>
              </a:rPr>
              <a:t>passive </a:t>
            </a:r>
            <a:r>
              <a:rPr lang="en-US" sz="2400" dirty="0" smtClean="0">
                <a:latin typeface="+mj-lt"/>
              </a:rPr>
              <a:t>routers: </a:t>
            </a:r>
          </a:p>
          <a:p>
            <a:pPr marL="1314450" lvl="2" indent="-457200">
              <a:buFont typeface="+mj-lt"/>
              <a:buAutoNum type="arabicPeriod"/>
            </a:pPr>
            <a:r>
              <a:rPr lang="en-US" sz="2000" dirty="0">
                <a:latin typeface="+mj-lt"/>
              </a:rPr>
              <a:t>M</a:t>
            </a:r>
            <a:r>
              <a:rPr lang="en-US" sz="2000" dirty="0" smtClean="0">
                <a:latin typeface="+mj-lt"/>
              </a:rPr>
              <a:t>aintain </a:t>
            </a:r>
            <a:r>
              <a:rPr lang="en-US" sz="2000" dirty="0" err="1">
                <a:latin typeface="+mj-lt"/>
              </a:rPr>
              <a:t>mroute</a:t>
            </a:r>
            <a:r>
              <a:rPr lang="en-US" sz="2000" dirty="0">
                <a:latin typeface="+mj-lt"/>
              </a:rPr>
              <a:t> </a:t>
            </a:r>
            <a:r>
              <a:rPr lang="en-US" sz="2000" dirty="0" smtClean="0">
                <a:latin typeface="+mj-lt"/>
              </a:rPr>
              <a:t>states</a:t>
            </a:r>
          </a:p>
          <a:p>
            <a:pPr marL="1314450" lvl="2" indent="-457200">
              <a:buFont typeface="+mj-lt"/>
              <a:buAutoNum type="arabicPeriod"/>
            </a:pPr>
            <a:r>
              <a:rPr lang="en-US" sz="2000" dirty="0">
                <a:latin typeface="+mj-lt"/>
              </a:rPr>
              <a:t>R</a:t>
            </a:r>
            <a:r>
              <a:rPr lang="en-US" sz="2000" dirty="0" smtClean="0">
                <a:latin typeface="+mj-lt"/>
              </a:rPr>
              <a:t>ecord </a:t>
            </a:r>
            <a:r>
              <a:rPr lang="en-US" sz="2000" dirty="0">
                <a:latin typeface="+mj-lt"/>
              </a:rPr>
              <a:t>the </a:t>
            </a:r>
            <a:r>
              <a:rPr lang="en-US" sz="2000" dirty="0" err="1">
                <a:latin typeface="+mj-lt"/>
              </a:rPr>
              <a:t>GenID</a:t>
            </a:r>
            <a:r>
              <a:rPr lang="en-US" sz="2000" dirty="0">
                <a:latin typeface="+mj-lt"/>
              </a:rPr>
              <a:t> of current </a:t>
            </a:r>
            <a:r>
              <a:rPr lang="en-US" sz="2000" dirty="0" smtClean="0">
                <a:latin typeface="+mj-lt"/>
              </a:rPr>
              <a:t>Master router </a:t>
            </a:r>
          </a:p>
          <a:p>
            <a:pPr marL="1314450" lvl="2" indent="-457200">
              <a:buFont typeface="+mj-lt"/>
              <a:buAutoNum type="arabicPeriod"/>
            </a:pPr>
            <a:endParaRPr lang="en-US" sz="1000" dirty="0">
              <a:latin typeface="+mj-lt"/>
            </a:endParaRPr>
          </a:p>
          <a:p>
            <a:pPr marL="800100" lvl="1" indent="-342900"/>
            <a:r>
              <a:rPr lang="en-US" sz="2400" dirty="0">
                <a:latin typeface="+mj-lt"/>
              </a:rPr>
              <a:t>Upon VRRP switchover, </a:t>
            </a:r>
            <a:r>
              <a:rPr lang="en-US" sz="2400" dirty="0" smtClean="0">
                <a:latin typeface="+mj-lt"/>
              </a:rPr>
              <a:t>new Master router uses </a:t>
            </a:r>
            <a:r>
              <a:rPr lang="en-US" sz="2400" dirty="0">
                <a:latin typeface="+mj-lt"/>
              </a:rPr>
              <a:t>the existing </a:t>
            </a:r>
            <a:r>
              <a:rPr lang="en-US" sz="2400" dirty="0" err="1">
                <a:latin typeface="+mj-lt"/>
              </a:rPr>
              <a:t>mroute</a:t>
            </a:r>
            <a:r>
              <a:rPr lang="en-US" sz="2400" dirty="0">
                <a:latin typeface="+mj-lt"/>
              </a:rPr>
              <a:t> states and </a:t>
            </a:r>
            <a:r>
              <a:rPr lang="en-US" sz="2400" dirty="0" smtClean="0">
                <a:latin typeface="+mj-lt"/>
              </a:rPr>
              <a:t>recorded </a:t>
            </a:r>
            <a:r>
              <a:rPr lang="en-US" sz="2400" dirty="0" err="1" smtClean="0">
                <a:latin typeface="+mj-lt"/>
              </a:rPr>
              <a:t>GenID</a:t>
            </a:r>
            <a:r>
              <a:rPr lang="en-US" sz="2400" dirty="0" smtClean="0">
                <a:latin typeface="+mj-lt"/>
              </a:rPr>
              <a:t> from previous Master router </a:t>
            </a:r>
            <a:r>
              <a:rPr lang="en-US" sz="2400" dirty="0">
                <a:latin typeface="+mj-lt"/>
              </a:rPr>
              <a:t>in its </a:t>
            </a:r>
            <a:r>
              <a:rPr lang="en-US" sz="2400" dirty="0" smtClean="0">
                <a:latin typeface="+mj-lt"/>
              </a:rPr>
              <a:t>PIM Hello </a:t>
            </a:r>
            <a:r>
              <a:rPr lang="en-US" sz="2400" dirty="0">
                <a:latin typeface="+mj-lt"/>
              </a:rPr>
              <a:t>message. </a:t>
            </a:r>
            <a:endParaRPr lang="en-US" sz="2400" dirty="0" smtClean="0">
              <a:latin typeface="+mj-lt"/>
            </a:endParaRPr>
          </a:p>
          <a:p>
            <a:pPr marL="800100" lvl="1" indent="-342900"/>
            <a:endParaRPr lang="en-US" sz="1000" dirty="0" smtClean="0">
              <a:latin typeface="+mj-lt"/>
            </a:endParaRPr>
          </a:p>
          <a:p>
            <a:pPr marL="800100" lvl="1" indent="-342900"/>
            <a:r>
              <a:rPr lang="en-US" sz="2400" dirty="0" smtClean="0">
                <a:latin typeface="+mj-lt"/>
              </a:rPr>
              <a:t>No action required on downstream routers.</a:t>
            </a:r>
            <a:endParaRPr lang="en-US" sz="2400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Tracking </a:t>
            </a:r>
            <a:r>
              <a:rPr lang="en-US" dirty="0">
                <a:solidFill>
                  <a:srgbClr val="FF0000"/>
                </a:solidFill>
              </a:rPr>
              <a:t>and </a:t>
            </a:r>
            <a:r>
              <a:rPr lang="en-US" dirty="0" smtClean="0">
                <a:solidFill>
                  <a:srgbClr val="FF0000"/>
                </a:solidFill>
              </a:rPr>
              <a:t>Failover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Proposed change in rev-01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36133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+mj-lt"/>
              </a:rPr>
              <a:t>Advantages comparing to original solution:</a:t>
            </a:r>
          </a:p>
          <a:p>
            <a:endParaRPr lang="en-US" sz="1000" dirty="0">
              <a:latin typeface="+mj-lt"/>
            </a:endParaRPr>
          </a:p>
          <a:p>
            <a:pPr marL="800100" lvl="1" indent="-342900"/>
            <a:r>
              <a:rPr lang="en-US" sz="2400" dirty="0" smtClean="0">
                <a:latin typeface="+mj-lt"/>
              </a:rPr>
              <a:t>This solution make switchover completely transparent to downstream routers.</a:t>
            </a:r>
          </a:p>
          <a:p>
            <a:pPr marL="800100" lvl="1" indent="-342900"/>
            <a:endParaRPr lang="en-US" sz="1000" dirty="0" smtClean="0">
              <a:latin typeface="+mj-lt"/>
            </a:endParaRPr>
          </a:p>
          <a:p>
            <a:pPr marL="800100" lvl="1" indent="-342900"/>
            <a:r>
              <a:rPr lang="en-US" sz="2400" dirty="0">
                <a:latin typeface="+mj-lt"/>
              </a:rPr>
              <a:t>Avoids resending PIM J/P upon switchover from downstream routers. </a:t>
            </a:r>
            <a:endParaRPr lang="en-US" sz="2400" dirty="0" smtClean="0">
              <a:latin typeface="+mj-lt"/>
            </a:endParaRPr>
          </a:p>
          <a:p>
            <a:pPr marL="800100" lvl="1" indent="-342900"/>
            <a:endParaRPr lang="en-US" sz="1000" dirty="0" smtClean="0">
              <a:latin typeface="+mj-lt"/>
            </a:endParaRPr>
          </a:p>
          <a:p>
            <a:pPr marL="800100" lvl="1" indent="-342900"/>
            <a:r>
              <a:rPr lang="en-US" sz="2400" dirty="0">
                <a:latin typeface="+mj-lt"/>
              </a:rPr>
              <a:t>No need to re-create </a:t>
            </a:r>
            <a:r>
              <a:rPr lang="en-US" sz="2400" dirty="0" err="1">
                <a:latin typeface="+mj-lt"/>
              </a:rPr>
              <a:t>mroute</a:t>
            </a:r>
            <a:r>
              <a:rPr lang="en-US" sz="2400" dirty="0">
                <a:latin typeface="+mj-lt"/>
              </a:rPr>
              <a:t> states on new Master router</a:t>
            </a:r>
            <a:r>
              <a:rPr lang="en-US" sz="2400" dirty="0" smtClean="0">
                <a:latin typeface="+mj-lt"/>
              </a:rPr>
              <a:t>.</a:t>
            </a:r>
          </a:p>
          <a:p>
            <a:pPr marL="800100" lvl="1" indent="-342900"/>
            <a:endParaRPr lang="en-US" sz="1000" dirty="0" smtClean="0">
              <a:latin typeface="+mj-lt"/>
            </a:endParaRPr>
          </a:p>
          <a:p>
            <a:pPr marL="800100" lvl="1" indent="-342900"/>
            <a:r>
              <a:rPr lang="en-US" sz="2400" dirty="0" smtClean="0">
                <a:latin typeface="+mj-lt"/>
              </a:rPr>
              <a:t>Potentially faster convergence upon switchover.</a:t>
            </a:r>
            <a:endParaRPr lang="en-US" sz="1000" dirty="0" smtClean="0">
              <a:latin typeface="+mj-lt"/>
            </a:endParaRPr>
          </a:p>
          <a:p>
            <a:pPr lvl="1"/>
            <a:endParaRPr lang="en-US" sz="1000" dirty="0" smtClean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Tracking </a:t>
            </a:r>
            <a:r>
              <a:rPr lang="en-US" dirty="0">
                <a:solidFill>
                  <a:srgbClr val="FF0000"/>
                </a:solidFill>
              </a:rPr>
              <a:t>and </a:t>
            </a:r>
            <a:r>
              <a:rPr lang="en-US" dirty="0" smtClean="0">
                <a:solidFill>
                  <a:srgbClr val="FF0000"/>
                </a:solidFill>
              </a:rPr>
              <a:t>Failover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Proposed change in rev-01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75751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>
                <a:latin typeface="+mj-lt"/>
              </a:rPr>
              <a:t>If only one VRRP group, </a:t>
            </a:r>
            <a:r>
              <a:rPr lang="en-US" sz="2400" dirty="0">
                <a:latin typeface="+mj-lt"/>
              </a:rPr>
              <a:t>B</a:t>
            </a:r>
            <a:r>
              <a:rPr lang="en-US" sz="2400" dirty="0" smtClean="0">
                <a:latin typeface="+mj-lt"/>
              </a:rPr>
              <a:t>ackup routers will send a large penalty metric preference (PIM_ASSERT_INFINITY - 1) and make MR the Assert winner.</a:t>
            </a:r>
          </a:p>
          <a:p>
            <a:endParaRPr lang="en-US" sz="8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If there are multiples VRRP groups configured on an interface, Assert metric preference will be (PIM_ASSERT_INFINITY - 1) if and only if all VRRP groups are in </a:t>
            </a:r>
            <a:r>
              <a:rPr lang="en-US" sz="2400" dirty="0">
                <a:latin typeface="+mj-lt"/>
              </a:rPr>
              <a:t>B</a:t>
            </a:r>
            <a:r>
              <a:rPr lang="en-US" sz="2400" dirty="0" smtClean="0">
                <a:latin typeface="+mj-lt"/>
              </a:rPr>
              <a:t>ackup. </a:t>
            </a:r>
          </a:p>
          <a:p>
            <a:endParaRPr lang="en-US" sz="8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If there is at least one VRRP group in Master state on an interface, then original Assert metric preference will be used.</a:t>
            </a:r>
            <a:endParaRPr lang="en-US" sz="2400" dirty="0">
              <a:latin typeface="+mj-lt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PIM Assert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4949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latin typeface="+mj-lt"/>
              </a:rPr>
              <a:t>If only one VRRP group, </a:t>
            </a:r>
            <a:r>
              <a:rPr lang="en-US" sz="2400" dirty="0">
                <a:latin typeface="+mj-lt"/>
              </a:rPr>
              <a:t>B</a:t>
            </a:r>
            <a:r>
              <a:rPr lang="en-US" sz="2400" dirty="0" smtClean="0">
                <a:latin typeface="+mj-lt"/>
              </a:rPr>
              <a:t>ackup routers will send a large penalty metric preference in Offer (PIM_BIDIR_INFINITY_PREF- 1) and make MR the DF winner. </a:t>
            </a:r>
          </a:p>
          <a:p>
            <a:endParaRPr lang="en-US" sz="8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If there are multiples VRRP groups configured on an interface, Offer metric preference will be (PIM_BIDIR_INFINITY_PREF- 1) if and only if all VRRP groups are in </a:t>
            </a:r>
            <a:r>
              <a:rPr lang="en-US" sz="2400" dirty="0">
                <a:latin typeface="+mj-lt"/>
              </a:rPr>
              <a:t>B</a:t>
            </a:r>
            <a:r>
              <a:rPr lang="en-US" sz="2400" dirty="0" smtClean="0">
                <a:latin typeface="+mj-lt"/>
              </a:rPr>
              <a:t>ackup. </a:t>
            </a:r>
          </a:p>
          <a:p>
            <a:endParaRPr lang="en-US" sz="800" dirty="0" smtClean="0">
              <a:latin typeface="+mj-lt"/>
            </a:endParaRPr>
          </a:p>
          <a:p>
            <a:r>
              <a:rPr lang="en-US" sz="2400" dirty="0" smtClean="0">
                <a:latin typeface="+mj-lt"/>
              </a:rPr>
              <a:t>If there is at least one VRRP group in Master state on an interface, then original Offer metric preference to RP will be used.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BiDir</a:t>
            </a:r>
            <a:r>
              <a:rPr lang="en-US" dirty="0" smtClean="0"/>
              <a:t> Group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972B9-9CE7-4AD6-AA0E-6578E74BF7A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517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6009</TotalTime>
  <Words>574</Words>
  <Application>Microsoft Office PowerPoint</Application>
  <PresentationFormat>On-screen Show (4:3)</PresentationFormat>
  <Paragraphs>85</Paragraphs>
  <Slides>10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PIM VRRP Interoperability</vt:lpstr>
      <vt:lpstr>Rationale</vt:lpstr>
      <vt:lpstr>Use Case</vt:lpstr>
      <vt:lpstr>Proposed Solution</vt:lpstr>
      <vt:lpstr>Tracking &amp; Failover</vt:lpstr>
      <vt:lpstr>Tracking and Failover Proposed change in rev-01</vt:lpstr>
      <vt:lpstr>Tracking and Failover Proposed change in rev-01</vt:lpstr>
      <vt:lpstr>PIM Assert</vt:lpstr>
      <vt:lpstr>BiDir Group</vt:lpstr>
      <vt:lpstr>Further Considerations</vt:lpstr>
    </vt:vector>
  </TitlesOfParts>
  <Company>Cisco Systems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PIM VRRP Interoperability</dc:title>
  <dc:creator>Wei Zhou</dc:creator>
  <cp:lastModifiedBy>m00904492</cp:lastModifiedBy>
  <cp:revision>26</cp:revision>
  <dcterms:created xsi:type="dcterms:W3CDTF">2012-10-29T18:28:57Z</dcterms:created>
  <dcterms:modified xsi:type="dcterms:W3CDTF">2013-03-21T04:24:47Z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sflag">
    <vt:lpwstr>1363655607</vt:lpwstr>
  </property>
</Properties>
</file>