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215C8-4406-DD48-ABEE-EDFA61690470}" type="datetimeFigureOut">
              <a:rPr lang="en-US" smtClean="0"/>
              <a:t>9/3/13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669BB-6E2D-0547-B353-9A4CAF36C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5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DCA62-47F8-1B47-87D5-FDCD6290E314}" type="datetimeFigureOut">
              <a:rPr lang="en-US" smtClean="0"/>
              <a:t>9/3/13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C7177-BCC7-EB48-8A06-5E30BB02D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29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73D26-3920-6945-9B46-EF6ABD82A4F4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2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F0589-EB27-A943-B583-2A0375F6E088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1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4785-54E2-BF4E-A73F-A5FB43D2B2D9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7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3B3C-4B49-4840-910D-0F8A2AF419C4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9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F5CC-90C1-5743-8B54-00B3C7AD1976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9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C40F-219A-8A4B-A9E5-45B53340A5DC}" type="datetime1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2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BDCA-2CBE-2743-93B6-F2301296F7D4}" type="datetime1">
              <a:rPr lang="en-US" smtClean="0"/>
              <a:t>9/3/13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4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6D2D-BD2C-2D4B-8AEB-FDA95E252ADC}" type="datetime1">
              <a:rPr lang="en-US" smtClean="0"/>
              <a:t>9/3/13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1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8785B-D1E8-3047-8977-84B47ADC97A6}" type="datetime1">
              <a:rPr lang="en-US" smtClean="0"/>
              <a:t>9/3/13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60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BD86-E718-C34D-BEA8-56869EC3C4B6}" type="datetime1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5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179B-6567-3B44-BDBC-01027F7AA6B4}" type="datetime1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2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94"/>
            <a:ext cx="2133600" cy="199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C3483-F06F-F842-9AF7-52AC98A113CE}" type="datetime1">
              <a:rPr lang="en-US" smtClean="0"/>
              <a:t>9/3/13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94"/>
            <a:ext cx="2895600" cy="199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draft-arango-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pim-join-attributes-for-lisp-00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94"/>
            <a:ext cx="2133600" cy="199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0D555-A8FE-FF46-AD86-794F0A74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5232"/>
            <a:ext cx="7772400" cy="976869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accent1"/>
                </a:solidFill>
                <a:latin typeface="Arial"/>
                <a:cs typeface="Arial"/>
              </a:rPr>
              <a:t>PIM Join Attributes for LISP</a:t>
            </a:r>
            <a:endParaRPr lang="en-US" sz="4800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38991"/>
            <a:ext cx="7772400" cy="3773956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draft-arango-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pim-join-attributes-for-lisp-00</a:t>
            </a:r>
          </a:p>
          <a:p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  <a:t>Jesus </a:t>
            </a:r>
            <a:r>
              <a:rPr lang="en-US" i="1" dirty="0" err="1" smtClean="0">
                <a:solidFill>
                  <a:schemeClr val="tx1"/>
                </a:solidFill>
                <a:latin typeface="Arial"/>
                <a:cs typeface="Arial"/>
              </a:rPr>
              <a:t>Arango</a:t>
            </a:r>
            <a: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i="1" dirty="0" err="1" smtClean="0">
                <a:solidFill>
                  <a:schemeClr val="tx1"/>
                </a:solidFill>
                <a:latin typeface="Arial"/>
                <a:cs typeface="Arial"/>
              </a:rPr>
              <a:t>Stig</a:t>
            </a:r>
            <a: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Arial"/>
                <a:cs typeface="Arial"/>
              </a:rPr>
              <a:t>Venaas</a:t>
            </a:r>
            <a: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dirty="0" err="1" smtClean="0">
                <a:solidFill>
                  <a:schemeClr val="tx1"/>
                </a:solidFill>
                <a:latin typeface="Arial"/>
                <a:cs typeface="Arial"/>
              </a:rPr>
              <a:t>Isidor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 Kouvelas</a:t>
            </a:r>
          </a:p>
          <a:p>
            <a:endParaRPr lang="en-US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US" i="1" dirty="0" smtClean="0">
                <a:solidFill>
                  <a:schemeClr val="tx1"/>
                </a:solidFill>
                <a:latin typeface="Arial"/>
                <a:cs typeface="Arial"/>
              </a:rPr>
              <a:t>IETF 86, Orlando, Florida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0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605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Transport Attribute Format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13028"/>
            <a:ext cx="8229600" cy="3200191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Transport</a:t>
            </a:r>
            <a:r>
              <a:rPr lang="en-US" sz="2800" dirty="0" smtClean="0">
                <a:latin typeface="Arial"/>
                <a:cs typeface="Arial"/>
              </a:rPr>
              <a:t> field is set to 0 for multicast transport and is set to 1 for unicast transport.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10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69727" y="1301207"/>
            <a:ext cx="7402398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700" dirty="0">
                <a:latin typeface="Courier New"/>
                <a:cs typeface="Courier New"/>
              </a:rPr>
              <a:t> 0                   1                   2</a:t>
            </a:r>
          </a:p>
          <a:p>
            <a:r>
              <a:rPr lang="da-DK" sz="1700" dirty="0" smtClean="0">
                <a:latin typeface="Courier New"/>
                <a:cs typeface="Courier New"/>
              </a:rPr>
              <a:t> </a:t>
            </a:r>
            <a:r>
              <a:rPr lang="da-DK" sz="1700" dirty="0">
                <a:latin typeface="Courier New"/>
                <a:cs typeface="Courier New"/>
              </a:rPr>
              <a:t>0 1 2 3 4 5 6 7 8 9 0 1 2 3 4 5 6 7 8 9 0 1 2 3</a:t>
            </a:r>
          </a:p>
          <a:p>
            <a:r>
              <a:rPr lang="da-DK" sz="1700" dirty="0" smtClean="0">
                <a:latin typeface="Courier New"/>
                <a:cs typeface="Courier New"/>
              </a:rPr>
              <a:t>+</a:t>
            </a:r>
            <a:r>
              <a:rPr lang="da-DK" sz="1700" dirty="0">
                <a:latin typeface="Courier New"/>
                <a:cs typeface="Courier New"/>
              </a:rPr>
              <a:t>-+-+-+-+-+-+-+-+-+-+-+-+-+-+-+-+-+-+-+-+-+-+-+-+</a:t>
            </a:r>
          </a:p>
          <a:p>
            <a:r>
              <a:rPr lang="da-DK" sz="1700" dirty="0" smtClean="0">
                <a:latin typeface="Courier New"/>
                <a:cs typeface="Courier New"/>
              </a:rPr>
              <a:t>|</a:t>
            </a:r>
            <a:r>
              <a:rPr lang="da-DK" sz="1700" dirty="0">
                <a:latin typeface="Courier New"/>
                <a:cs typeface="Courier New"/>
              </a:rPr>
              <a:t>F|E| Type = 5  | </a:t>
            </a:r>
            <a:r>
              <a:rPr lang="da-DK" sz="1700" dirty="0" err="1">
                <a:latin typeface="Courier New"/>
                <a:cs typeface="Courier New"/>
              </a:rPr>
              <a:t>Length</a:t>
            </a:r>
            <a:r>
              <a:rPr lang="da-DK" sz="1700" dirty="0">
                <a:latin typeface="Courier New"/>
                <a:cs typeface="Courier New"/>
              </a:rPr>
              <a:t> = 1    |  Transport    |</a:t>
            </a:r>
          </a:p>
          <a:p>
            <a:r>
              <a:rPr lang="da-DK" sz="1700" dirty="0" smtClean="0">
                <a:latin typeface="Courier New"/>
                <a:cs typeface="Courier New"/>
              </a:rPr>
              <a:t>+</a:t>
            </a:r>
            <a:r>
              <a:rPr lang="da-DK" sz="1700" dirty="0">
                <a:latin typeface="Courier New"/>
                <a:cs typeface="Courier New"/>
              </a:rPr>
              <a:t>-+-+-+-+-+-+-+-+-+-+-+-+-+-+-+-+-+-+-+-+-+-+-+-+</a:t>
            </a:r>
          </a:p>
        </p:txBody>
      </p:sp>
    </p:spTree>
    <p:extLst>
      <p:ext uri="{BB962C8B-B14F-4D97-AF65-F5344CB8AC3E}">
        <p14:creationId xmlns:p14="http://schemas.microsoft.com/office/powerpoint/2010/main" val="127590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605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Receiver RLOC Attribute Format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13028"/>
            <a:ext cx="8229600" cy="3200191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Address Family </a:t>
            </a:r>
            <a:r>
              <a:rPr lang="en-US" sz="2800" dirty="0" smtClean="0">
                <a:latin typeface="Arial"/>
                <a:cs typeface="Arial"/>
              </a:rPr>
              <a:t>field carries the PIM Address Family of the receiver RLOC as defined in RFC4601</a:t>
            </a:r>
          </a:p>
          <a:p>
            <a:r>
              <a:rPr lang="en-US" sz="2800" b="1" dirty="0" smtClean="0">
                <a:latin typeface="Arial"/>
                <a:cs typeface="Arial"/>
              </a:rPr>
              <a:t>Receiver RLOC </a:t>
            </a:r>
            <a:r>
              <a:rPr lang="en-US" sz="2800" dirty="0" smtClean="0">
                <a:latin typeface="Arial"/>
                <a:cs typeface="Arial"/>
              </a:rPr>
              <a:t>field carries the RLOC address on which the receiver </a:t>
            </a:r>
            <a:r>
              <a:rPr lang="en-US" sz="2800" dirty="0" err="1" smtClean="0">
                <a:latin typeface="Arial"/>
                <a:cs typeface="Arial"/>
              </a:rPr>
              <a:t>xTR</a:t>
            </a:r>
            <a:r>
              <a:rPr lang="en-US" sz="2800" dirty="0" smtClean="0">
                <a:latin typeface="Arial"/>
                <a:cs typeface="Arial"/>
              </a:rPr>
              <a:t> wishes to receiver the unicast-encapsulated flow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11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35993" y="1428469"/>
            <a:ext cx="84165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 0                   1                   2                   3</a:t>
            </a:r>
          </a:p>
          <a:p>
            <a:r>
              <a:rPr lang="en-US" sz="1600" dirty="0">
                <a:latin typeface="Courier New"/>
                <a:cs typeface="Courier New"/>
              </a:rPr>
              <a:t> 0 1 2 3 4 5 6 7 8 9 0 1 2 3 4 5 6 7 8 9 0 1 2 3 4 5 6 7 8 9 0 1</a:t>
            </a:r>
          </a:p>
          <a:p>
            <a:r>
              <a:rPr lang="en-US" sz="1600" dirty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r>
              <a:rPr lang="en-US" sz="1600" dirty="0">
                <a:latin typeface="Courier New"/>
                <a:cs typeface="Courier New"/>
              </a:rPr>
              <a:t>|F|E| Type = 6  |    Length     |  </a:t>
            </a:r>
            <a:r>
              <a:rPr lang="en-US" sz="1600" dirty="0" err="1">
                <a:latin typeface="Courier New"/>
                <a:cs typeface="Courier New"/>
              </a:rPr>
              <a:t>Addr</a:t>
            </a:r>
            <a:r>
              <a:rPr lang="en-US" sz="1600" dirty="0">
                <a:latin typeface="Courier New"/>
                <a:cs typeface="Courier New"/>
              </a:rPr>
              <a:t> Family  |  Receiver RLOC</a:t>
            </a:r>
          </a:p>
          <a:p>
            <a:r>
              <a:rPr lang="en-US" sz="1600" dirty="0">
                <a:latin typeface="Courier New"/>
                <a:cs typeface="Courier New"/>
              </a:rPr>
              <a:t>+-+-+-+-+-+-+-+-+-+-+-+-+-+-+-+-+-+-+-+-+-+-+-+-+-+-+-+-+-+-+-...</a:t>
            </a:r>
          </a:p>
        </p:txBody>
      </p:sp>
    </p:spTree>
    <p:extLst>
      <p:ext uri="{BB962C8B-B14F-4D97-AF65-F5344CB8AC3E}">
        <p14:creationId xmlns:p14="http://schemas.microsoft.com/office/powerpoint/2010/main" val="1116829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8121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Wrap Up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062"/>
            <a:ext cx="8229600" cy="4769157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Arial"/>
                <a:cs typeface="Arial"/>
              </a:rPr>
              <a:t>Adding support for unicast transport to LISP multicast PIM signaling</a:t>
            </a:r>
          </a:p>
          <a:p>
            <a:r>
              <a:rPr lang="en-US" sz="3000" dirty="0" smtClean="0">
                <a:latin typeface="Arial"/>
                <a:cs typeface="Arial"/>
              </a:rPr>
              <a:t>Introducing the Transport </a:t>
            </a:r>
            <a:r>
              <a:rPr lang="en-US" sz="3000" smtClean="0">
                <a:latin typeface="Arial"/>
                <a:cs typeface="Arial"/>
              </a:rPr>
              <a:t>and Receiver </a:t>
            </a:r>
            <a:r>
              <a:rPr lang="en-US" sz="3000" dirty="0" smtClean="0">
                <a:latin typeface="Arial"/>
                <a:cs typeface="Arial"/>
              </a:rPr>
              <a:t>RLOC attributes to carry additional required information in LISP encapsulated </a:t>
            </a:r>
            <a:r>
              <a:rPr lang="en-US" sz="3000" dirty="0" smtClean="0"/>
              <a:t>(S-EID,G) Join/Prune PIM messages</a:t>
            </a:r>
            <a:endParaRPr lang="en-US" sz="3000" dirty="0" smtClean="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12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586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Problem </a:t>
            </a:r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B</a:t>
            </a:r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eing </a:t>
            </a:r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S</a:t>
            </a:r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olved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116"/>
            <a:ext cx="8229600" cy="485604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LISP multicast (RFC6831) defaults to multicast transport over the RLOC core</a:t>
            </a:r>
          </a:p>
          <a:p>
            <a:r>
              <a:rPr lang="en-US" sz="2800" dirty="0" smtClean="0">
                <a:latin typeface="Arial"/>
                <a:cs typeface="Arial"/>
              </a:rPr>
              <a:t>However, implementations are initially focusing on unicast transport with head-end replication at the root site</a:t>
            </a:r>
          </a:p>
          <a:p>
            <a:r>
              <a:rPr lang="en-US" sz="2800" dirty="0" smtClean="0">
                <a:latin typeface="Arial"/>
                <a:cs typeface="Arial"/>
              </a:rPr>
              <a:t>Support LISP multicast over core networks that do have native multicast support</a:t>
            </a:r>
          </a:p>
          <a:p>
            <a:r>
              <a:rPr lang="en-US" sz="2800" dirty="0" smtClean="0">
                <a:latin typeface="Arial"/>
                <a:cs typeface="Arial"/>
              </a:rPr>
              <a:t>Support mixed environments where some receivers have core multicast connectivity and some do not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48255-30DA-D441-85FB-7407EF49E732}" type="datetime1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90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191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RFC-6831 PIM Signaling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267200"/>
            <a:ext cx="2209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019800" y="5105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5715000" y="5105400"/>
            <a:ext cx="304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 flipV="1">
            <a:off x="6477000" y="5105400"/>
            <a:ext cx="304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 flipV="1">
            <a:off x="6400800" y="4724400"/>
            <a:ext cx="76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5943600" y="4724400"/>
            <a:ext cx="76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0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4267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048000" y="4800600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2743200" y="47244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3048000" y="51054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8288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533400" y="2590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990600" y="2590800"/>
            <a:ext cx="4572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914400" y="2286000"/>
            <a:ext cx="5334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" name="Picture 1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219200"/>
            <a:ext cx="3657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Line 19"/>
          <p:cNvSpPr>
            <a:spLocks noChangeShapeType="1"/>
          </p:cNvSpPr>
          <p:nvPr/>
        </p:nvSpPr>
        <p:spPr bwMode="auto">
          <a:xfrm flipH="1" flipV="1">
            <a:off x="5029200" y="3657600"/>
            <a:ext cx="838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 flipV="1">
            <a:off x="5486400" y="3581400"/>
            <a:ext cx="838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3276600" y="3505200"/>
            <a:ext cx="13716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2743200" y="3352800"/>
            <a:ext cx="381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9050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1676400" y="2057400"/>
            <a:ext cx="1295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676400" y="2819400"/>
            <a:ext cx="12192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5562600" y="2133600"/>
            <a:ext cx="1371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5562600" y="2895600"/>
            <a:ext cx="1371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314325" y="2395542"/>
            <a:ext cx="323850" cy="350838"/>
            <a:chOff x="3493" y="1088"/>
            <a:chExt cx="204" cy="221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3493" y="1105"/>
              <a:ext cx="204" cy="185"/>
            </a:xfrm>
            <a:prstGeom prst="ellipse">
              <a:avLst/>
            </a:pr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501" y="1088"/>
              <a:ext cx="19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S</a:t>
              </a:r>
            </a:p>
          </p:txBody>
        </p:sp>
      </p:grp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1281113" y="1914526"/>
            <a:ext cx="474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ITR</a:t>
            </a:r>
            <a:endParaRPr lang="en-US" sz="1000" b="1">
              <a:latin typeface="Comic Sans MS" charset="0"/>
            </a:endParaRPr>
          </a:p>
        </p:txBody>
      </p: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7696201" y="2438406"/>
            <a:ext cx="327025" cy="350838"/>
            <a:chOff x="3493" y="1088"/>
            <a:chExt cx="206" cy="221"/>
          </a:xfrm>
        </p:grpSpPr>
        <p:sp>
          <p:nvSpPr>
            <p:cNvPr id="39" name="Oval 38"/>
            <p:cNvSpPr>
              <a:spLocks noChangeArrowheads="1"/>
            </p:cNvSpPr>
            <p:nvPr/>
          </p:nvSpPr>
          <p:spPr bwMode="auto">
            <a:xfrm>
              <a:off x="3493" y="1105"/>
              <a:ext cx="204" cy="185"/>
            </a:xfrm>
            <a:prstGeom prst="ellipse">
              <a:avLst/>
            </a:pr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3501" y="1088"/>
              <a:ext cx="19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D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281113" y="2439989"/>
            <a:ext cx="474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ITR</a:t>
            </a:r>
            <a:endParaRPr lang="en-US" sz="1000" b="1">
              <a:latin typeface="Comic Sans MS" charset="0"/>
            </a:endParaRP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781800" y="1905001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810375" y="2528889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3483854" y="1916668"/>
            <a:ext cx="13666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latin typeface="Comic Sans MS" charset="0"/>
              </a:rPr>
              <a:t>RLOC core</a:t>
            </a:r>
            <a:endParaRPr lang="en-US" b="1" dirty="0">
              <a:latin typeface="Comic Sans MS" charset="0"/>
            </a:endParaRPr>
          </a:p>
        </p:txBody>
      </p: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1295401" y="2133597"/>
            <a:ext cx="390525" cy="307975"/>
            <a:chOff x="4725" y="3312"/>
            <a:chExt cx="246" cy="194"/>
          </a:xfrm>
        </p:grpSpPr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4725" y="3312"/>
              <a:ext cx="24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S1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1295401" y="2666997"/>
            <a:ext cx="419100" cy="307975"/>
            <a:chOff x="4725" y="3312"/>
            <a:chExt cx="264" cy="194"/>
          </a:xfrm>
        </p:grpSpPr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Text Box 52"/>
            <p:cNvSpPr txBox="1">
              <a:spLocks noChangeArrowheads="1"/>
            </p:cNvSpPr>
            <p:nvPr/>
          </p:nvSpPr>
          <p:spPr bwMode="auto">
            <a:xfrm>
              <a:off x="4725" y="3312"/>
              <a:ext cx="26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S2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6858001" y="2133597"/>
            <a:ext cx="395288" cy="307975"/>
            <a:chOff x="4725" y="3312"/>
            <a:chExt cx="249" cy="194"/>
          </a:xfrm>
        </p:grpSpPr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Text Box 55"/>
            <p:cNvSpPr txBox="1">
              <a:spLocks noChangeArrowheads="1"/>
            </p:cNvSpPr>
            <p:nvPr/>
          </p:nvSpPr>
          <p:spPr bwMode="auto">
            <a:xfrm>
              <a:off x="4725" y="3312"/>
              <a:ext cx="24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D1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6858001" y="2743197"/>
            <a:ext cx="423863" cy="307975"/>
            <a:chOff x="4725" y="3312"/>
            <a:chExt cx="267" cy="194"/>
          </a:xfrm>
        </p:grpSpPr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 Box 58"/>
            <p:cNvSpPr txBox="1">
              <a:spLocks noChangeArrowheads="1"/>
            </p:cNvSpPr>
            <p:nvPr/>
          </p:nvSpPr>
          <p:spPr bwMode="auto">
            <a:xfrm>
              <a:off x="4725" y="3312"/>
              <a:ext cx="26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D2</a:t>
              </a:r>
            </a:p>
          </p:txBody>
        </p:sp>
      </p:grpSp>
      <p:sp>
        <p:nvSpPr>
          <p:cNvPr id="60" name="Rectangle 59"/>
          <p:cNvSpPr>
            <a:spLocks noChangeArrowheads="1"/>
          </p:cNvSpPr>
          <p:nvPr/>
        </p:nvSpPr>
        <p:spPr bwMode="auto">
          <a:xfrm rot="461406">
            <a:off x="6310899" y="2220042"/>
            <a:ext cx="65129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12.0.0.2</a:t>
            </a: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 rot="20890780">
            <a:off x="6309313" y="2729630"/>
            <a:ext cx="65129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13.0.0.2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 rot="21053129">
            <a:off x="1597563" y="2231154"/>
            <a:ext cx="63075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10.0.0.1</a:t>
            </a: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 rot="354521">
            <a:off x="1610214" y="2802654"/>
            <a:ext cx="61021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11.0.0.1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2514600" y="4495796"/>
            <a:ext cx="517525" cy="307975"/>
            <a:chOff x="598" y="2592"/>
            <a:chExt cx="326" cy="194"/>
          </a:xfrm>
        </p:grpSpPr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598" y="2592"/>
              <a:ext cx="311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6" name="Text Box 65"/>
            <p:cNvSpPr txBox="1">
              <a:spLocks noChangeArrowheads="1"/>
            </p:cNvSpPr>
            <p:nvPr/>
          </p:nvSpPr>
          <p:spPr bwMode="auto">
            <a:xfrm>
              <a:off x="635" y="2592"/>
              <a:ext cx="28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R11</a:t>
              </a:r>
            </a:p>
          </p:txBody>
        </p:sp>
      </p:grp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2768600" y="5446716"/>
            <a:ext cx="533400" cy="357187"/>
            <a:chOff x="4416" y="2501"/>
            <a:chExt cx="336" cy="225"/>
          </a:xfrm>
        </p:grpSpPr>
        <p:sp>
          <p:nvSpPr>
            <p:cNvPr id="68" name="Oval 67"/>
            <p:cNvSpPr>
              <a:spLocks noChangeArrowheads="1"/>
            </p:cNvSpPr>
            <p:nvPr/>
          </p:nvSpPr>
          <p:spPr bwMode="auto">
            <a:xfrm>
              <a:off x="4416" y="2501"/>
              <a:ext cx="336" cy="225"/>
            </a:xfrm>
            <a:prstGeom prst="ellipse">
              <a:avLst/>
            </a:pr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4446" y="2503"/>
              <a:ext cx="2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R1</a:t>
              </a:r>
            </a:p>
          </p:txBody>
        </p:sp>
      </p:grpSp>
      <p:grpSp>
        <p:nvGrpSpPr>
          <p:cNvPr id="70" name="Group 69"/>
          <p:cNvGrpSpPr>
            <a:grpSpLocks/>
          </p:cNvGrpSpPr>
          <p:nvPr/>
        </p:nvGrpSpPr>
        <p:grpSpPr bwMode="auto">
          <a:xfrm>
            <a:off x="5334000" y="5181600"/>
            <a:ext cx="533400" cy="357188"/>
            <a:chOff x="4416" y="2501"/>
            <a:chExt cx="336" cy="225"/>
          </a:xfrm>
        </p:grpSpPr>
        <p:sp>
          <p:nvSpPr>
            <p:cNvPr id="71" name="Oval 70"/>
            <p:cNvSpPr>
              <a:spLocks noChangeArrowheads="1"/>
            </p:cNvSpPr>
            <p:nvPr/>
          </p:nvSpPr>
          <p:spPr bwMode="auto">
            <a:xfrm>
              <a:off x="4416" y="2501"/>
              <a:ext cx="336" cy="225"/>
            </a:xfrm>
            <a:prstGeom prst="ellipse">
              <a:avLst/>
            </a:pr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4446" y="2503"/>
              <a:ext cx="2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R2</a:t>
              </a:r>
            </a:p>
          </p:txBody>
        </p:sp>
      </p:grp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3105151" y="4495796"/>
            <a:ext cx="546100" cy="307975"/>
            <a:chOff x="598" y="2592"/>
            <a:chExt cx="344" cy="194"/>
          </a:xfrm>
        </p:grpSpPr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598" y="2592"/>
              <a:ext cx="311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5" name="Text Box 74"/>
            <p:cNvSpPr txBox="1">
              <a:spLocks noChangeArrowheads="1"/>
            </p:cNvSpPr>
            <p:nvPr/>
          </p:nvSpPr>
          <p:spPr bwMode="auto">
            <a:xfrm>
              <a:off x="635" y="2592"/>
              <a:ext cx="30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R12</a:t>
              </a:r>
            </a:p>
          </p:txBody>
        </p:sp>
      </p:grpSp>
      <p:sp>
        <p:nvSpPr>
          <p:cNvPr id="76" name="Text Box 75"/>
          <p:cNvSpPr txBox="1">
            <a:spLocks noChangeArrowheads="1"/>
          </p:cNvSpPr>
          <p:nvPr/>
        </p:nvSpPr>
        <p:spPr bwMode="auto">
          <a:xfrm>
            <a:off x="5143500" y="4449765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grpSp>
        <p:nvGrpSpPr>
          <p:cNvPr id="77" name="Group 76"/>
          <p:cNvGrpSpPr>
            <a:grpSpLocks/>
          </p:cNvGrpSpPr>
          <p:nvPr/>
        </p:nvGrpSpPr>
        <p:grpSpPr bwMode="auto">
          <a:xfrm>
            <a:off x="5562601" y="4419596"/>
            <a:ext cx="546100" cy="307975"/>
            <a:chOff x="598" y="2592"/>
            <a:chExt cx="344" cy="194"/>
          </a:xfrm>
        </p:grpSpPr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598" y="2592"/>
              <a:ext cx="311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9" name="Text Box 78"/>
            <p:cNvSpPr txBox="1">
              <a:spLocks noChangeArrowheads="1"/>
            </p:cNvSpPr>
            <p:nvPr/>
          </p:nvSpPr>
          <p:spPr bwMode="auto">
            <a:xfrm>
              <a:off x="635" y="2592"/>
              <a:ext cx="30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R21</a:t>
              </a:r>
            </a:p>
          </p:txBody>
        </p:sp>
      </p:grp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6604000" y="4449765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grpSp>
        <p:nvGrpSpPr>
          <p:cNvPr id="81" name="Group 80"/>
          <p:cNvGrpSpPr>
            <a:grpSpLocks/>
          </p:cNvGrpSpPr>
          <p:nvPr/>
        </p:nvGrpSpPr>
        <p:grpSpPr bwMode="auto">
          <a:xfrm>
            <a:off x="6153151" y="4419596"/>
            <a:ext cx="574675" cy="307975"/>
            <a:chOff x="598" y="2592"/>
            <a:chExt cx="362" cy="194"/>
          </a:xfrm>
        </p:grpSpPr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598" y="2592"/>
              <a:ext cx="311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3" name="Text Box 82"/>
            <p:cNvSpPr txBox="1">
              <a:spLocks noChangeArrowheads="1"/>
            </p:cNvSpPr>
            <p:nvPr/>
          </p:nvSpPr>
          <p:spPr bwMode="auto">
            <a:xfrm>
              <a:off x="635" y="2592"/>
              <a:ext cx="32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Comic Sans MS" charset="0"/>
                  <a:ea typeface="ＭＳ Ｐゴシック" charset="-128"/>
                  <a:cs typeface="ＭＳ Ｐゴシック" charset="-128"/>
                </a:rPr>
                <a:t>R22</a:t>
              </a:r>
            </a:p>
          </p:txBody>
        </p:sp>
      </p:grpSp>
      <p:sp>
        <p:nvSpPr>
          <p:cNvPr id="84" name="Text Box 83"/>
          <p:cNvSpPr txBox="1">
            <a:spLocks noChangeArrowheads="1"/>
          </p:cNvSpPr>
          <p:nvPr/>
        </p:nvSpPr>
        <p:spPr bwMode="auto">
          <a:xfrm>
            <a:off x="2095500" y="4525965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sp>
        <p:nvSpPr>
          <p:cNvPr id="85" name="Text Box 84"/>
          <p:cNvSpPr txBox="1">
            <a:spLocks noChangeArrowheads="1"/>
          </p:cNvSpPr>
          <p:nvPr/>
        </p:nvSpPr>
        <p:spPr bwMode="auto">
          <a:xfrm>
            <a:off x="3556000" y="4525965"/>
            <a:ext cx="4863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omic Sans MS" charset="0"/>
              </a:rPr>
              <a:t>ETR</a:t>
            </a:r>
            <a:endParaRPr lang="en-US" sz="1000" b="1">
              <a:latin typeface="Comic Sans MS" charset="0"/>
            </a:endParaRP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838202" y="2498725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7" name="Oval 86"/>
          <p:cNvSpPr>
            <a:spLocks noChangeArrowheads="1"/>
          </p:cNvSpPr>
          <p:nvPr/>
        </p:nvSpPr>
        <p:spPr bwMode="auto">
          <a:xfrm>
            <a:off x="2971802" y="50292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Oval 87"/>
          <p:cNvSpPr>
            <a:spLocks noChangeArrowheads="1"/>
          </p:cNvSpPr>
          <p:nvPr/>
        </p:nvSpPr>
        <p:spPr bwMode="auto">
          <a:xfrm>
            <a:off x="1101727" y="26035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9" name="Group 88"/>
          <p:cNvGrpSpPr>
            <a:grpSpLocks/>
          </p:cNvGrpSpPr>
          <p:nvPr/>
        </p:nvGrpSpPr>
        <p:grpSpPr bwMode="auto">
          <a:xfrm>
            <a:off x="6553200" y="5219700"/>
            <a:ext cx="533400" cy="357188"/>
            <a:chOff x="4416" y="2501"/>
            <a:chExt cx="336" cy="225"/>
          </a:xfrm>
        </p:grpSpPr>
        <p:sp>
          <p:nvSpPr>
            <p:cNvPr id="90" name="Oval 89"/>
            <p:cNvSpPr>
              <a:spLocks noChangeArrowheads="1"/>
            </p:cNvSpPr>
            <p:nvPr/>
          </p:nvSpPr>
          <p:spPr bwMode="auto">
            <a:xfrm>
              <a:off x="4416" y="2501"/>
              <a:ext cx="336" cy="225"/>
            </a:xfrm>
            <a:prstGeom prst="ellipse">
              <a:avLst/>
            </a:pr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4446" y="2503"/>
              <a:ext cx="2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R3</a:t>
              </a:r>
            </a:p>
          </p:txBody>
        </p:sp>
      </p:grp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1101727" y="23622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6400802" y="50292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Oval 93"/>
          <p:cNvSpPr>
            <a:spLocks noChangeArrowheads="1"/>
          </p:cNvSpPr>
          <p:nvPr/>
        </p:nvSpPr>
        <p:spPr bwMode="auto">
          <a:xfrm>
            <a:off x="5943602" y="50292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 rot="17245013">
            <a:off x="2439389" y="3941684"/>
            <a:ext cx="6679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11.0.0.11</a:t>
            </a: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 rot="19118304">
            <a:off x="3256258" y="4037729"/>
            <a:ext cx="7090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13.0.0.12</a:t>
            </a: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 rot="2572063">
            <a:off x="5026322" y="4037729"/>
            <a:ext cx="7090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13.0.0.21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 rot="2792693">
            <a:off x="5701058" y="3885328"/>
            <a:ext cx="729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>
                <a:solidFill>
                  <a:srgbClr val="FF0000"/>
                </a:solidFill>
                <a:latin typeface="Comic Sans MS" charset="0"/>
              </a:rPr>
              <a:t>13.0.0.22</a:t>
            </a:r>
          </a:p>
        </p:txBody>
      </p:sp>
      <p:sp>
        <p:nvSpPr>
          <p:cNvPr id="99" name="Text Box 98"/>
          <p:cNvSpPr txBox="1">
            <a:spLocks noChangeArrowheads="1"/>
          </p:cNvSpPr>
          <p:nvPr/>
        </p:nvSpPr>
        <p:spPr bwMode="auto">
          <a:xfrm>
            <a:off x="410305" y="2743201"/>
            <a:ext cx="9605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(</a:t>
            </a:r>
            <a:r>
              <a:rPr lang="en-US" sz="1200" b="1">
                <a:solidFill>
                  <a:schemeClr val="accent1"/>
                </a:solidFill>
                <a:latin typeface="Comic Sans MS" charset="0"/>
              </a:rPr>
              <a:t>S-EID</a:t>
            </a:r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,G) </a:t>
            </a:r>
          </a:p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PIM JP</a:t>
            </a:r>
            <a:endParaRPr lang="en-US" sz="1000" b="1">
              <a:latin typeface="Comic Sans MS" charset="0"/>
            </a:endParaRPr>
          </a:p>
        </p:txBody>
      </p:sp>
      <p:sp>
        <p:nvSpPr>
          <p:cNvPr id="100" name="Text Box 99"/>
          <p:cNvSpPr txBox="1">
            <a:spLocks noChangeArrowheads="1"/>
          </p:cNvSpPr>
          <p:nvPr/>
        </p:nvSpPr>
        <p:spPr bwMode="auto">
          <a:xfrm>
            <a:off x="2010505" y="4876801"/>
            <a:ext cx="9605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(</a:t>
            </a:r>
            <a:r>
              <a:rPr lang="en-US" sz="1200" b="1">
                <a:solidFill>
                  <a:schemeClr val="accent1"/>
                </a:solidFill>
                <a:latin typeface="Comic Sans MS" charset="0"/>
              </a:rPr>
              <a:t>S-EID</a:t>
            </a:r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,G) </a:t>
            </a:r>
          </a:p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PIM JP</a:t>
            </a:r>
            <a:endParaRPr lang="en-US" sz="1000" b="1">
              <a:latin typeface="Comic Sans MS" charset="0"/>
            </a:endParaRPr>
          </a:p>
        </p:txBody>
      </p:sp>
      <p:grpSp>
        <p:nvGrpSpPr>
          <p:cNvPr id="101" name="Group 100"/>
          <p:cNvGrpSpPr>
            <a:grpSpLocks/>
          </p:cNvGrpSpPr>
          <p:nvPr/>
        </p:nvGrpSpPr>
        <p:grpSpPr bwMode="auto">
          <a:xfrm>
            <a:off x="1524003" y="2971800"/>
            <a:ext cx="1141413" cy="1524000"/>
            <a:chOff x="960" y="1872"/>
            <a:chExt cx="719" cy="960"/>
          </a:xfrm>
        </p:grpSpPr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960" y="1872"/>
              <a:ext cx="672" cy="960"/>
            </a:xfrm>
            <a:custGeom>
              <a:avLst/>
              <a:gdLst/>
              <a:ahLst/>
              <a:cxnLst>
                <a:cxn ang="0">
                  <a:pos x="672" y="960"/>
                </a:cxn>
                <a:cxn ang="0">
                  <a:pos x="96" y="528"/>
                </a:cxn>
                <a:cxn ang="0">
                  <a:pos x="0" y="0"/>
                </a:cxn>
              </a:cxnLst>
              <a:rect l="0" t="0" r="r" b="b"/>
              <a:pathLst>
                <a:path w="672" h="960">
                  <a:moveTo>
                    <a:pt x="672" y="960"/>
                  </a:moveTo>
                  <a:lnTo>
                    <a:pt x="96" y="528"/>
                  </a:ln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8099" dir="2700000" algn="ctr" rotWithShape="0">
                <a:schemeClr val="bg2"/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Text Box 102"/>
            <p:cNvSpPr txBox="1">
              <a:spLocks noChangeArrowheads="1"/>
            </p:cNvSpPr>
            <p:nvPr/>
          </p:nvSpPr>
          <p:spPr bwMode="auto">
            <a:xfrm>
              <a:off x="1074" y="2208"/>
              <a:ext cx="6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(</a:t>
              </a:r>
              <a:r>
                <a:rPr lang="en-US" sz="1200" b="1">
                  <a:solidFill>
                    <a:schemeClr val="accent1"/>
                  </a:solidFill>
                  <a:latin typeface="Comic Sans MS" charset="0"/>
                </a:rPr>
                <a:t>S-EID</a:t>
              </a:r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,G) </a:t>
              </a:r>
            </a:p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PIM JP</a:t>
              </a:r>
              <a:endParaRPr lang="en-US" sz="1000" b="1">
                <a:latin typeface="Comic Sans MS" charset="0"/>
              </a:endParaRPr>
            </a:p>
          </p:txBody>
        </p:sp>
      </p:grpSp>
      <p:sp>
        <p:nvSpPr>
          <p:cNvPr id="104" name="Oval 103"/>
          <p:cNvSpPr>
            <a:spLocks noChangeArrowheads="1"/>
          </p:cNvSpPr>
          <p:nvPr/>
        </p:nvSpPr>
        <p:spPr bwMode="auto">
          <a:xfrm>
            <a:off x="3032127" y="3336925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Oval 104"/>
          <p:cNvSpPr>
            <a:spLocks noChangeArrowheads="1"/>
          </p:cNvSpPr>
          <p:nvPr/>
        </p:nvSpPr>
        <p:spPr bwMode="auto">
          <a:xfrm>
            <a:off x="2727327" y="28702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Oval 105"/>
          <p:cNvSpPr>
            <a:spLocks noChangeArrowheads="1"/>
          </p:cNvSpPr>
          <p:nvPr/>
        </p:nvSpPr>
        <p:spPr bwMode="auto">
          <a:xfrm>
            <a:off x="2879727" y="3108325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7" name="Group 106"/>
          <p:cNvGrpSpPr>
            <a:grpSpLocks/>
          </p:cNvGrpSpPr>
          <p:nvPr/>
        </p:nvGrpSpPr>
        <p:grpSpPr bwMode="auto">
          <a:xfrm>
            <a:off x="1676400" y="2743200"/>
            <a:ext cx="2641600" cy="1676400"/>
            <a:chOff x="1056" y="1728"/>
            <a:chExt cx="1664" cy="1056"/>
          </a:xfrm>
        </p:grpSpPr>
        <p:sp>
          <p:nvSpPr>
            <p:cNvPr id="108" name="Text Box 107"/>
            <p:cNvSpPr txBox="1">
              <a:spLocks noChangeArrowheads="1"/>
            </p:cNvSpPr>
            <p:nvPr/>
          </p:nvSpPr>
          <p:spPr bwMode="auto">
            <a:xfrm>
              <a:off x="1986" y="2064"/>
              <a:ext cx="7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(</a:t>
              </a:r>
              <a:r>
                <a:rPr lang="en-US" sz="1200" b="1">
                  <a:solidFill>
                    <a:srgbClr val="FF0000"/>
                  </a:solidFill>
                  <a:latin typeface="Comic Sans MS" charset="0"/>
                </a:rPr>
                <a:t>S2-RLOC</a:t>
              </a:r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,G) </a:t>
              </a:r>
            </a:p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PIM JP</a:t>
              </a:r>
              <a:endParaRPr lang="en-US" sz="1000" b="1">
                <a:latin typeface="Comic Sans MS" charset="0"/>
              </a:endParaRPr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056" y="1728"/>
              <a:ext cx="960" cy="1056"/>
            </a:xfrm>
            <a:custGeom>
              <a:avLst/>
              <a:gdLst>
                <a:gd name="T0" fmla="*/ 768 w 960"/>
                <a:gd name="T1" fmla="*/ 1056 h 1056"/>
                <a:gd name="T2" fmla="*/ 960 w 960"/>
                <a:gd name="T3" fmla="*/ 528 h 1056"/>
                <a:gd name="T4" fmla="*/ 624 w 960"/>
                <a:gd name="T5" fmla="*/ 0 h 1056"/>
                <a:gd name="T6" fmla="*/ 0 w 960"/>
                <a:gd name="T7" fmla="*/ 0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0"/>
                <a:gd name="T13" fmla="*/ 0 h 1056"/>
                <a:gd name="T14" fmla="*/ 960 w 960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0" h="1056">
                  <a:moveTo>
                    <a:pt x="768" y="1056"/>
                  </a:moveTo>
                  <a:lnTo>
                    <a:pt x="960" y="528"/>
                  </a:lnTo>
                  <a:lnTo>
                    <a:pt x="624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0" name="Oval 109"/>
          <p:cNvSpPr>
            <a:spLocks noChangeArrowheads="1"/>
          </p:cNvSpPr>
          <p:nvPr/>
        </p:nvSpPr>
        <p:spPr bwMode="auto">
          <a:xfrm>
            <a:off x="5013327" y="36068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Oval 110"/>
          <p:cNvSpPr>
            <a:spLocks noChangeArrowheads="1"/>
          </p:cNvSpPr>
          <p:nvPr/>
        </p:nvSpPr>
        <p:spPr bwMode="auto">
          <a:xfrm>
            <a:off x="4419602" y="30480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3822701" y="2781301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3" name="Group 112"/>
          <p:cNvGrpSpPr>
            <a:grpSpLocks/>
          </p:cNvGrpSpPr>
          <p:nvPr/>
        </p:nvGrpSpPr>
        <p:grpSpPr bwMode="auto">
          <a:xfrm>
            <a:off x="1371600" y="3124202"/>
            <a:ext cx="4038600" cy="2900363"/>
            <a:chOff x="864" y="1968"/>
            <a:chExt cx="2544" cy="1827"/>
          </a:xfrm>
        </p:grpSpPr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864" y="1968"/>
              <a:ext cx="2544" cy="1776"/>
            </a:xfrm>
            <a:custGeom>
              <a:avLst/>
              <a:gdLst/>
              <a:ahLst/>
              <a:cxnLst>
                <a:cxn ang="0">
                  <a:pos x="2544" y="960"/>
                </a:cxn>
                <a:cxn ang="0">
                  <a:pos x="1632" y="1776"/>
                </a:cxn>
                <a:cxn ang="0">
                  <a:pos x="48" y="1776"/>
                </a:cxn>
                <a:cxn ang="0">
                  <a:pos x="0" y="0"/>
                </a:cxn>
              </a:cxnLst>
              <a:rect l="0" t="0" r="r" b="b"/>
              <a:pathLst>
                <a:path w="2544" h="1776">
                  <a:moveTo>
                    <a:pt x="2544" y="960"/>
                  </a:moveTo>
                  <a:lnTo>
                    <a:pt x="1632" y="1776"/>
                  </a:lnTo>
                  <a:lnTo>
                    <a:pt x="48" y="1776"/>
                  </a:lnTo>
                  <a:lnTo>
                    <a:pt x="0" y="0"/>
                  </a:ln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8099" dir="2700000" algn="ctr" rotWithShape="0">
                <a:schemeClr val="bg2"/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Text Box 114"/>
            <p:cNvSpPr txBox="1">
              <a:spLocks noChangeArrowheads="1"/>
            </p:cNvSpPr>
            <p:nvPr/>
          </p:nvSpPr>
          <p:spPr bwMode="auto">
            <a:xfrm>
              <a:off x="2737" y="3504"/>
              <a:ext cx="6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(</a:t>
              </a:r>
              <a:r>
                <a:rPr lang="en-US" sz="1200" b="1">
                  <a:solidFill>
                    <a:schemeClr val="accent1"/>
                  </a:solidFill>
                  <a:latin typeface="Comic Sans MS" charset="0"/>
                </a:rPr>
                <a:t>S-EID</a:t>
              </a:r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,G) </a:t>
              </a:r>
            </a:p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PIM JP</a:t>
              </a:r>
              <a:endParaRPr lang="en-US" sz="1000" b="1">
                <a:latin typeface="Comic Sans MS" charset="0"/>
              </a:endParaRPr>
            </a:p>
          </p:txBody>
        </p:sp>
      </p:grp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179389" y="2209802"/>
            <a:ext cx="66456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chemeClr val="accent1"/>
                </a:solidFill>
                <a:latin typeface="Comic Sans MS" charset="0"/>
              </a:rPr>
              <a:t>1.0.0.1</a:t>
            </a:r>
          </a:p>
        </p:txBody>
      </p:sp>
      <p:grpSp>
        <p:nvGrpSpPr>
          <p:cNvPr id="117" name="Group 116"/>
          <p:cNvGrpSpPr>
            <a:grpSpLocks/>
          </p:cNvGrpSpPr>
          <p:nvPr/>
        </p:nvGrpSpPr>
        <p:grpSpPr bwMode="auto">
          <a:xfrm>
            <a:off x="2819400" y="2819401"/>
            <a:ext cx="2971800" cy="1681163"/>
            <a:chOff x="1776" y="1776"/>
            <a:chExt cx="1872" cy="1059"/>
          </a:xfrm>
        </p:grpSpPr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776" y="1776"/>
              <a:ext cx="1872" cy="912"/>
            </a:xfrm>
            <a:custGeom>
              <a:avLst/>
              <a:gdLst>
                <a:gd name="T0" fmla="*/ 1872 w 1872"/>
                <a:gd name="T1" fmla="*/ 912 h 912"/>
                <a:gd name="T2" fmla="*/ 1344 w 1872"/>
                <a:gd name="T3" fmla="*/ 432 h 912"/>
                <a:gd name="T4" fmla="*/ 1104 w 1872"/>
                <a:gd name="T5" fmla="*/ 384 h 912"/>
                <a:gd name="T6" fmla="*/ 960 w 1872"/>
                <a:gd name="T7" fmla="*/ 0 h 912"/>
                <a:gd name="T8" fmla="*/ 0 w 1872"/>
                <a:gd name="T9" fmla="*/ 48 h 9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2"/>
                <a:gd name="T16" fmla="*/ 0 h 912"/>
                <a:gd name="T17" fmla="*/ 1872 w 1872"/>
                <a:gd name="T18" fmla="*/ 912 h 9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2" h="912">
                  <a:moveTo>
                    <a:pt x="1872" y="912"/>
                  </a:moveTo>
                  <a:lnTo>
                    <a:pt x="1344" y="432"/>
                  </a:lnTo>
                  <a:lnTo>
                    <a:pt x="1104" y="384"/>
                  </a:lnTo>
                  <a:lnTo>
                    <a:pt x="960" y="0"/>
                  </a:lnTo>
                  <a:lnTo>
                    <a:pt x="0" y="48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Text Box 118"/>
            <p:cNvSpPr txBox="1">
              <a:spLocks noChangeArrowheads="1"/>
            </p:cNvSpPr>
            <p:nvPr/>
          </p:nvSpPr>
          <p:spPr bwMode="auto">
            <a:xfrm>
              <a:off x="2625" y="2544"/>
              <a:ext cx="7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(</a:t>
              </a:r>
              <a:r>
                <a:rPr lang="en-US" sz="1200" b="1">
                  <a:solidFill>
                    <a:srgbClr val="FF0000"/>
                  </a:solidFill>
                  <a:latin typeface="Comic Sans MS" charset="0"/>
                </a:rPr>
                <a:t>S2-RLOC</a:t>
              </a:r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,G) </a:t>
              </a:r>
            </a:p>
            <a:p>
              <a:pPr algn="ctr"/>
              <a:r>
                <a:rPr lang="en-US" sz="1200" b="1">
                  <a:solidFill>
                    <a:schemeClr val="accent2"/>
                  </a:solidFill>
                  <a:latin typeface="Comic Sans MS" charset="0"/>
                </a:rPr>
                <a:t>PIM JP</a:t>
              </a:r>
              <a:endParaRPr lang="en-US" sz="1000" b="1">
                <a:latin typeface="Comic Sans MS" charset="0"/>
              </a:endParaRPr>
            </a:p>
          </p:txBody>
        </p:sp>
      </p:grpSp>
      <p:grpSp>
        <p:nvGrpSpPr>
          <p:cNvPr id="120" name="Group 119"/>
          <p:cNvGrpSpPr>
            <a:grpSpLocks/>
          </p:cNvGrpSpPr>
          <p:nvPr/>
        </p:nvGrpSpPr>
        <p:grpSpPr bwMode="auto">
          <a:xfrm>
            <a:off x="7391402" y="4883151"/>
            <a:ext cx="1692275" cy="1308101"/>
            <a:chOff x="4502" y="2832"/>
            <a:chExt cx="1258" cy="824"/>
          </a:xfrm>
        </p:grpSpPr>
        <p:sp>
          <p:nvSpPr>
            <p:cNvPr id="121" name="Text Box 120"/>
            <p:cNvSpPr txBox="1">
              <a:spLocks noChangeArrowheads="1"/>
            </p:cNvSpPr>
            <p:nvPr/>
          </p:nvSpPr>
          <p:spPr bwMode="auto">
            <a:xfrm>
              <a:off x="4502" y="2832"/>
              <a:ext cx="1258" cy="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Legend: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  </a:t>
              </a:r>
              <a:r>
                <a:rPr lang="en-US" sz="1200">
                  <a:solidFill>
                    <a:schemeClr val="accent1"/>
                  </a:solidFill>
                  <a:latin typeface="Comic Sans MS" charset="0"/>
                </a:rPr>
                <a:t>EIDs -&gt; Green</a:t>
              </a:r>
              <a:endParaRPr lang="en-US" sz="1200">
                <a:latin typeface="Comic Sans MS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  </a:t>
              </a:r>
              <a:r>
                <a:rPr lang="en-US" sz="1200">
                  <a:solidFill>
                    <a:srgbClr val="FF0000"/>
                  </a:solidFill>
                  <a:latin typeface="Comic Sans MS" charset="0"/>
                </a:rPr>
                <a:t>Locators -&gt; Red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solidFill>
                    <a:srgbClr val="FF0000"/>
                  </a:solidFill>
                  <a:latin typeface="Comic Sans MS" charset="0"/>
                </a:rPr>
                <a:t>       </a:t>
              </a:r>
              <a:r>
                <a:rPr lang="en-US" sz="1200">
                  <a:latin typeface="Comic Sans MS" charset="0"/>
                </a:rPr>
                <a:t>site or core 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       PIM router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       regular</a:t>
              </a:r>
              <a:r>
                <a:rPr lang="en-US" sz="1200">
                  <a:latin typeface="ヒラギノ明朝 ProN W3" charset="-128"/>
                </a:rPr>
                <a:t> </a:t>
              </a:r>
              <a:r>
                <a:rPr lang="en-US" sz="1200">
                  <a:latin typeface="Comic Sans MS" charset="0"/>
                </a:rPr>
                <a:t>PIM JP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200">
                  <a:latin typeface="Comic Sans MS" charset="0"/>
                </a:rPr>
                <a:t>        unicast PIM JP</a:t>
              </a:r>
            </a:p>
          </p:txBody>
        </p:sp>
        <p:sp>
          <p:nvSpPr>
            <p:cNvPr id="122" name="Oval 121"/>
            <p:cNvSpPr>
              <a:spLocks noChangeArrowheads="1"/>
            </p:cNvSpPr>
            <p:nvPr/>
          </p:nvSpPr>
          <p:spPr bwMode="auto">
            <a:xfrm>
              <a:off x="4641" y="3173"/>
              <a:ext cx="93" cy="11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lIns="73025" tIns="36512" rIns="73025" bIns="36512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122"/>
            <p:cNvSpPr>
              <a:spLocks noChangeShapeType="1"/>
            </p:cNvSpPr>
            <p:nvPr/>
          </p:nvSpPr>
          <p:spPr bwMode="auto">
            <a:xfrm>
              <a:off x="4512" y="3440"/>
              <a:ext cx="216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123"/>
            <p:cNvSpPr>
              <a:spLocks noChangeShapeType="1"/>
            </p:cNvSpPr>
            <p:nvPr/>
          </p:nvSpPr>
          <p:spPr bwMode="auto">
            <a:xfrm flipV="1">
              <a:off x="4512" y="3560"/>
              <a:ext cx="240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5" name="Text Box 124"/>
          <p:cNvSpPr txBox="1">
            <a:spLocks noChangeArrowheads="1"/>
          </p:cNvSpPr>
          <p:nvPr/>
        </p:nvSpPr>
        <p:spPr bwMode="auto">
          <a:xfrm>
            <a:off x="5106130" y="4724401"/>
            <a:ext cx="9605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(</a:t>
            </a:r>
            <a:r>
              <a:rPr lang="en-US" sz="1200" b="1">
                <a:solidFill>
                  <a:schemeClr val="accent1"/>
                </a:solidFill>
                <a:latin typeface="Comic Sans MS" charset="0"/>
              </a:rPr>
              <a:t>S-EID</a:t>
            </a:r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,G) </a:t>
            </a:r>
          </a:p>
          <a:p>
            <a:pPr algn="ctr"/>
            <a:r>
              <a:rPr lang="en-US" sz="1200" b="1">
                <a:solidFill>
                  <a:schemeClr val="accent2"/>
                </a:solidFill>
                <a:latin typeface="Comic Sans MS" charset="0"/>
              </a:rPr>
              <a:t>PIM JP</a:t>
            </a:r>
            <a:endParaRPr lang="en-US" sz="1000" b="1">
              <a:latin typeface="Comic Sans MS" charset="0"/>
            </a:endParaRPr>
          </a:p>
        </p:txBody>
      </p:sp>
      <p:sp>
        <p:nvSpPr>
          <p:cNvPr id="126" name="Date Placeholder 1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B9132-49CC-0A4D-A1E4-C016D66EEA75}" type="datetime1">
              <a:rPr lang="en-US" smtClean="0"/>
              <a:t>9/3/13</a:t>
            </a:fld>
            <a:endParaRPr lang="en-US"/>
          </a:p>
        </p:txBody>
      </p:sp>
      <p:sp>
        <p:nvSpPr>
          <p:cNvPr id="127" name="Footer Placeholder 1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128" name="Slide Number Placeholder 1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3</a:t>
            </a:fld>
            <a:endParaRPr lang="en-US"/>
          </a:p>
        </p:txBody>
      </p:sp>
      <p:sp>
        <p:nvSpPr>
          <p:cNvPr id="129" name="Oval 128"/>
          <p:cNvSpPr>
            <a:spLocks noChangeArrowheads="1"/>
          </p:cNvSpPr>
          <p:nvPr/>
        </p:nvSpPr>
        <p:spPr bwMode="auto">
          <a:xfrm>
            <a:off x="4915054" y="2289443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Oval 129"/>
          <p:cNvSpPr>
            <a:spLocks noChangeArrowheads="1"/>
          </p:cNvSpPr>
          <p:nvPr/>
        </p:nvSpPr>
        <p:spPr bwMode="auto">
          <a:xfrm>
            <a:off x="3302000" y="2180768"/>
            <a:ext cx="142875" cy="1682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87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0" grpId="0"/>
      <p:bldP spid="1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021"/>
            <a:ext cx="8229600" cy="771339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Unicast Transport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5977"/>
            <a:ext cx="8229600" cy="526724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Unicast Transport with head-end replication at the root-ITR </a:t>
            </a:r>
            <a:r>
              <a:rPr lang="en-US" b="1" dirty="0" smtClean="0">
                <a:latin typeface="Arial"/>
                <a:cs typeface="Arial"/>
              </a:rPr>
              <a:t>only uses Unicast LISP encapsulated</a:t>
            </a:r>
            <a:br>
              <a:rPr lang="en-US" b="1" dirty="0" smtClean="0">
                <a:latin typeface="Arial"/>
                <a:cs typeface="Arial"/>
              </a:rPr>
            </a:br>
            <a:r>
              <a:rPr lang="en-US" b="1" dirty="0" smtClean="0">
                <a:latin typeface="Arial"/>
                <a:cs typeface="Arial"/>
              </a:rPr>
              <a:t>(S-EID,G) </a:t>
            </a:r>
            <a:r>
              <a:rPr lang="en-US" dirty="0" smtClean="0">
                <a:latin typeface="Arial"/>
                <a:cs typeface="Arial"/>
              </a:rPr>
              <a:t>J/P from receiver-ETR to root-ITR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(no native PIM J/P over RLOC core)</a:t>
            </a:r>
          </a:p>
          <a:p>
            <a:r>
              <a:rPr lang="en-US" dirty="0" smtClean="0">
                <a:latin typeface="Arial"/>
                <a:cs typeface="Arial"/>
              </a:rPr>
              <a:t>Unicast transport requires the communication of two additional pieces of information in the PIM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(S-EID,G) Join message: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An indication that the </a:t>
            </a:r>
            <a:r>
              <a:rPr lang="en-US" b="1" dirty="0" smtClean="0">
                <a:latin typeface="Arial"/>
                <a:cs typeface="Arial"/>
              </a:rPr>
              <a:t>receiver-ETR wants unicast transport </a:t>
            </a:r>
            <a:r>
              <a:rPr lang="en-US" dirty="0" smtClean="0">
                <a:latin typeface="Arial"/>
                <a:cs typeface="Arial"/>
              </a:rPr>
              <a:t>and is not additionally joining through native multicast by sending an (S-RLOC,G) Join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b="1" dirty="0" smtClean="0">
                <a:latin typeface="Arial"/>
                <a:cs typeface="Arial"/>
              </a:rPr>
              <a:t>receiver-ETR RLOC address </a:t>
            </a:r>
            <a:r>
              <a:rPr lang="en-US" dirty="0" smtClean="0">
                <a:latin typeface="Arial"/>
                <a:cs typeface="Arial"/>
              </a:rPr>
              <a:t>that should be used as the destination for the LISP unicast encapsulated multicast data packets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4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571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Encoding Receiver-ETR RLOC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49" y="1284620"/>
            <a:ext cx="3589506" cy="488095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No options in current LISP encapsulated PIM J/P message format</a:t>
            </a:r>
          </a:p>
          <a:p>
            <a:r>
              <a:rPr lang="en-US" sz="2400" b="1" dirty="0">
                <a:latin typeface="Arial"/>
                <a:cs typeface="Arial"/>
              </a:rPr>
              <a:t>O</a:t>
            </a:r>
            <a:r>
              <a:rPr lang="en-US" sz="2400" b="1" dirty="0" smtClean="0">
                <a:latin typeface="Arial"/>
                <a:cs typeface="Arial"/>
              </a:rPr>
              <a:t>uter and inner IP header source </a:t>
            </a:r>
            <a:r>
              <a:rPr lang="en-US" sz="2400" dirty="0" smtClean="0">
                <a:latin typeface="Arial"/>
                <a:cs typeface="Arial"/>
              </a:rPr>
              <a:t>addresses cannot be used to carry</a:t>
            </a:r>
            <a:br>
              <a:rPr lang="en-US" sz="2400" dirty="0" smtClean="0">
                <a:latin typeface="Arial"/>
                <a:cs typeface="Arial"/>
              </a:rPr>
            </a:br>
            <a:r>
              <a:rPr lang="en-US" sz="2400" dirty="0" smtClean="0">
                <a:latin typeface="Arial"/>
                <a:cs typeface="Arial"/>
              </a:rPr>
              <a:t>receiver-ETR RLOC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28129" y="1130688"/>
            <a:ext cx="4631334" cy="5290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 0                   1                   2                   3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 0 1 2 3 4 5 6 7 8 9 0 1 2 3 4 5 6 7 8 9 0 1 2 3 4 5 6 7 8 9 0 1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|Version|  IHL  |Type of Service|          Total </a:t>
            </a:r>
            <a:r>
              <a:rPr lang="da-DK" sz="1300" baseline="-2000" dirty="0" err="1" smtClean="0">
                <a:latin typeface="Courier New"/>
                <a:cs typeface="Courier New"/>
              </a:rPr>
              <a:t>Length</a:t>
            </a:r>
            <a:r>
              <a:rPr lang="da-DK" sz="1300" baseline="-2000" dirty="0" smtClean="0">
                <a:latin typeface="Courier New"/>
                <a:cs typeface="Courier New"/>
              </a:rPr>
              <a:t>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Identification</a:t>
            </a:r>
            <a:r>
              <a:rPr lang="da-DK" sz="1300" baseline="-2000" dirty="0" smtClean="0">
                <a:latin typeface="Courier New"/>
                <a:cs typeface="Courier New"/>
              </a:rPr>
              <a:t>        |Flags|      Fragment Offset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Time to Live | Protocol = 17 |         Header Checksum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   Source Routing Locator  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Destination Routing Locator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Source Port = </a:t>
            </a:r>
            <a:r>
              <a:rPr lang="da-DK" sz="1300" baseline="-2000" dirty="0" err="1" smtClean="0">
                <a:latin typeface="Courier New"/>
                <a:cs typeface="Courier New"/>
              </a:rPr>
              <a:t>xxxx</a:t>
            </a:r>
            <a:r>
              <a:rPr lang="da-DK" sz="1300" baseline="-2000" dirty="0" smtClean="0">
                <a:latin typeface="Courier New"/>
                <a:cs typeface="Courier New"/>
              </a:rPr>
              <a:t>      |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Dest</a:t>
            </a:r>
            <a:r>
              <a:rPr lang="da-DK" sz="1300" baseline="-2000" dirty="0" smtClean="0">
                <a:latin typeface="Courier New"/>
                <a:cs typeface="Courier New"/>
              </a:rPr>
              <a:t> Port = 4341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UDP </a:t>
            </a:r>
            <a:r>
              <a:rPr lang="da-DK" sz="1300" baseline="-2000" dirty="0" err="1" smtClean="0">
                <a:latin typeface="Courier New"/>
                <a:cs typeface="Courier New"/>
              </a:rPr>
              <a:t>Length</a:t>
            </a:r>
            <a:r>
              <a:rPr lang="da-DK" sz="1300" baseline="-2000" dirty="0" smtClean="0">
                <a:latin typeface="Courier New"/>
                <a:cs typeface="Courier New"/>
              </a:rPr>
              <a:t>          |        UDP Checksum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</a:t>
            </a:r>
            <a:r>
              <a:rPr lang="da-DK" sz="1300" baseline="-2000" dirty="0" err="1" smtClean="0">
                <a:latin typeface="Courier New"/>
                <a:cs typeface="Courier New"/>
              </a:rPr>
              <a:t>N|L|E|V|I|flags</a:t>
            </a:r>
            <a:r>
              <a:rPr lang="da-DK" sz="1300" baseline="-2000" dirty="0" smtClean="0">
                <a:latin typeface="Courier New"/>
                <a:cs typeface="Courier New"/>
              </a:rPr>
              <a:t>|    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Nonce</a:t>
            </a:r>
            <a:r>
              <a:rPr lang="da-DK" sz="1300" baseline="-2000" dirty="0" smtClean="0">
                <a:latin typeface="Courier New"/>
                <a:cs typeface="Courier New"/>
              </a:rPr>
              <a:t>/</a:t>
            </a:r>
            <a:r>
              <a:rPr lang="da-DK" sz="1300" baseline="-2000" dirty="0" err="1" smtClean="0">
                <a:latin typeface="Courier New"/>
                <a:cs typeface="Courier New"/>
              </a:rPr>
              <a:t>Map</a:t>
            </a:r>
            <a:r>
              <a:rPr lang="da-DK" sz="1300" baseline="-2000" dirty="0" smtClean="0">
                <a:latin typeface="Courier New"/>
                <a:cs typeface="Courier New"/>
              </a:rPr>
              <a:t>-Version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Instance</a:t>
            </a:r>
            <a:r>
              <a:rPr lang="da-DK" sz="1300" baseline="-2000" dirty="0" smtClean="0">
                <a:latin typeface="Courier New"/>
                <a:cs typeface="Courier New"/>
              </a:rPr>
              <a:t> ID/Locator-Status-Bits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|Version|  IHL  |Type of Service|          Total </a:t>
            </a:r>
            <a:r>
              <a:rPr lang="da-DK" sz="1300" baseline="-2000" dirty="0" err="1" smtClean="0">
                <a:latin typeface="Courier New"/>
                <a:cs typeface="Courier New"/>
              </a:rPr>
              <a:t>Length</a:t>
            </a:r>
            <a:r>
              <a:rPr lang="da-DK" sz="1300" baseline="-2000" dirty="0" smtClean="0">
                <a:latin typeface="Courier New"/>
                <a:cs typeface="Courier New"/>
              </a:rPr>
              <a:t>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Identification</a:t>
            </a:r>
            <a:r>
              <a:rPr lang="da-DK" sz="1300" baseline="-2000" dirty="0" smtClean="0">
                <a:latin typeface="Courier New"/>
                <a:cs typeface="Courier New"/>
              </a:rPr>
              <a:t>        |Flags|      Fragment Offset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Time to Live |    Protocol   |         Header Checksum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          Source EID       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        Destination EID    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|PIM </a:t>
            </a:r>
            <a:r>
              <a:rPr lang="da-DK" sz="1300" baseline="-2000" dirty="0" err="1" smtClean="0">
                <a:latin typeface="Courier New"/>
                <a:cs typeface="Courier New"/>
              </a:rPr>
              <a:t>Ver</a:t>
            </a:r>
            <a:r>
              <a:rPr lang="da-DK" sz="1300" baseline="-2000" dirty="0" smtClean="0">
                <a:latin typeface="Courier New"/>
                <a:cs typeface="Courier New"/>
              </a:rPr>
              <a:t>| Type  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Reserved</a:t>
            </a:r>
            <a:r>
              <a:rPr lang="da-DK" sz="1300" baseline="-2000" dirty="0" smtClean="0">
                <a:latin typeface="Courier New"/>
                <a:cs typeface="Courier New"/>
              </a:rPr>
              <a:t>    |           Checksum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Upstream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Neighbor</a:t>
            </a:r>
            <a:r>
              <a:rPr lang="da-DK" sz="1300" baseline="-2000" dirty="0" smtClean="0">
                <a:latin typeface="Courier New"/>
                <a:cs typeface="Courier New"/>
              </a:rPr>
              <a:t> Address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Encoded-Unicast</a:t>
            </a:r>
            <a:r>
              <a:rPr lang="da-DK" sz="1300" baseline="-2000" dirty="0" smtClean="0">
                <a:latin typeface="Courier New"/>
                <a:cs typeface="Courier New"/>
              </a:rPr>
              <a:t> format)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</a:t>
            </a:r>
            <a:r>
              <a:rPr lang="da-DK" sz="1300" baseline="-2000" dirty="0" err="1" smtClean="0">
                <a:latin typeface="Courier New"/>
                <a:cs typeface="Courier New"/>
              </a:rPr>
              <a:t>Reserved</a:t>
            </a:r>
            <a:r>
              <a:rPr lang="da-DK" sz="1300" baseline="-2000" dirty="0" smtClean="0">
                <a:latin typeface="Courier New"/>
                <a:cs typeface="Courier New"/>
              </a:rPr>
              <a:t>     |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groups</a:t>
            </a:r>
            <a:r>
              <a:rPr lang="da-DK" sz="1300" baseline="-2000" dirty="0" smtClean="0">
                <a:latin typeface="Courier New"/>
                <a:cs typeface="Courier New"/>
              </a:rPr>
              <a:t>    |          Holdtime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Multicast Group Address 1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</a:t>
            </a:r>
            <a:r>
              <a:rPr lang="da-DK" sz="1300" baseline="-2000" dirty="0" smtClean="0">
                <a:latin typeface="Courier New"/>
                <a:cs typeface="Courier New"/>
              </a:rPr>
              <a:t>-Group format)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Number</a:t>
            </a:r>
            <a:r>
              <a:rPr lang="da-DK" sz="1300" baseline="-2000" dirty="0" smtClean="0">
                <a:latin typeface="Courier New"/>
                <a:cs typeface="Courier New"/>
              </a:rPr>
              <a:t> of </a:t>
            </a:r>
            <a:r>
              <a:rPr lang="da-DK" sz="1300" baseline="-2000" dirty="0" err="1" smtClean="0">
                <a:latin typeface="Courier New"/>
                <a:cs typeface="Courier New"/>
              </a:rPr>
              <a:t>Joined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Sources</a:t>
            </a:r>
            <a:r>
              <a:rPr lang="da-DK" sz="1300" baseline="-2000" dirty="0" smtClean="0">
                <a:latin typeface="Courier New"/>
                <a:cs typeface="Courier New"/>
              </a:rPr>
              <a:t>    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Number</a:t>
            </a:r>
            <a:r>
              <a:rPr lang="da-DK" sz="1300" baseline="-2000" dirty="0" smtClean="0">
                <a:latin typeface="Courier New"/>
                <a:cs typeface="Courier New"/>
              </a:rPr>
              <a:t> of </a:t>
            </a:r>
            <a:r>
              <a:rPr lang="da-DK" sz="1300" baseline="-2000" dirty="0" err="1" smtClean="0">
                <a:latin typeface="Courier New"/>
                <a:cs typeface="Courier New"/>
              </a:rPr>
              <a:t>Pruned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Sources</a:t>
            </a:r>
            <a:r>
              <a:rPr lang="da-DK" sz="1300" baseline="-2000" dirty="0" smtClean="0">
                <a:latin typeface="Courier New"/>
                <a:cs typeface="Courier New"/>
              </a:rPr>
              <a:t>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Joined</a:t>
            </a:r>
            <a:r>
              <a:rPr lang="da-DK" sz="1300" baseline="-2000" dirty="0" smtClean="0">
                <a:latin typeface="Courier New"/>
                <a:cs typeface="Courier New"/>
              </a:rPr>
              <a:t> Source Address 1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</a:t>
            </a:r>
            <a:r>
              <a:rPr lang="da-DK" sz="1300" baseline="-2000" dirty="0" smtClean="0">
                <a:latin typeface="Courier New"/>
                <a:cs typeface="Courier New"/>
              </a:rPr>
              <a:t>-Source format)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           ...             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  <a:endParaRPr lang="da-DK" sz="1300" baseline="-2000" dirty="0">
              <a:latin typeface="Courier New"/>
              <a:cs typeface="Courier New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4270831" y="2652300"/>
            <a:ext cx="394652" cy="410919"/>
          </a:xfrm>
          <a:prstGeom prst="leftBrace">
            <a:avLst>
              <a:gd name="adj1" fmla="val 8333"/>
              <a:gd name="adj2" fmla="val 4885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4270831" y="3131429"/>
            <a:ext cx="397634" cy="410919"/>
          </a:xfrm>
          <a:prstGeom prst="leftBrace">
            <a:avLst>
              <a:gd name="adj1" fmla="val 8333"/>
              <a:gd name="adj2" fmla="val 4885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4273813" y="3545323"/>
            <a:ext cx="394652" cy="1111766"/>
          </a:xfrm>
          <a:prstGeom prst="leftBrace">
            <a:avLst>
              <a:gd name="adj1" fmla="val 8333"/>
              <a:gd name="adj2" fmla="val 4885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4273813" y="4657089"/>
            <a:ext cx="394652" cy="1606323"/>
          </a:xfrm>
          <a:prstGeom prst="leftBrace">
            <a:avLst>
              <a:gd name="adj1" fmla="val 8333"/>
              <a:gd name="adj2" fmla="val 4885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>
            <a:off x="4273813" y="1481802"/>
            <a:ext cx="394652" cy="1083334"/>
          </a:xfrm>
          <a:prstGeom prst="leftBrace">
            <a:avLst>
              <a:gd name="adj1" fmla="val 8333"/>
              <a:gd name="adj2" fmla="val 4885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48755" y="178276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  <a:latin typeface="Arial"/>
                <a:cs typeface="Arial"/>
              </a:rPr>
              <a:t>OH</a:t>
            </a:r>
            <a:endParaRPr lang="en-US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29482" y="2565136"/>
            <a:ext cx="66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79646"/>
                </a:solidFill>
                <a:latin typeface="Arial"/>
                <a:cs typeface="Arial"/>
              </a:rPr>
              <a:t>UDP</a:t>
            </a:r>
            <a:endParaRPr lang="en-US" b="1" dirty="0">
              <a:solidFill>
                <a:srgbClr val="F79646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77929" y="3124926"/>
            <a:ext cx="693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79646"/>
                </a:solidFill>
                <a:latin typeface="Arial"/>
                <a:cs typeface="Arial"/>
              </a:rPr>
              <a:t>LISP</a:t>
            </a:r>
            <a:endParaRPr lang="en-US" b="1" dirty="0">
              <a:solidFill>
                <a:srgbClr val="F79646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43446" y="385279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79646"/>
                </a:solidFill>
                <a:latin typeface="Arial"/>
                <a:cs typeface="Arial"/>
              </a:rPr>
              <a:t>I</a:t>
            </a:r>
            <a:r>
              <a:rPr lang="en-US" b="1" dirty="0" smtClean="0">
                <a:solidFill>
                  <a:srgbClr val="F79646"/>
                </a:solidFill>
                <a:latin typeface="Arial"/>
                <a:cs typeface="Arial"/>
              </a:rPr>
              <a:t>H</a:t>
            </a:r>
            <a:endParaRPr lang="en-US" b="1" dirty="0">
              <a:solidFill>
                <a:srgbClr val="F79646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7929" y="5234977"/>
            <a:ext cx="595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79646"/>
                </a:solidFill>
                <a:latin typeface="Arial"/>
                <a:cs typeface="Arial"/>
              </a:rPr>
              <a:t>PIM</a:t>
            </a:r>
            <a:endParaRPr lang="en-US" b="1" dirty="0">
              <a:solidFill>
                <a:srgbClr val="F79646"/>
              </a:solidFill>
              <a:latin typeface="Arial"/>
              <a:cs typeface="Arial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461490" y="2278737"/>
            <a:ext cx="2465378" cy="983716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61490" y="3542348"/>
            <a:ext cx="2988337" cy="77853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13D2-408B-EC4C-95C9-40FF4EC47325}" type="datetime1">
              <a:rPr lang="en-US" smtClean="0"/>
              <a:t>9/3/13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66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0573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Outer IP Source Unsuitable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5212"/>
            <a:ext cx="8229600" cy="506800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Outer (LISP encapsulation) IP header source address is determined by routing</a:t>
            </a:r>
          </a:p>
          <a:p>
            <a:r>
              <a:rPr lang="en-US" sz="2800" dirty="0" smtClean="0">
                <a:latin typeface="Arial"/>
                <a:cs typeface="Arial"/>
              </a:rPr>
              <a:t>The receiver-ETR interface that the join message is sent out of is </a:t>
            </a:r>
            <a:r>
              <a:rPr lang="en-US" sz="2800" b="1" dirty="0" smtClean="0">
                <a:latin typeface="Arial"/>
                <a:cs typeface="Arial"/>
              </a:rPr>
              <a:t>determined by </a:t>
            </a:r>
            <a:r>
              <a:rPr lang="en-US" sz="2800" b="1" dirty="0" smtClean="0">
                <a:latin typeface="Arial"/>
                <a:cs typeface="Arial"/>
              </a:rPr>
              <a:t>the routing information for </a:t>
            </a:r>
            <a:r>
              <a:rPr lang="en-US" sz="2800" b="1" dirty="0" smtClean="0">
                <a:latin typeface="Arial"/>
                <a:cs typeface="Arial"/>
              </a:rPr>
              <a:t>the root-ITR RLOC</a:t>
            </a:r>
          </a:p>
          <a:p>
            <a:r>
              <a:rPr lang="en-US" sz="2800" dirty="0" smtClean="0">
                <a:latin typeface="Arial"/>
                <a:cs typeface="Arial"/>
              </a:rPr>
              <a:t>The outer header IP source address: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Must be the </a:t>
            </a:r>
            <a:r>
              <a:rPr lang="en-US" sz="2400" b="1" dirty="0" smtClean="0">
                <a:latin typeface="Arial"/>
                <a:cs typeface="Arial"/>
              </a:rPr>
              <a:t>address of the interface that the encapsulated message is being transmitted on </a:t>
            </a:r>
            <a:r>
              <a:rPr lang="en-US" sz="2400" dirty="0" smtClean="0">
                <a:latin typeface="Arial"/>
                <a:cs typeface="Arial"/>
              </a:rPr>
              <a:t>to avoid URPF issues</a:t>
            </a:r>
          </a:p>
          <a:p>
            <a:pPr lvl="1"/>
            <a:r>
              <a:rPr lang="en-US" sz="2400" dirty="0" smtClean="0">
                <a:latin typeface="Arial"/>
                <a:cs typeface="Arial"/>
              </a:rPr>
              <a:t>Must be of the same AF as the selected root-ITR RLOC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13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0573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Inner IP Source Unsuitable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5212"/>
            <a:ext cx="8229600" cy="506800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Inner (PIM message) IP header source address must be of EID address family and cannot be used to carry an RLOC AF address</a:t>
            </a:r>
          </a:p>
          <a:p>
            <a:r>
              <a:rPr lang="en-US" sz="2800" dirty="0" smtClean="0">
                <a:latin typeface="Arial"/>
                <a:cs typeface="Arial"/>
              </a:rPr>
              <a:t>RFC-4601 mandates that PIM J/P message IP header is of the same AF as the encoded group and source addresses that it carries</a:t>
            </a:r>
          </a:p>
          <a:p>
            <a:r>
              <a:rPr lang="en-US" sz="2800" dirty="0" smtClean="0">
                <a:latin typeface="Arial"/>
                <a:cs typeface="Arial"/>
              </a:rPr>
              <a:t>The header must be of EID AF to ensure correct processing when received within the EID VRF of the root-ITR post LISP </a:t>
            </a:r>
            <a:r>
              <a:rPr lang="en-US" sz="2800" dirty="0" err="1" smtClean="0">
                <a:latin typeface="Arial"/>
                <a:cs typeface="Arial"/>
              </a:rPr>
              <a:t>decapsulation</a:t>
            </a:r>
            <a:endParaRPr lang="en-US" sz="2800" dirty="0" smtClean="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34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8887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PIM J/P Attribute Solution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033525"/>
            <a:ext cx="8229599" cy="2901342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>
                <a:latin typeface="Arial"/>
                <a:cs typeface="Arial"/>
              </a:rPr>
              <a:t>PIM Join/Prune attributes can be used to carry additional information  in a PIM J/P message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(RFC 5384 + </a:t>
            </a:r>
            <a:r>
              <a:rPr lang="en-US" sz="2400" dirty="0" smtClean="0">
                <a:latin typeface="Arial"/>
                <a:cs typeface="Arial"/>
              </a:rPr>
              <a:t>draft-</a:t>
            </a:r>
            <a:r>
              <a:rPr lang="en-US" sz="2400" dirty="0" err="1" smtClean="0">
                <a:latin typeface="Arial"/>
                <a:cs typeface="Arial"/>
              </a:rPr>
              <a:t>venaas</a:t>
            </a:r>
            <a:r>
              <a:rPr lang="en-US" sz="2400" dirty="0" smtClean="0">
                <a:latin typeface="Arial"/>
                <a:cs typeface="Arial"/>
              </a:rPr>
              <a:t>-</a:t>
            </a:r>
            <a:r>
              <a:rPr lang="en-US" sz="2400" dirty="0" err="1" smtClean="0">
                <a:latin typeface="Arial"/>
                <a:cs typeface="Arial"/>
              </a:rPr>
              <a:t>pim-hierarchicaljoinattr</a:t>
            </a:r>
            <a:r>
              <a:rPr lang="en-US" dirty="0" smtClean="0">
                <a:latin typeface="Arial"/>
                <a:cs typeface="Arial"/>
              </a:rPr>
              <a:t>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8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24728" y="3274905"/>
            <a:ext cx="4631334" cy="2172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 0                   1                   2                   3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 0 1 2 3 4 5 6 7 8 9 0 1 2 3 4 5 6 7 8 9 0 1 2 3 4 5 6 7 8 9 0 1</a:t>
            </a:r>
          </a:p>
          <a:p>
            <a:pPr>
              <a:lnSpc>
                <a:spcPts val="900"/>
              </a:lnSpc>
            </a:pPr>
            <a:endParaRPr lang="da-DK" sz="1300" baseline="-2000" dirty="0" smtClean="0">
              <a:latin typeface="Courier New"/>
              <a:cs typeface="Courier New"/>
            </a:endParaRP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|PIM </a:t>
            </a:r>
            <a:r>
              <a:rPr lang="da-DK" sz="1300" baseline="-2000" dirty="0" err="1" smtClean="0">
                <a:latin typeface="Courier New"/>
                <a:cs typeface="Courier New"/>
              </a:rPr>
              <a:t>Ver</a:t>
            </a:r>
            <a:r>
              <a:rPr lang="da-DK" sz="1300" baseline="-2000" dirty="0" smtClean="0">
                <a:latin typeface="Courier New"/>
                <a:cs typeface="Courier New"/>
              </a:rPr>
              <a:t>| Type  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Reserved</a:t>
            </a:r>
            <a:r>
              <a:rPr lang="da-DK" sz="1300" baseline="-2000" dirty="0" smtClean="0">
                <a:latin typeface="Courier New"/>
                <a:cs typeface="Courier New"/>
              </a:rPr>
              <a:t>    |           Checksum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Upstream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Neighbor</a:t>
            </a:r>
            <a:r>
              <a:rPr lang="da-DK" sz="1300" baseline="-2000" dirty="0" smtClean="0">
                <a:latin typeface="Courier New"/>
                <a:cs typeface="Courier New"/>
              </a:rPr>
              <a:t> Address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Encoded-Unicast</a:t>
            </a:r>
            <a:r>
              <a:rPr lang="da-DK" sz="1300" baseline="-2000" dirty="0" smtClean="0">
                <a:latin typeface="Courier New"/>
                <a:cs typeface="Courier New"/>
              </a:rPr>
              <a:t> format)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</a:t>
            </a:r>
            <a:r>
              <a:rPr lang="da-DK" sz="1300" baseline="-2000" dirty="0" err="1" smtClean="0">
                <a:latin typeface="Courier New"/>
                <a:cs typeface="Courier New"/>
              </a:rPr>
              <a:t>Reserved</a:t>
            </a:r>
            <a:r>
              <a:rPr lang="da-DK" sz="1300" baseline="-2000" dirty="0" smtClean="0">
                <a:latin typeface="Courier New"/>
                <a:cs typeface="Courier New"/>
              </a:rPr>
              <a:t>     |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groups</a:t>
            </a:r>
            <a:r>
              <a:rPr lang="da-DK" sz="1300" baseline="-2000" dirty="0" smtClean="0">
                <a:latin typeface="Courier New"/>
                <a:cs typeface="Courier New"/>
              </a:rPr>
              <a:t>    |          Holdtime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Multicast Group Address 1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</a:t>
            </a:r>
            <a:r>
              <a:rPr lang="da-DK" sz="1300" baseline="-2000" dirty="0" smtClean="0">
                <a:latin typeface="Courier New"/>
                <a:cs typeface="Courier New"/>
              </a:rPr>
              <a:t>-Group format)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Number</a:t>
            </a:r>
            <a:r>
              <a:rPr lang="da-DK" sz="1300" baseline="-2000" dirty="0" smtClean="0">
                <a:latin typeface="Courier New"/>
                <a:cs typeface="Courier New"/>
              </a:rPr>
              <a:t> of </a:t>
            </a:r>
            <a:r>
              <a:rPr lang="da-DK" sz="1300" baseline="-2000" dirty="0" err="1" smtClean="0">
                <a:latin typeface="Courier New"/>
                <a:cs typeface="Courier New"/>
              </a:rPr>
              <a:t>Joined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Sources</a:t>
            </a:r>
            <a:r>
              <a:rPr lang="da-DK" sz="1300" baseline="-2000" dirty="0" smtClean="0">
                <a:latin typeface="Courier New"/>
                <a:cs typeface="Courier New"/>
              </a:rPr>
              <a:t>    |   </a:t>
            </a:r>
            <a:r>
              <a:rPr lang="da-DK" sz="1300" baseline="-2000" dirty="0" err="1" smtClean="0">
                <a:latin typeface="Courier New"/>
                <a:cs typeface="Courier New"/>
              </a:rPr>
              <a:t>Number</a:t>
            </a:r>
            <a:r>
              <a:rPr lang="da-DK" sz="1300" baseline="-2000" dirty="0" smtClean="0">
                <a:latin typeface="Courier New"/>
                <a:cs typeface="Courier New"/>
              </a:rPr>
              <a:t> of </a:t>
            </a:r>
            <a:r>
              <a:rPr lang="da-DK" sz="1300" baseline="-2000" dirty="0" err="1" smtClean="0">
                <a:latin typeface="Courier New"/>
                <a:cs typeface="Courier New"/>
              </a:rPr>
              <a:t>Pruned</a:t>
            </a:r>
            <a:r>
              <a:rPr lang="da-DK" sz="1300" baseline="-2000" dirty="0" smtClean="0">
                <a:latin typeface="Courier New"/>
                <a:cs typeface="Courier New"/>
              </a:rPr>
              <a:t> </a:t>
            </a:r>
            <a:r>
              <a:rPr lang="da-DK" sz="1300" baseline="-2000" dirty="0" err="1" smtClean="0">
                <a:latin typeface="Courier New"/>
                <a:cs typeface="Courier New"/>
              </a:rPr>
              <a:t>Sources</a:t>
            </a:r>
            <a:r>
              <a:rPr lang="da-DK" sz="1300" baseline="-2000" dirty="0" smtClean="0">
                <a:latin typeface="Courier New"/>
                <a:cs typeface="Courier New"/>
              </a:rPr>
              <a:t>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</a:t>
            </a:r>
            <a:r>
              <a:rPr lang="da-DK" sz="1300" baseline="-2000" dirty="0" err="1" smtClean="0">
                <a:latin typeface="Courier New"/>
                <a:cs typeface="Courier New"/>
              </a:rPr>
              <a:t>Joined</a:t>
            </a:r>
            <a:r>
              <a:rPr lang="da-DK" sz="1300" baseline="-2000" dirty="0" smtClean="0">
                <a:latin typeface="Courier New"/>
                <a:cs typeface="Courier New"/>
              </a:rPr>
              <a:t> Source Address 1 (</a:t>
            </a:r>
            <a:r>
              <a:rPr lang="da-DK" sz="1300" baseline="-2000" dirty="0" err="1" smtClean="0">
                <a:latin typeface="Courier New"/>
                <a:cs typeface="Courier New"/>
              </a:rPr>
              <a:t>Encoded</a:t>
            </a:r>
            <a:r>
              <a:rPr lang="da-DK" sz="1300" baseline="-2000" dirty="0" smtClean="0">
                <a:latin typeface="Courier New"/>
                <a:cs typeface="Courier New"/>
              </a:rPr>
              <a:t>-Source format)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|                            ...                                |</a:t>
            </a:r>
          </a:p>
          <a:p>
            <a:pPr>
              <a:lnSpc>
                <a:spcPts val="900"/>
              </a:lnSpc>
            </a:pPr>
            <a:r>
              <a:rPr lang="da-DK" sz="1300" baseline="-2000" dirty="0" smtClean="0">
                <a:latin typeface="Courier New"/>
                <a:cs typeface="Courier New"/>
              </a:rPr>
              <a:t>+-+-+-+-+-+-+-+-+-+-+-+-+-+-+-+-+-+-+-+-+-+-+-+-+-+-+-+-+-+-+-+-+</a:t>
            </a:r>
            <a:endParaRPr lang="da-DK" sz="1300" baseline="-2000" dirty="0">
              <a:latin typeface="Courier New"/>
              <a:cs typeface="Courier New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1" y="2477970"/>
            <a:ext cx="4055465" cy="3542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/>
                <a:cs typeface="Arial"/>
              </a:rPr>
              <a:t>Attributes can be encoded on: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The Upstream Neighbor Address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A Multicast Group Address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A Joined or Pruned Source Address</a:t>
            </a:r>
          </a:p>
          <a:p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85616" y="3660921"/>
            <a:ext cx="1543974" cy="42337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685616" y="4569925"/>
            <a:ext cx="1543974" cy="112069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835033" y="4993296"/>
            <a:ext cx="1394557" cy="454426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500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509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1"/>
                </a:solidFill>
                <a:latin typeface="Arial"/>
                <a:cs typeface="Arial"/>
              </a:rPr>
              <a:t>Encoding LISP Unicast Transport Information as PIM J/P Attributes</a:t>
            </a:r>
            <a:endParaRPr lang="en-US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296"/>
            <a:ext cx="8229600" cy="456992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We are defining two new PIM Join / Prune attributes: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b="1" dirty="0" smtClean="0">
                <a:latin typeface="Arial"/>
                <a:cs typeface="Arial"/>
              </a:rPr>
              <a:t>Transport Attribute </a:t>
            </a:r>
            <a:r>
              <a:rPr lang="en-US" dirty="0" smtClean="0">
                <a:latin typeface="Arial"/>
                <a:cs typeface="Arial"/>
              </a:rPr>
              <a:t>conveys the receiver-ETR choice of unicast transport over multicast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b="1" dirty="0" smtClean="0">
                <a:latin typeface="Arial"/>
                <a:cs typeface="Arial"/>
              </a:rPr>
              <a:t>Receiver RLOC Attribute </a:t>
            </a:r>
            <a:r>
              <a:rPr lang="en-US" dirty="0" smtClean="0">
                <a:latin typeface="Arial"/>
                <a:cs typeface="Arial"/>
              </a:rPr>
              <a:t>conveys the receiver-ETR RLOC that should be used as the target for the LISP encapsulated multicast data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F264-B9E3-7349-BC2A-3E2462529840}" type="datetime1">
              <a:rPr lang="en-US" smtClean="0"/>
              <a:t>9/3/13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draft-arango-pim-join-attributes-for-lisp-00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D555-A8FE-FF46-AD86-794F0A741B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59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3432</Words>
  <Application>Microsoft Macintosh PowerPoint</Application>
  <PresentationFormat>On-screen Show (4:3)</PresentationFormat>
  <Paragraphs>211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PIM Join Attributes for LISP</vt:lpstr>
      <vt:lpstr>Problem Being Solved</vt:lpstr>
      <vt:lpstr>RFC-6831 PIM Signaling</vt:lpstr>
      <vt:lpstr>Unicast Transport</vt:lpstr>
      <vt:lpstr>Encoding Receiver-ETR RLOC</vt:lpstr>
      <vt:lpstr>Outer IP Source Unsuitable</vt:lpstr>
      <vt:lpstr>Inner IP Source Unsuitable</vt:lpstr>
      <vt:lpstr>PIM J/P Attribute Solution</vt:lpstr>
      <vt:lpstr>Encoding LISP Unicast Transport Information as PIM J/P Attributes</vt:lpstr>
      <vt:lpstr>Transport Attribute Format</vt:lpstr>
      <vt:lpstr>Receiver RLOC Attribute Format</vt:lpstr>
      <vt:lpstr>Wrap Up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PIM Join Attributes for LISP</dc:title>
  <dc:creator>Isidoros Kouvelas</dc:creator>
  <cp:lastModifiedBy>Isidoros Kouvelas</cp:lastModifiedBy>
  <cp:revision>24</cp:revision>
  <dcterms:created xsi:type="dcterms:W3CDTF">2013-03-08T18:34:44Z</dcterms:created>
  <dcterms:modified xsi:type="dcterms:W3CDTF">2013-03-09T11:48:06Z</dcterms:modified>
</cp:coreProperties>
</file>