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8" r:id="rId1"/>
  </p:sldMasterIdLst>
  <p:notesMasterIdLst>
    <p:notesMasterId r:id="rId12"/>
  </p:notesMasterIdLst>
  <p:sldIdLst>
    <p:sldId id="257" r:id="rId2"/>
    <p:sldId id="276" r:id="rId3"/>
    <p:sldId id="258" r:id="rId4"/>
    <p:sldId id="275" r:id="rId5"/>
    <p:sldId id="274" r:id="rId6"/>
    <p:sldId id="272" r:id="rId7"/>
    <p:sldId id="271" r:id="rId8"/>
    <p:sldId id="277" r:id="rId9"/>
    <p:sldId id="273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F4A44-AE55-8E40-B280-42F21FDED507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50C39-F05C-C448-A7AF-190FE69CA0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9334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CA79E2-5ECB-454A-B3B9-B85FEA49FA9C}" type="slidenum">
              <a:rPr lang="en-US">
                <a:latin typeface="Arial" pitchFamily="-84" charset="0"/>
                <a:ea typeface="ＭＳ Ｐゴシック" pitchFamily="-84" charset="-128"/>
                <a:cs typeface="ＭＳ Ｐゴシック" pitchFamily="-84" charset="-128"/>
              </a:rPr>
              <a:pPr/>
              <a:t>1</a:t>
            </a:fld>
            <a:endParaRPr lang="en-US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27995-1C29-CA48-800C-2FBEEC5ED05A}" type="datetimeFigureOut">
              <a:rPr lang="en-US" smtClean="0"/>
              <a:pPr/>
              <a:t>3/20/2013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62C67-1C81-0C4C-BBCC-780E4AE4272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86th IETF – Orlando, USA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66651" y="3352800"/>
            <a:ext cx="2455382" cy="2522370"/>
          </a:xfrm>
        </p:spPr>
        <p:txBody>
          <a:bodyPr>
            <a:normAutofit/>
          </a:bodyPr>
          <a:lstStyle/>
          <a:p>
            <a:pPr marL="812800" indent="-812800" algn="l" eaLnBrk="1" hangingPunct="1"/>
            <a:r>
              <a:rPr lang="en-US" sz="2400" b="1" dirty="0" smtClean="0">
                <a:solidFill>
                  <a:schemeClr val="tx1"/>
                </a:solidFill>
              </a:rPr>
              <a:t>J. Asghar</a:t>
            </a:r>
          </a:p>
          <a:p>
            <a:pPr marL="812800" indent="-812800" algn="l" eaLnBrk="1" hangingPunct="1"/>
            <a:r>
              <a:rPr lang="en-US" sz="2400" b="1" dirty="0" err="1" smtClean="0">
                <a:solidFill>
                  <a:schemeClr val="tx1"/>
                </a:solidFill>
              </a:rPr>
              <a:t>IJ</a:t>
            </a:r>
            <a:r>
              <a:rPr lang="en-US" sz="2400" b="1" dirty="0" smtClean="0">
                <a:solidFill>
                  <a:schemeClr val="tx1"/>
                </a:solidFill>
              </a:rPr>
              <a:t>. Wijnands</a:t>
            </a:r>
          </a:p>
          <a:p>
            <a:pPr marL="812800" indent="-812800" algn="l" eaLnBrk="1" hangingPunct="1"/>
            <a:r>
              <a:rPr lang="en-US" sz="2400" b="1" dirty="0" err="1" smtClean="0">
                <a:solidFill>
                  <a:schemeClr val="tx1"/>
                </a:solidFill>
              </a:rPr>
              <a:t>S.Krishnaswawy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812800" indent="-812800" algn="l" eaLnBrk="1" hangingPunct="1"/>
            <a:r>
              <a:rPr lang="en-US" sz="2400" b="1" dirty="0" smtClean="0">
                <a:solidFill>
                  <a:schemeClr val="tx1"/>
                </a:solidFill>
              </a:rPr>
              <a:t>V. </a:t>
            </a:r>
            <a:r>
              <a:rPr lang="en-US" sz="2400" b="1" dirty="0" err="1" smtClean="0">
                <a:solidFill>
                  <a:schemeClr val="tx1"/>
                </a:solidFill>
              </a:rPr>
              <a:t>Arya</a:t>
            </a:r>
            <a:endParaRPr lang="en-US" sz="2400" dirty="0" smtClean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23622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812800" indent="-812800" algn="ctr">
              <a:spcBef>
                <a:spcPct val="20000"/>
              </a:spcBef>
            </a:pPr>
            <a:r>
              <a:rPr lang="en-US" sz="2800" b="1" dirty="0" smtClean="0"/>
              <a:t>draft-asghar-pim-explicit-rpf-vector-01</a:t>
            </a:r>
            <a:endParaRPr lang="en-US" sz="28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574432" y="3352800"/>
            <a:ext cx="3754340" cy="2522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12800" marR="0" lvl="0" indent="-812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jasghar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@cisco.com</a:t>
            </a:r>
          </a:p>
          <a:p>
            <a:pPr marL="812800" marR="0" lvl="0" indent="-812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ice@cisco.com</a:t>
            </a:r>
          </a:p>
          <a:p>
            <a:pPr marL="812800" marR="0" lvl="0" indent="-812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sowkrish@cisco.com</a:t>
            </a:r>
          </a:p>
          <a:p>
            <a:pPr marL="812800" lvl="0" indent="-812800">
              <a:spcBef>
                <a:spcPct val="2000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varya@directv.com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Moving forward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Looking for your feedback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172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Editorial Changes 00 -&gt; 01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1382"/>
            <a:ext cx="8229600" cy="5114781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Section 3.0 </a:t>
            </a:r>
            <a:r>
              <a:rPr lang="en-US" sz="2400" dirty="0" smtClean="0"/>
              <a:t>– </a:t>
            </a:r>
            <a:r>
              <a:rPr lang="en-US" sz="2400" dirty="0"/>
              <a:t>(</a:t>
            </a:r>
            <a:r>
              <a:rPr lang="en-US" sz="2400" dirty="0" smtClean="0"/>
              <a:t>Update) Added more details on </a:t>
            </a:r>
            <a:r>
              <a:rPr lang="en-US" sz="2400" dirty="0" err="1" smtClean="0"/>
              <a:t>pim</a:t>
            </a:r>
            <a:r>
              <a:rPr lang="en-US" sz="2400" dirty="0" smtClean="0"/>
              <a:t>-path-vector-</a:t>
            </a:r>
            <a:r>
              <a:rPr lang="en-US" sz="2400" dirty="0" err="1" smtClean="0"/>
              <a:t>tlv</a:t>
            </a:r>
            <a:r>
              <a:rPr lang="en-US" sz="2400" dirty="0" smtClean="0"/>
              <a:t> requirement in Video Transport Network use case where live-live resiliency model utilized with multicast tree path diversity requirement</a:t>
            </a:r>
          </a:p>
          <a:p>
            <a:r>
              <a:rPr lang="en-US" sz="2400" b="1" dirty="0" smtClean="0"/>
              <a:t>Section 4.0 </a:t>
            </a:r>
            <a:r>
              <a:rPr lang="en-US" sz="2400" dirty="0" smtClean="0"/>
              <a:t>– </a:t>
            </a:r>
            <a:r>
              <a:rPr lang="en-US" sz="2400" dirty="0"/>
              <a:t>(</a:t>
            </a:r>
            <a:r>
              <a:rPr lang="en-US" sz="2400" dirty="0" smtClean="0"/>
              <a:t>Update) Condensed figure and text</a:t>
            </a:r>
          </a:p>
          <a:p>
            <a:r>
              <a:rPr lang="en-US" sz="2400" b="1" dirty="0" smtClean="0"/>
              <a:t>Section 5.0 </a:t>
            </a:r>
            <a:r>
              <a:rPr lang="en-US" sz="2400" dirty="0" smtClean="0"/>
              <a:t>– (New) Added vector attribute value</a:t>
            </a:r>
          </a:p>
          <a:p>
            <a:r>
              <a:rPr lang="en-US" sz="2400" b="1" dirty="0" smtClean="0"/>
              <a:t>Section 6.0</a:t>
            </a:r>
            <a:r>
              <a:rPr lang="en-US" sz="2400" dirty="0" smtClean="0"/>
              <a:t> – (New) Added handling of conflicting RPF vectors (as </a:t>
            </a:r>
            <a:r>
              <a:rPr lang="en-US" sz="2400" smtClean="0"/>
              <a:t>in RFC5496</a:t>
            </a:r>
            <a:r>
              <a:rPr lang="en-US" sz="2400" dirty="0" smtClean="0"/>
              <a:t>)</a:t>
            </a:r>
          </a:p>
          <a:p>
            <a:r>
              <a:rPr lang="en-US" sz="2400" b="1" dirty="0" smtClean="0"/>
              <a:t>Section 7.0 </a:t>
            </a:r>
            <a:r>
              <a:rPr lang="en-US" sz="2400" dirty="0" smtClean="0"/>
              <a:t>– (Update) </a:t>
            </a:r>
            <a:r>
              <a:rPr lang="fr-FR" sz="2400" dirty="0" smtClean="0"/>
              <a:t>Explicit </a:t>
            </a:r>
            <a:r>
              <a:rPr lang="fr-FR" sz="2400" dirty="0"/>
              <a:t>RPF </a:t>
            </a:r>
            <a:r>
              <a:rPr lang="fr-FR" sz="2400" dirty="0" err="1"/>
              <a:t>Vector</a:t>
            </a:r>
            <a:r>
              <a:rPr lang="fr-FR" sz="2400" dirty="0"/>
              <a:t> </a:t>
            </a:r>
            <a:r>
              <a:rPr lang="fr-FR" sz="2400" dirty="0" err="1"/>
              <a:t>Attribute</a:t>
            </a:r>
            <a:r>
              <a:rPr lang="fr-FR" sz="2400" dirty="0"/>
              <a:t> TLV Format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941448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Problem Statement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46003"/>
          </a:xfrm>
        </p:spPr>
        <p:txBody>
          <a:bodyPr>
            <a:normAutofit/>
          </a:bodyPr>
          <a:lstStyle/>
          <a:p>
            <a:r>
              <a:rPr lang="en-GB" dirty="0" smtClean="0"/>
              <a:t>This draft documents a solution </a:t>
            </a:r>
            <a:r>
              <a:rPr lang="en-US" dirty="0"/>
              <a:t>to build multicast trees via an explicitly configured path sent in the PIM </a:t>
            </a:r>
            <a:r>
              <a:rPr lang="en-US" dirty="0" smtClean="0"/>
              <a:t>join</a:t>
            </a:r>
          </a:p>
          <a:p>
            <a:r>
              <a:rPr lang="en-US" dirty="0" smtClean="0"/>
              <a:t>Describes </a:t>
            </a:r>
            <a:r>
              <a:rPr lang="en-US" dirty="0"/>
              <a:t>a </a:t>
            </a:r>
            <a:r>
              <a:rPr lang="en-US" dirty="0" smtClean="0"/>
              <a:t>special use </a:t>
            </a:r>
            <a:r>
              <a:rPr lang="en-US" dirty="0"/>
              <a:t>of the Reverse Path Forwarding (RPF) Vector TLV as defined in [RPC 5496]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Solution Requirement: </a:t>
            </a:r>
            <a:br>
              <a:rPr lang="en-US" sz="3600" b="1" dirty="0" smtClean="0"/>
            </a:br>
            <a:r>
              <a:rPr lang="en-US" sz="3600" b="1" dirty="0" smtClean="0"/>
              <a:t>Path Diversity in Live-Live Resiliency</a:t>
            </a:r>
            <a:endParaRPr lang="en-US" sz="36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584551" y="1607981"/>
            <a:ext cx="7862398" cy="4800600"/>
            <a:chOff x="152400" y="984181"/>
            <a:chExt cx="7862398" cy="4800600"/>
          </a:xfrm>
        </p:grpSpPr>
        <p:pic>
          <p:nvPicPr>
            <p:cNvPr id="5" name="Picture 18" descr="grey_cloud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38400" y="984181"/>
              <a:ext cx="4291814" cy="480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1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28800" y="2929841"/>
              <a:ext cx="931494" cy="620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943600" y="2015441"/>
              <a:ext cx="931494" cy="620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019800" y="3996641"/>
              <a:ext cx="931494" cy="620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" name="Straight Arrow Connector 8"/>
            <p:cNvCxnSpPr>
              <a:endCxn id="6" idx="1"/>
            </p:cNvCxnSpPr>
            <p:nvPr/>
          </p:nvCxnSpPr>
          <p:spPr bwMode="auto">
            <a:xfrm flipV="1">
              <a:off x="1066800" y="3240246"/>
              <a:ext cx="762000" cy="188754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0" name="TextBox 9"/>
            <p:cNvSpPr txBox="1"/>
            <p:nvPr/>
          </p:nvSpPr>
          <p:spPr>
            <a:xfrm>
              <a:off x="914400" y="2777441"/>
              <a:ext cx="5931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0000"/>
                  </a:solidFill>
                </a:rPr>
                <a:t>(S,G)</a:t>
              </a:r>
              <a:endParaRPr lang="en-US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4600" y="2320241"/>
              <a:ext cx="79060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0000"/>
                  </a:solidFill>
                </a:rPr>
                <a:t>(</a:t>
              </a:r>
              <a:r>
                <a:rPr lang="en-US" sz="1600" b="1" dirty="0" err="1" smtClean="0">
                  <a:solidFill>
                    <a:srgbClr val="000000"/>
                  </a:solidFill>
                </a:rPr>
                <a:t>S1,G</a:t>
              </a:r>
              <a:r>
                <a:rPr lang="en-US" sz="1600" b="1" dirty="0" smtClean="0">
                  <a:solidFill>
                    <a:srgbClr val="000000"/>
                  </a:solidFill>
                </a:rPr>
                <a:t>)</a:t>
              </a:r>
              <a:endParaRPr lang="en-US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743200" y="3387041"/>
              <a:ext cx="79060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0000"/>
                  </a:solidFill>
                </a:rPr>
                <a:t>(</a:t>
              </a:r>
              <a:r>
                <a:rPr lang="en-US" sz="1600" b="1" dirty="0" err="1" smtClean="0">
                  <a:solidFill>
                    <a:srgbClr val="000000"/>
                  </a:solidFill>
                </a:rPr>
                <a:t>S2,G</a:t>
              </a:r>
              <a:r>
                <a:rPr lang="en-US" sz="1600" b="1" dirty="0" smtClean="0">
                  <a:solidFill>
                    <a:srgbClr val="000000"/>
                  </a:solidFill>
                </a:rPr>
                <a:t>)</a:t>
              </a:r>
              <a:endParaRPr lang="en-US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13" name="Freeform 12"/>
            <p:cNvSpPr/>
            <p:nvPr/>
          </p:nvSpPr>
          <p:spPr bwMode="auto">
            <a:xfrm>
              <a:off x="4785360" y="2411681"/>
              <a:ext cx="1920240" cy="1996440"/>
            </a:xfrm>
            <a:custGeom>
              <a:avLst/>
              <a:gdLst>
                <a:gd name="connsiteX0" fmla="*/ 0 w 1920240"/>
                <a:gd name="connsiteY0" fmla="*/ 0 h 1996440"/>
                <a:gd name="connsiteX1" fmla="*/ 1417320 w 1920240"/>
                <a:gd name="connsiteY1" fmla="*/ 1691640 h 1996440"/>
                <a:gd name="connsiteX2" fmla="*/ 1920240 w 1920240"/>
                <a:gd name="connsiteY2" fmla="*/ 1828800 h 1996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20240" h="1996440">
                  <a:moveTo>
                    <a:pt x="0" y="0"/>
                  </a:moveTo>
                  <a:cubicBezTo>
                    <a:pt x="548640" y="693420"/>
                    <a:pt x="1097280" y="1386840"/>
                    <a:pt x="1417320" y="1691640"/>
                  </a:cubicBezTo>
                  <a:cubicBezTo>
                    <a:pt x="1737360" y="1996440"/>
                    <a:pt x="1828800" y="1912620"/>
                    <a:pt x="1920240" y="1828800"/>
                  </a:cubicBezTo>
                </a:path>
              </a:pathLst>
            </a:custGeom>
            <a:noFill/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82124" tIns="41061" rIns="82124" bIns="41061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defTabSz="814388" eaLnBrk="0" hangingPunct="0">
                <a:lnSpc>
                  <a:spcPct val="90000"/>
                </a:lnSpc>
              </a:pPr>
              <a:endParaRPr lang="en-US">
                <a:solidFill>
                  <a:srgbClr val="000000"/>
                </a:solidFill>
                <a:latin typeface="Arial" pitchFamily="-65" charset="0"/>
              </a:endParaRPr>
            </a:p>
          </p:txBody>
        </p:sp>
        <p:sp>
          <p:nvSpPr>
            <p:cNvPr id="14" name="Freeform 13"/>
            <p:cNvSpPr/>
            <p:nvPr/>
          </p:nvSpPr>
          <p:spPr bwMode="auto">
            <a:xfrm>
              <a:off x="4556760" y="2348181"/>
              <a:ext cx="2103120" cy="1236980"/>
            </a:xfrm>
            <a:custGeom>
              <a:avLst/>
              <a:gdLst>
                <a:gd name="connsiteX0" fmla="*/ 0 w 2103120"/>
                <a:gd name="connsiteY0" fmla="*/ 1236980 h 1236980"/>
                <a:gd name="connsiteX1" fmla="*/ 1569720 w 2103120"/>
                <a:gd name="connsiteY1" fmla="*/ 185420 h 1236980"/>
                <a:gd name="connsiteX2" fmla="*/ 2103120 w 2103120"/>
                <a:gd name="connsiteY2" fmla="*/ 124460 h 1236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03120" h="1236980">
                  <a:moveTo>
                    <a:pt x="0" y="1236980"/>
                  </a:moveTo>
                  <a:cubicBezTo>
                    <a:pt x="609600" y="803910"/>
                    <a:pt x="1219200" y="370840"/>
                    <a:pt x="1569720" y="185420"/>
                  </a:cubicBezTo>
                  <a:cubicBezTo>
                    <a:pt x="1920240" y="0"/>
                    <a:pt x="2011680" y="62230"/>
                    <a:pt x="2103120" y="124460"/>
                  </a:cubicBezTo>
                </a:path>
              </a:pathLst>
            </a:custGeom>
            <a:noFill/>
            <a:ln w="762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82124" tIns="41061" rIns="82124" bIns="41061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defTabSz="814388" eaLnBrk="0" hangingPunct="0">
                <a:lnSpc>
                  <a:spcPct val="90000"/>
                </a:lnSpc>
              </a:pPr>
              <a:endParaRPr lang="en-US">
                <a:solidFill>
                  <a:srgbClr val="000000"/>
                </a:solidFill>
                <a:latin typeface="Arial" pitchFamily="-65" charset="0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6858000" y="2314636"/>
              <a:ext cx="762000" cy="5605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6781800" y="1857436"/>
              <a:ext cx="6767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0000"/>
                  </a:solidFill>
                </a:rPr>
                <a:t>(</a:t>
              </a:r>
              <a:r>
                <a:rPr lang="en-US" sz="1600" b="1" dirty="0" err="1" smtClean="0">
                  <a:solidFill>
                    <a:srgbClr val="000000"/>
                  </a:solidFill>
                </a:rPr>
                <a:t>S,G</a:t>
              </a:r>
              <a:r>
                <a:rPr lang="en-US" sz="1600" b="1" dirty="0" smtClean="0">
                  <a:solidFill>
                    <a:srgbClr val="000000"/>
                  </a:solidFill>
                </a:rPr>
                <a:t>)</a:t>
              </a:r>
              <a:endParaRPr lang="en-US" sz="1600" b="1" dirty="0">
                <a:solidFill>
                  <a:srgbClr val="000000"/>
                </a:solidFill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 bwMode="auto">
            <a:xfrm>
              <a:off x="6934200" y="4295836"/>
              <a:ext cx="762000" cy="5605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6858000" y="3838636"/>
              <a:ext cx="6767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0000"/>
                  </a:solidFill>
                </a:rPr>
                <a:t>(</a:t>
              </a:r>
              <a:r>
                <a:rPr lang="en-US" sz="1600" b="1" dirty="0" err="1" smtClean="0">
                  <a:solidFill>
                    <a:srgbClr val="000000"/>
                  </a:solidFill>
                </a:rPr>
                <a:t>S,G</a:t>
              </a:r>
              <a:r>
                <a:rPr lang="en-US" sz="1600" b="1" dirty="0" smtClean="0">
                  <a:solidFill>
                    <a:srgbClr val="000000"/>
                  </a:solidFill>
                </a:rPr>
                <a:t>)</a:t>
              </a:r>
              <a:endParaRPr lang="en-US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905000" y="2548841"/>
              <a:ext cx="5245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 smtClean="0">
                  <a:solidFill>
                    <a:srgbClr val="000000"/>
                  </a:solidFill>
                </a:rPr>
                <a:t>PE1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0" y="1634441"/>
              <a:ext cx="5245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 smtClean="0">
                  <a:solidFill>
                    <a:srgbClr val="000000"/>
                  </a:solidFill>
                </a:rPr>
                <a:t>PE3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48400" y="4682441"/>
              <a:ext cx="5245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 smtClean="0">
                  <a:solidFill>
                    <a:srgbClr val="000000"/>
                  </a:solidFill>
                </a:rPr>
                <a:t>PE4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  <p:grpSp>
          <p:nvGrpSpPr>
            <p:cNvPr id="22" name="Group 42"/>
            <p:cNvGrpSpPr/>
            <p:nvPr/>
          </p:nvGrpSpPr>
          <p:grpSpPr>
            <a:xfrm>
              <a:off x="2072641" y="1853654"/>
              <a:ext cx="396239" cy="2032546"/>
              <a:chOff x="2072641" y="1853654"/>
              <a:chExt cx="396239" cy="2667000"/>
            </a:xfrm>
          </p:grpSpPr>
          <p:cxnSp>
            <p:nvCxnSpPr>
              <p:cNvPr id="48" name="Straight Connector 47"/>
              <p:cNvCxnSpPr/>
              <p:nvPr/>
            </p:nvCxnSpPr>
            <p:spPr bwMode="auto">
              <a:xfrm rot="5400000">
                <a:off x="1120140" y="3186360"/>
                <a:ext cx="2667000" cy="1588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9" name="Straight Arrow Connector 48"/>
              <p:cNvCxnSpPr/>
              <p:nvPr/>
            </p:nvCxnSpPr>
            <p:spPr bwMode="auto">
              <a:xfrm rot="10800000">
                <a:off x="2087880" y="1868100"/>
                <a:ext cx="381000" cy="1588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0" name="Straight Arrow Connector 49"/>
              <p:cNvCxnSpPr/>
              <p:nvPr/>
            </p:nvCxnSpPr>
            <p:spPr bwMode="auto">
              <a:xfrm rot="10800000">
                <a:off x="2072641" y="4487791"/>
                <a:ext cx="381000" cy="1588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  <p:sp>
          <p:nvSpPr>
            <p:cNvPr id="23" name="TextBox 22"/>
            <p:cNvSpPr txBox="1"/>
            <p:nvPr/>
          </p:nvSpPr>
          <p:spPr>
            <a:xfrm>
              <a:off x="609600" y="1524000"/>
              <a:ext cx="1426994" cy="584775"/>
            </a:xfrm>
            <a:prstGeom prst="rect">
              <a:avLst/>
            </a:prstGeom>
            <a:solidFill>
              <a:srgbClr val="CCECFF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0000"/>
                  </a:solidFill>
                </a:rPr>
                <a:t>Ingress</a:t>
              </a:r>
            </a:p>
            <a:p>
              <a:r>
                <a:rPr lang="en-US" sz="1600" b="1" dirty="0" smtClean="0">
                  <a:solidFill>
                    <a:srgbClr val="000000"/>
                  </a:solidFill>
                </a:rPr>
                <a:t>Demarcation</a:t>
              </a:r>
              <a:endParaRPr lang="en-US" sz="1600" b="1" dirty="0">
                <a:solidFill>
                  <a:srgbClr val="000000"/>
                </a:solidFill>
              </a:endParaRPr>
            </a:p>
          </p:txBody>
        </p:sp>
        <p:grpSp>
          <p:nvGrpSpPr>
            <p:cNvPr id="24" name="Group 43"/>
            <p:cNvGrpSpPr/>
            <p:nvPr/>
          </p:nvGrpSpPr>
          <p:grpSpPr>
            <a:xfrm>
              <a:off x="6096000" y="1517580"/>
              <a:ext cx="381000" cy="3505200"/>
              <a:chOff x="6019800" y="1517580"/>
              <a:chExt cx="381000" cy="3505200"/>
            </a:xfrm>
          </p:grpSpPr>
          <p:cxnSp>
            <p:nvCxnSpPr>
              <p:cNvPr id="45" name="Straight Connector 44"/>
              <p:cNvCxnSpPr/>
              <p:nvPr/>
            </p:nvCxnSpPr>
            <p:spPr bwMode="auto">
              <a:xfrm rot="5400000">
                <a:off x="4267597" y="3269783"/>
                <a:ext cx="3505200" cy="794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Straight Arrow Connector 45"/>
              <p:cNvCxnSpPr/>
              <p:nvPr/>
            </p:nvCxnSpPr>
            <p:spPr bwMode="auto">
              <a:xfrm flipV="1">
                <a:off x="6035040" y="1517580"/>
                <a:ext cx="365760" cy="16034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47" name="Straight Arrow Connector 46"/>
              <p:cNvCxnSpPr/>
              <p:nvPr/>
            </p:nvCxnSpPr>
            <p:spPr bwMode="auto">
              <a:xfrm>
                <a:off x="6019801" y="5022779"/>
                <a:ext cx="304799" cy="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  <p:sp>
          <p:nvSpPr>
            <p:cNvPr id="25" name="TextBox 24"/>
            <p:cNvSpPr txBox="1"/>
            <p:nvPr/>
          </p:nvSpPr>
          <p:spPr>
            <a:xfrm>
              <a:off x="6587804" y="1237605"/>
              <a:ext cx="1426994" cy="584775"/>
            </a:xfrm>
            <a:prstGeom prst="rect">
              <a:avLst/>
            </a:prstGeom>
            <a:solidFill>
              <a:srgbClr val="CCECFF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0000"/>
                  </a:solidFill>
                </a:rPr>
                <a:t>Egress</a:t>
              </a:r>
            </a:p>
            <a:p>
              <a:r>
                <a:rPr lang="en-US" sz="1600" b="1" dirty="0" smtClean="0">
                  <a:solidFill>
                    <a:srgbClr val="000000"/>
                  </a:solidFill>
                </a:rPr>
                <a:t>Demarcation</a:t>
              </a:r>
              <a:endParaRPr lang="en-US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713508" y="4184580"/>
              <a:ext cx="1789849" cy="646331"/>
            </a:xfrm>
            <a:prstGeom prst="rect">
              <a:avLst/>
            </a:prstGeom>
            <a:solidFill>
              <a:srgbClr val="CCECFF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dirty="0" smtClean="0">
                  <a:solidFill>
                    <a:srgbClr val="000000"/>
                  </a:solidFill>
                </a:rPr>
                <a:t>Native PIM-SSM </a:t>
              </a:r>
            </a:p>
            <a:p>
              <a:pPr algn="ctr"/>
              <a:r>
                <a:rPr lang="en-US" b="1" dirty="0" smtClean="0">
                  <a:solidFill>
                    <a:srgbClr val="000000"/>
                  </a:solidFill>
                </a:rPr>
                <a:t>Network</a:t>
              </a:r>
              <a:endParaRPr lang="en-US" sz="1800" b="1" dirty="0">
                <a:solidFill>
                  <a:srgbClr val="000000"/>
                </a:solidFill>
              </a:endParaRPr>
            </a:p>
          </p:txBody>
        </p:sp>
        <p:sp>
          <p:nvSpPr>
            <p:cNvPr id="27" name="Freeform 26"/>
            <p:cNvSpPr/>
            <p:nvPr/>
          </p:nvSpPr>
          <p:spPr bwMode="auto">
            <a:xfrm>
              <a:off x="2438400" y="2244041"/>
              <a:ext cx="4267200" cy="899160"/>
            </a:xfrm>
            <a:custGeom>
              <a:avLst/>
              <a:gdLst>
                <a:gd name="connsiteX0" fmla="*/ 0 w 4358640"/>
                <a:gd name="connsiteY0" fmla="*/ 868680 h 868680"/>
                <a:gd name="connsiteX1" fmla="*/ 1341120 w 4358640"/>
                <a:gd name="connsiteY1" fmla="*/ 259080 h 868680"/>
                <a:gd name="connsiteX2" fmla="*/ 4358640 w 4358640"/>
                <a:gd name="connsiteY2" fmla="*/ 0 h 86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58640" h="868680">
                  <a:moveTo>
                    <a:pt x="0" y="868680"/>
                  </a:moveTo>
                  <a:cubicBezTo>
                    <a:pt x="307340" y="636270"/>
                    <a:pt x="614680" y="403860"/>
                    <a:pt x="1341120" y="259080"/>
                  </a:cubicBezTo>
                  <a:cubicBezTo>
                    <a:pt x="2067560" y="114300"/>
                    <a:pt x="3213100" y="57150"/>
                    <a:pt x="4358640" y="0"/>
                  </a:cubicBezTo>
                </a:path>
              </a:pathLst>
            </a:custGeom>
            <a:noFill/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82124" tIns="41061" rIns="82124" bIns="41061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defTabSz="814388" eaLnBrk="0" hangingPunct="0">
                <a:lnSpc>
                  <a:spcPct val="90000"/>
                </a:lnSpc>
              </a:pPr>
              <a:endParaRPr lang="en-US">
                <a:solidFill>
                  <a:srgbClr val="000000"/>
                </a:solidFill>
                <a:latin typeface="Arial" pitchFamily="-65" charset="0"/>
              </a:endParaRPr>
            </a:p>
          </p:txBody>
        </p:sp>
        <p:pic>
          <p:nvPicPr>
            <p:cNvPr id="28" name="Picture 1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95800" y="2203380"/>
              <a:ext cx="649501" cy="4328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1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76600" y="2355780"/>
              <a:ext cx="649501" cy="4328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0" name="Group 57"/>
            <p:cNvGrpSpPr/>
            <p:nvPr/>
          </p:nvGrpSpPr>
          <p:grpSpPr>
            <a:xfrm>
              <a:off x="2514600" y="1143000"/>
              <a:ext cx="3505200" cy="707886"/>
              <a:chOff x="2514600" y="1219200"/>
              <a:chExt cx="3505200" cy="707886"/>
            </a:xfrm>
          </p:grpSpPr>
          <p:sp>
            <p:nvSpPr>
              <p:cNvPr id="42" name="TextBox 41"/>
              <p:cNvSpPr txBox="1"/>
              <p:nvPr/>
            </p:nvSpPr>
            <p:spPr>
              <a:xfrm>
                <a:off x="3505200" y="1219200"/>
                <a:ext cx="1523174" cy="707886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FFFF"/>
                    </a:solidFill>
                  </a:rPr>
                  <a:t>Protection </a:t>
                </a:r>
              </a:p>
              <a:p>
                <a:pPr algn="ctr"/>
                <a:r>
                  <a:rPr lang="en-US" sz="2000" b="1" dirty="0" smtClean="0">
                    <a:solidFill>
                      <a:srgbClr val="FFFFFF"/>
                    </a:solidFill>
                  </a:rPr>
                  <a:t>Domain</a:t>
                </a:r>
                <a:endParaRPr lang="en-US" sz="2000" b="1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43" name="Straight Arrow Connector 42"/>
              <p:cNvCxnSpPr/>
              <p:nvPr/>
            </p:nvCxnSpPr>
            <p:spPr bwMode="auto">
              <a:xfrm>
                <a:off x="5029200" y="1600200"/>
                <a:ext cx="990600" cy="0"/>
              </a:xfrm>
              <a:prstGeom prst="straightConnector1">
                <a:avLst/>
              </a:prstGeom>
              <a:gradFill rotWithShape="1">
                <a:gsLst>
                  <a:gs pos="0">
                    <a:srgbClr val="CCFFCC">
                      <a:gamma/>
                      <a:tint val="0"/>
                      <a:invGamma/>
                    </a:srgbClr>
                  </a:gs>
                  <a:gs pos="100000">
                    <a:srgbClr val="CCFFCC"/>
                  </a:gs>
                </a:gsLst>
                <a:lin ang="18900000" scaled="1"/>
              </a:gradFill>
              <a:ln w="76200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44" name="Straight Connector 43"/>
              <p:cNvCxnSpPr/>
              <p:nvPr/>
            </p:nvCxnSpPr>
            <p:spPr bwMode="auto">
              <a:xfrm flipH="1">
                <a:off x="2514600" y="1600200"/>
                <a:ext cx="990600" cy="0"/>
              </a:xfrm>
              <a:prstGeom prst="line">
                <a:avLst/>
              </a:prstGeom>
              <a:gradFill rotWithShape="1">
                <a:gsLst>
                  <a:gs pos="0">
                    <a:srgbClr val="CCFFCC">
                      <a:gamma/>
                      <a:tint val="0"/>
                      <a:invGamma/>
                    </a:srgbClr>
                  </a:gs>
                  <a:gs pos="100000">
                    <a:srgbClr val="CCFFCC"/>
                  </a:gs>
                </a:gsLst>
                <a:lin ang="18900000" scaled="1"/>
              </a:gradFill>
              <a:ln w="76200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  <p:sp>
          <p:nvSpPr>
            <p:cNvPr id="31" name="Left Arrow 30"/>
            <p:cNvSpPr/>
            <p:nvPr/>
          </p:nvSpPr>
          <p:spPr bwMode="auto">
            <a:xfrm rot="21179576">
              <a:off x="3810000" y="1828800"/>
              <a:ext cx="1524000" cy="484632"/>
            </a:xfrm>
            <a:prstGeom prst="leftArrow">
              <a:avLst/>
            </a:prstGeom>
            <a:solidFill>
              <a:srgbClr val="FF0000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381000" indent="-381000" algn="ctr" defTabSz="814388" eaLnBrk="0" hangingPunct="0">
                <a:lnSpc>
                  <a:spcPct val="75000"/>
                </a:lnSpc>
                <a:spcBef>
                  <a:spcPct val="50000"/>
                </a:spcBef>
                <a:buClr>
                  <a:srgbClr val="0183B7"/>
                </a:buClr>
                <a:buSzPct val="100000"/>
                <a:buFont typeface="Wingdings" pitchFamily="2" charset="2"/>
                <a:buNone/>
              </a:pPr>
              <a:r>
                <a:rPr lang="en-US" sz="1000" b="1" dirty="0" smtClean="0">
                  <a:solidFill>
                    <a:srgbClr val="FFFFFF"/>
                  </a:solidFill>
                </a:rPr>
                <a:t>Explicit Path Vector </a:t>
              </a:r>
              <a:r>
                <a:rPr lang="en-US" sz="1000" b="1" dirty="0" err="1" smtClean="0">
                  <a:solidFill>
                    <a:srgbClr val="FFFFFF"/>
                  </a:solidFill>
                </a:rPr>
                <a:t>TLV</a:t>
              </a:r>
              <a:endParaRPr lang="en-US" sz="1000" b="1" dirty="0" smtClean="0">
                <a:solidFill>
                  <a:srgbClr val="FFFFFF"/>
                </a:solidFill>
              </a:endParaRPr>
            </a:p>
          </p:txBody>
        </p:sp>
        <p:sp>
          <p:nvSpPr>
            <p:cNvPr id="32" name="Left Arrow 31"/>
            <p:cNvSpPr/>
            <p:nvPr/>
          </p:nvSpPr>
          <p:spPr bwMode="auto">
            <a:xfrm rot="19799954">
              <a:off x="4339865" y="2612230"/>
              <a:ext cx="1524000" cy="484632"/>
            </a:xfrm>
            <a:prstGeom prst="leftArrow">
              <a:avLst/>
            </a:prstGeom>
            <a:solidFill>
              <a:srgbClr val="7030A0"/>
            </a:solidFill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381000" indent="-381000" algn="ctr" defTabSz="814388" eaLnBrk="0" hangingPunct="0">
                <a:lnSpc>
                  <a:spcPct val="75000"/>
                </a:lnSpc>
                <a:spcBef>
                  <a:spcPct val="50000"/>
                </a:spcBef>
                <a:buClr>
                  <a:srgbClr val="0183B7"/>
                </a:buClr>
                <a:buSzPct val="100000"/>
                <a:buFont typeface="Wingdings" pitchFamily="2" charset="2"/>
                <a:buNone/>
              </a:pPr>
              <a:r>
                <a:rPr lang="en-US" sz="1000" b="1" dirty="0" smtClean="0">
                  <a:solidFill>
                    <a:srgbClr val="FFFFFF"/>
                  </a:solidFill>
                </a:rPr>
                <a:t>Explicit Path Vector </a:t>
              </a:r>
              <a:r>
                <a:rPr lang="en-US" sz="1000" b="1" dirty="0" err="1" smtClean="0">
                  <a:solidFill>
                    <a:srgbClr val="FFFFFF"/>
                  </a:solidFill>
                </a:rPr>
                <a:t>TLV</a:t>
              </a:r>
              <a:endParaRPr lang="en-US" sz="1000" b="1" dirty="0" smtClean="0">
                <a:solidFill>
                  <a:srgbClr val="FFFFFF"/>
                </a:solidFill>
              </a:endParaRPr>
            </a:p>
          </p:txBody>
        </p:sp>
        <p:grpSp>
          <p:nvGrpSpPr>
            <p:cNvPr id="33" name="Group 77"/>
            <p:cNvGrpSpPr/>
            <p:nvPr/>
          </p:nvGrpSpPr>
          <p:grpSpPr>
            <a:xfrm>
              <a:off x="1066800" y="3521122"/>
              <a:ext cx="5224818" cy="1206255"/>
              <a:chOff x="1066800" y="3521122"/>
              <a:chExt cx="5224818" cy="1206255"/>
            </a:xfrm>
          </p:grpSpPr>
          <p:grpSp>
            <p:nvGrpSpPr>
              <p:cNvPr id="36" name="Group 73"/>
              <p:cNvGrpSpPr/>
              <p:nvPr/>
            </p:nvGrpSpPr>
            <p:grpSpPr>
              <a:xfrm>
                <a:off x="1066800" y="3700046"/>
                <a:ext cx="2429503" cy="1027331"/>
                <a:chOff x="1066800" y="3700046"/>
                <a:chExt cx="2429503" cy="1027331"/>
              </a:xfrm>
            </p:grpSpPr>
            <p:pic>
              <p:nvPicPr>
                <p:cNvPr id="38" name="Picture 18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116506" y="3951190"/>
                  <a:ext cx="931494" cy="6208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9" name="TextBox 38"/>
                <p:cNvSpPr txBox="1"/>
                <p:nvPr/>
              </p:nvSpPr>
              <p:spPr>
                <a:xfrm>
                  <a:off x="2971800" y="4419600"/>
                  <a:ext cx="524503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b="1" dirty="0" err="1" smtClean="0">
                      <a:solidFill>
                        <a:srgbClr val="000000"/>
                      </a:solidFill>
                    </a:rPr>
                    <a:t>PE2</a:t>
                  </a:r>
                  <a:endParaRPr lang="en-US" sz="1400" b="1" dirty="0">
                    <a:solidFill>
                      <a:srgbClr val="000000"/>
                    </a:solidFill>
                  </a:endParaRPr>
                </a:p>
              </p:txBody>
            </p:sp>
            <p:cxnSp>
              <p:nvCxnSpPr>
                <p:cNvPr id="40" name="Straight Arrow Connector 39"/>
                <p:cNvCxnSpPr/>
                <p:nvPr/>
              </p:nvCxnSpPr>
              <p:spPr bwMode="auto">
                <a:xfrm>
                  <a:off x="1066800" y="3962400"/>
                  <a:ext cx="1066800" cy="386605"/>
                </a:xfrm>
                <a:prstGeom prst="straightConnector1">
                  <a:avLst/>
                </a:prstGeom>
                <a:solidFill>
                  <a:schemeClr val="accent1"/>
                </a:solidFill>
                <a:ln w="76200" cap="flat" cmpd="sng" algn="ctr">
                  <a:solidFill>
                    <a:srgbClr val="7030A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</p:cxnSp>
            <p:sp>
              <p:nvSpPr>
                <p:cNvPr id="41" name="TextBox 40"/>
                <p:cNvSpPr txBox="1"/>
                <p:nvPr/>
              </p:nvSpPr>
              <p:spPr>
                <a:xfrm>
                  <a:off x="1219200" y="3700046"/>
                  <a:ext cx="676788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b="1" dirty="0" smtClean="0">
                      <a:solidFill>
                        <a:srgbClr val="000000"/>
                      </a:solidFill>
                    </a:rPr>
                    <a:t>(</a:t>
                  </a:r>
                  <a:r>
                    <a:rPr lang="en-US" sz="1600" b="1" dirty="0" err="1" smtClean="0">
                      <a:solidFill>
                        <a:srgbClr val="000000"/>
                      </a:solidFill>
                    </a:rPr>
                    <a:t>S,G</a:t>
                  </a:r>
                  <a:r>
                    <a:rPr lang="en-US" sz="1600" b="1" dirty="0" smtClean="0">
                      <a:solidFill>
                        <a:srgbClr val="000000"/>
                      </a:solidFill>
                    </a:rPr>
                    <a:t>)</a:t>
                  </a:r>
                  <a:endParaRPr lang="en-US" sz="1600" b="1" dirty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37" name="Freeform 36"/>
              <p:cNvSpPr/>
              <p:nvPr/>
            </p:nvSpPr>
            <p:spPr bwMode="auto">
              <a:xfrm>
                <a:off x="2920621" y="3521122"/>
                <a:ext cx="3370997" cy="1037230"/>
              </a:xfrm>
              <a:custGeom>
                <a:avLst/>
                <a:gdLst>
                  <a:gd name="connsiteX0" fmla="*/ 0 w 3370997"/>
                  <a:gd name="connsiteY0" fmla="*/ 627797 h 1037230"/>
                  <a:gd name="connsiteX1" fmla="*/ 1528549 w 3370997"/>
                  <a:gd name="connsiteY1" fmla="*/ 68239 h 1037230"/>
                  <a:gd name="connsiteX2" fmla="*/ 3370997 w 3370997"/>
                  <a:gd name="connsiteY2" fmla="*/ 1037230 h 1037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370997" h="1037230">
                    <a:moveTo>
                      <a:pt x="0" y="627797"/>
                    </a:moveTo>
                    <a:cubicBezTo>
                      <a:pt x="483358" y="313898"/>
                      <a:pt x="966716" y="0"/>
                      <a:pt x="1528549" y="68239"/>
                    </a:cubicBezTo>
                    <a:cubicBezTo>
                      <a:pt x="2090382" y="136478"/>
                      <a:pt x="2730689" y="586854"/>
                      <a:pt x="3370997" y="1037230"/>
                    </a:cubicBezTo>
                  </a:path>
                </a:pathLst>
              </a:custGeom>
              <a:noFill/>
              <a:ln w="76200" cap="flat" cmpd="sng" algn="ctr">
                <a:solidFill>
                  <a:srgbClr val="7030A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81000" indent="-381000" algn="ctr" defTabSz="814388" eaLnBrk="0" hangingPunct="0">
                  <a:lnSpc>
                    <a:spcPct val="75000"/>
                  </a:lnSpc>
                  <a:spcBef>
                    <a:spcPct val="50000"/>
                  </a:spcBef>
                  <a:buClr>
                    <a:srgbClr val="0183B7"/>
                  </a:buClr>
                  <a:buSzPct val="100000"/>
                  <a:buFont typeface="Wingdings" pitchFamily="2" charset="2"/>
                  <a:buNone/>
                </a:pPr>
                <a:endParaRPr lang="en-US" sz="2000" smtClean="0">
                  <a:solidFill>
                    <a:srgbClr val="000000"/>
                  </a:solidFill>
                </a:endParaRPr>
              </a:p>
            </p:txBody>
          </p:sp>
        </p:grpSp>
        <p:pic>
          <p:nvPicPr>
            <p:cNvPr id="34" name="Picture 1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91000" y="3346380"/>
              <a:ext cx="649501" cy="4328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" name="Rounded Rectangle 34"/>
            <p:cNvSpPr/>
            <p:nvPr/>
          </p:nvSpPr>
          <p:spPr bwMode="auto">
            <a:xfrm>
              <a:off x="152400" y="3276600"/>
              <a:ext cx="914400" cy="914400"/>
            </a:xfrm>
            <a:prstGeom prst="round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814388" rtl="0" eaLnBrk="0" fontAlgn="base" latinLnBrk="0" hangingPunct="0">
                <a:lnSpc>
                  <a:spcPct val="75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100000"/>
                <a:buFont typeface="Wingdings" pitchFamily="2" charset="2"/>
                <a:buNone/>
                <a:tabLst/>
              </a:pPr>
              <a:r>
                <a:rPr kumimoji="0" lang="en-US" sz="20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Mcast</a:t>
              </a: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 </a:t>
              </a:r>
            </a:p>
            <a:p>
              <a:pPr marL="381000" marR="0" indent="-381000" algn="ctr" defTabSz="814388" rtl="0" eaLnBrk="0" fontAlgn="base" latinLnBrk="0" hangingPunct="0">
                <a:lnSpc>
                  <a:spcPct val="75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100000"/>
                <a:buFont typeface="Wingdings" pitchFamily="2" charset="2"/>
                <a:buNone/>
                <a:tabLst/>
              </a:pPr>
              <a:r>
                <a:rPr lang="en-US" sz="2000" b="1" dirty="0" err="1" smtClean="0">
                  <a:solidFill>
                    <a:schemeClr val="bg1"/>
                  </a:solidFill>
                </a:rPr>
                <a:t>Src</a:t>
              </a: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576813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04189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Motivation behind this draft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0152"/>
            <a:ext cx="8229600" cy="5290141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A stack of </a:t>
            </a:r>
            <a:r>
              <a:rPr lang="en-US" sz="2000" b="1" dirty="0" err="1" smtClean="0"/>
              <a:t>RPF</a:t>
            </a:r>
            <a:r>
              <a:rPr lang="en-US" sz="2000" b="1" dirty="0" smtClean="0"/>
              <a:t> vectors can be specified to route PIM Joins semi-explicitly using the neighbor addresses: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 smtClean="0"/>
              <a:t>However, upon a link/node failure the addresses within a stack of </a:t>
            </a:r>
            <a:r>
              <a:rPr lang="en-US" sz="1800" dirty="0" err="1" smtClean="0"/>
              <a:t>RPF</a:t>
            </a:r>
            <a:r>
              <a:rPr lang="en-US" sz="1800" dirty="0" smtClean="0"/>
              <a:t> vectors could be unreachable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 smtClean="0"/>
              <a:t>In this case, router will perform a RIB unicast source reachability lookup and route the PIM Join around the link/node failover and not use the desired </a:t>
            </a:r>
            <a:r>
              <a:rPr lang="en-US" sz="1800" dirty="0" err="1" smtClean="0"/>
              <a:t>RPF</a:t>
            </a:r>
            <a:r>
              <a:rPr lang="en-US" sz="1800" dirty="0" smtClean="0"/>
              <a:t> vector stack path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 smtClean="0"/>
              <a:t>In a live-live multicast network or Ring topology, both disjoint multicast trees could be routed along the same path, and not longer be disjoint</a:t>
            </a:r>
          </a:p>
          <a:p>
            <a:pPr marL="514350" indent="-457200"/>
            <a:r>
              <a:rPr lang="en-US" sz="2000" dirty="0" smtClean="0"/>
              <a:t>Our draft addresses these issues by proposing a new encoding method that allows to explicitly route PIM Joins using Explicit </a:t>
            </a:r>
            <a:r>
              <a:rPr lang="en-US" sz="2000" dirty="0" err="1" smtClean="0"/>
              <a:t>RPF</a:t>
            </a:r>
            <a:r>
              <a:rPr lang="en-US" sz="2000" dirty="0" smtClean="0"/>
              <a:t> Vector </a:t>
            </a:r>
            <a:r>
              <a:rPr lang="en-US" sz="2000" dirty="0" err="1" smtClean="0"/>
              <a:t>TLV</a:t>
            </a:r>
            <a:r>
              <a:rPr lang="en-US" sz="2000" dirty="0" smtClean="0"/>
              <a:t> Stack: </a:t>
            </a:r>
          </a:p>
          <a:p>
            <a:pPr marL="914400" lvl="1" indent="-457200"/>
            <a:r>
              <a:rPr lang="en-US" sz="1800" b="1" dirty="0" smtClean="0"/>
              <a:t>draft-asghar-pim-explicit-rpf-vector-01</a:t>
            </a:r>
            <a:endParaRPr lang="en-US" sz="1800" b="1" dirty="0"/>
          </a:p>
          <a:p>
            <a:pPr marL="514350" indent="-457200"/>
            <a:endParaRPr lang="en-US" sz="2000" b="1" dirty="0"/>
          </a:p>
          <a:p>
            <a:pPr marL="514350" indent="-457200"/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32368" y="4930753"/>
            <a:ext cx="4428310" cy="174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2560320" y="5573962"/>
            <a:ext cx="1764201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Maximally </a:t>
            </a:r>
          </a:p>
          <a:p>
            <a:pPr algn="ctr"/>
            <a:r>
              <a:rPr lang="en-US" dirty="0" smtClean="0"/>
              <a:t>Redundant 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421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882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en-US" sz="3200" b="1" kern="0" dirty="0" smtClean="0">
                <a:solidFill>
                  <a:sysClr val="windowText" lastClr="000000"/>
                </a:solidFill>
              </a:rPr>
              <a:t>Solution Example (this draft): </a:t>
            </a:r>
            <a:r>
              <a:rPr lang="en-US" sz="2800" b="1" kern="0" dirty="0" smtClean="0">
                <a:solidFill>
                  <a:sysClr val="windowText" lastClr="000000"/>
                </a:solidFill>
              </a:rPr>
              <a:t/>
            </a:r>
            <a:br>
              <a:rPr lang="en-US" sz="2800" b="1" kern="0" dirty="0" smtClean="0">
                <a:solidFill>
                  <a:sysClr val="windowText" lastClr="000000"/>
                </a:solidFill>
              </a:rPr>
            </a:br>
            <a:r>
              <a:rPr lang="en-US" sz="2800" b="1" kern="0" dirty="0" smtClean="0">
                <a:solidFill>
                  <a:sysClr val="windowText" lastClr="000000"/>
                </a:solidFill>
              </a:rPr>
              <a:t>Explicit </a:t>
            </a:r>
            <a:r>
              <a:rPr lang="en-US" sz="2800" b="1" kern="0" dirty="0">
                <a:solidFill>
                  <a:sysClr val="windowText" lastClr="000000"/>
                </a:solidFill>
              </a:rPr>
              <a:t>Path Vector </a:t>
            </a:r>
            <a:r>
              <a:rPr lang="en-US" sz="2800" b="1" kern="0" dirty="0" err="1">
                <a:solidFill>
                  <a:sysClr val="windowText" lastClr="000000"/>
                </a:solidFill>
              </a:rPr>
              <a:t>TLV</a:t>
            </a:r>
            <a:r>
              <a:rPr lang="en-US" sz="2800" b="1" kern="0" dirty="0">
                <a:solidFill>
                  <a:sysClr val="windowText" lastClr="000000"/>
                </a:solidFill>
              </a:rPr>
              <a:t> </a:t>
            </a:r>
            <a:r>
              <a:rPr lang="en-US" sz="2800" b="1" kern="0" dirty="0" smtClean="0">
                <a:solidFill>
                  <a:sysClr val="windowText" lastClr="0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97" name="Content Placeholder 2"/>
          <p:cNvSpPr>
            <a:spLocks noGrp="1"/>
          </p:cNvSpPr>
          <p:nvPr>
            <p:ph idx="1"/>
          </p:nvPr>
        </p:nvSpPr>
        <p:spPr>
          <a:xfrm>
            <a:off x="655638" y="1121225"/>
            <a:ext cx="7940675" cy="4267199"/>
          </a:xfrm>
          <a:prstGeom prst="rect">
            <a:avLst/>
          </a:prstGeom>
        </p:spPr>
        <p:txBody>
          <a:bodyPr/>
          <a:lstStyle/>
          <a:p>
            <a:pPr marL="914400" marR="0" lvl="1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Multicast Source IP: S = 10.0.0.1</a:t>
            </a:r>
          </a:p>
          <a:p>
            <a:pPr marL="1254125" marR="0" lvl="2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 12.0.0.1</a:t>
            </a:r>
          </a:p>
          <a:p>
            <a:pPr marL="1254125" marR="0" lvl="2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R3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 13.0.0.1</a:t>
            </a:r>
          </a:p>
          <a:p>
            <a:pPr marL="1254125" marR="0" lvl="2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R4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 14.0.0.1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381000" y="2797624"/>
            <a:ext cx="7820237" cy="3321942"/>
            <a:chOff x="4191000" y="4179698"/>
            <a:chExt cx="4848437" cy="2602102"/>
          </a:xfrm>
        </p:grpSpPr>
        <p:pic>
          <p:nvPicPr>
            <p:cNvPr id="101" name="Picture 1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500565" y="4876891"/>
              <a:ext cx="457200" cy="3047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1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6400" y="5791200"/>
              <a:ext cx="457200" cy="3047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" name="Picture 1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324600" y="4800600"/>
              <a:ext cx="457200" cy="3047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" name="Picture 1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086600" y="4800600"/>
              <a:ext cx="457200" cy="3047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" name="Picture 1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162800" y="5791200"/>
              <a:ext cx="457200" cy="3047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6" name="Picture 1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696200" y="5334000"/>
              <a:ext cx="457200" cy="3047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07" name="Straight Connector 106"/>
            <p:cNvCxnSpPr>
              <a:stCxn id="101" idx="2"/>
              <a:endCxn id="102" idx="0"/>
            </p:cNvCxnSpPr>
            <p:nvPr/>
          </p:nvCxnSpPr>
          <p:spPr bwMode="auto">
            <a:xfrm flipH="1">
              <a:off x="5715000" y="5181600"/>
              <a:ext cx="14165" cy="609600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Straight Connector 107"/>
            <p:cNvCxnSpPr>
              <a:stCxn id="101" idx="3"/>
              <a:endCxn id="105" idx="1"/>
            </p:cNvCxnSpPr>
            <p:nvPr/>
          </p:nvCxnSpPr>
          <p:spPr bwMode="auto">
            <a:xfrm>
              <a:off x="5957765" y="5029246"/>
              <a:ext cx="1205034" cy="914309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Straight Connector 108"/>
            <p:cNvCxnSpPr>
              <a:stCxn id="101" idx="3"/>
              <a:endCxn id="103" idx="1"/>
            </p:cNvCxnSpPr>
            <p:nvPr/>
          </p:nvCxnSpPr>
          <p:spPr bwMode="auto">
            <a:xfrm flipV="1">
              <a:off x="5957765" y="4952955"/>
              <a:ext cx="366835" cy="76291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>
              <a:stCxn id="103" idx="3"/>
              <a:endCxn id="104" idx="1"/>
            </p:cNvCxnSpPr>
            <p:nvPr/>
          </p:nvCxnSpPr>
          <p:spPr bwMode="auto">
            <a:xfrm>
              <a:off x="6781800" y="4952955"/>
              <a:ext cx="304800" cy="0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>
              <a:stCxn id="102" idx="3"/>
              <a:endCxn id="103" idx="1"/>
            </p:cNvCxnSpPr>
            <p:nvPr/>
          </p:nvCxnSpPr>
          <p:spPr bwMode="auto">
            <a:xfrm flipV="1">
              <a:off x="5943600" y="4952955"/>
              <a:ext cx="381000" cy="990600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>
              <a:stCxn id="103" idx="3"/>
              <a:endCxn id="105" idx="1"/>
            </p:cNvCxnSpPr>
            <p:nvPr/>
          </p:nvCxnSpPr>
          <p:spPr bwMode="auto">
            <a:xfrm>
              <a:off x="6781800" y="4952955"/>
              <a:ext cx="381000" cy="990600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3" name="Straight Connector 112"/>
            <p:cNvCxnSpPr>
              <a:stCxn id="102" idx="3"/>
              <a:endCxn id="104" idx="1"/>
            </p:cNvCxnSpPr>
            <p:nvPr/>
          </p:nvCxnSpPr>
          <p:spPr bwMode="auto">
            <a:xfrm flipV="1">
              <a:off x="5943600" y="4952955"/>
              <a:ext cx="1143000" cy="990600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4" name="Straight Connector 113"/>
            <p:cNvCxnSpPr>
              <a:stCxn id="102" idx="3"/>
              <a:endCxn id="105" idx="1"/>
            </p:cNvCxnSpPr>
            <p:nvPr/>
          </p:nvCxnSpPr>
          <p:spPr bwMode="auto">
            <a:xfrm>
              <a:off x="5943600" y="5943555"/>
              <a:ext cx="1219200" cy="0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5" name="Straight Connector 114"/>
            <p:cNvCxnSpPr>
              <a:stCxn id="104" idx="2"/>
              <a:endCxn id="105" idx="0"/>
            </p:cNvCxnSpPr>
            <p:nvPr/>
          </p:nvCxnSpPr>
          <p:spPr bwMode="auto">
            <a:xfrm>
              <a:off x="7315200" y="5105309"/>
              <a:ext cx="76200" cy="685891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>
              <a:stCxn id="104" idx="3"/>
              <a:endCxn id="106" idx="0"/>
            </p:cNvCxnSpPr>
            <p:nvPr/>
          </p:nvCxnSpPr>
          <p:spPr bwMode="auto">
            <a:xfrm>
              <a:off x="7543800" y="4952955"/>
              <a:ext cx="381000" cy="381045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>
              <a:stCxn id="106" idx="2"/>
              <a:endCxn id="105" idx="3"/>
            </p:cNvCxnSpPr>
            <p:nvPr/>
          </p:nvCxnSpPr>
          <p:spPr bwMode="auto">
            <a:xfrm flipH="1">
              <a:off x="7620000" y="5638709"/>
              <a:ext cx="304800" cy="304846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8" name="TextBox 117"/>
            <p:cNvSpPr txBox="1"/>
            <p:nvPr/>
          </p:nvSpPr>
          <p:spPr>
            <a:xfrm>
              <a:off x="4800600" y="5257800"/>
              <a:ext cx="338554" cy="369332"/>
            </a:xfrm>
            <a:prstGeom prst="rect">
              <a:avLst/>
            </a:prstGeom>
            <a:noFill/>
            <a:ln>
              <a:solidFill>
                <a:srgbClr val="0183B7"/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19" name="Straight Arrow Connector 118"/>
            <p:cNvCxnSpPr>
              <a:stCxn id="118" idx="3"/>
              <a:endCxn id="101" idx="1"/>
            </p:cNvCxnSpPr>
            <p:nvPr/>
          </p:nvCxnSpPr>
          <p:spPr bwMode="auto">
            <a:xfrm flipV="1">
              <a:off x="5139154" y="5029246"/>
              <a:ext cx="361412" cy="413221"/>
            </a:xfrm>
            <a:prstGeom prst="straightConnector1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0" name="Straight Arrow Connector 119"/>
            <p:cNvCxnSpPr>
              <a:stCxn id="118" idx="3"/>
              <a:endCxn id="102" idx="1"/>
            </p:cNvCxnSpPr>
            <p:nvPr/>
          </p:nvCxnSpPr>
          <p:spPr bwMode="auto">
            <a:xfrm>
              <a:off x="5139154" y="5442466"/>
              <a:ext cx="347246" cy="501089"/>
            </a:xfrm>
            <a:prstGeom prst="straightConnector1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1" name="TextBox 120"/>
            <p:cNvSpPr txBox="1"/>
            <p:nvPr/>
          </p:nvSpPr>
          <p:spPr>
            <a:xfrm>
              <a:off x="4191000" y="5638800"/>
              <a:ext cx="979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IP: 10.0.0.1</a:t>
              </a: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8016996" y="5143477"/>
              <a:ext cx="256610" cy="241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R1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7177994" y="4538990"/>
              <a:ext cx="256610" cy="241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R2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316932" y="4572000"/>
              <a:ext cx="256610" cy="241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R3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5410200" y="4572000"/>
              <a:ext cx="256610" cy="241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R4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162800" y="6062990"/>
              <a:ext cx="256610" cy="241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R5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24500" y="6057900"/>
              <a:ext cx="256610" cy="241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R6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8534400" y="5334000"/>
              <a:ext cx="413896" cy="307777"/>
            </a:xfrm>
            <a:prstGeom prst="rect">
              <a:avLst/>
            </a:prstGeom>
            <a:noFill/>
            <a:ln>
              <a:solidFill>
                <a:srgbClr val="0183B7"/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Rx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29" name="Straight Connector 128"/>
            <p:cNvCxnSpPr>
              <a:stCxn id="128" idx="1"/>
              <a:endCxn id="106" idx="3"/>
            </p:cNvCxnSpPr>
            <p:nvPr/>
          </p:nvCxnSpPr>
          <p:spPr bwMode="auto">
            <a:xfrm flipH="1" flipV="1">
              <a:off x="8153400" y="5486355"/>
              <a:ext cx="381000" cy="1534"/>
            </a:xfrm>
            <a:prstGeom prst="line">
              <a:avLst/>
            </a:prstGeom>
            <a:solidFill>
              <a:srgbClr val="0183B7"/>
            </a:solidFill>
            <a:ln w="9525" cap="flat" cmpd="sng" algn="ctr">
              <a:solidFill>
                <a:srgbClr val="0183B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0" name="Straight Arrow Connector 129"/>
            <p:cNvCxnSpPr/>
            <p:nvPr/>
          </p:nvCxnSpPr>
          <p:spPr bwMode="auto">
            <a:xfrm flipH="1">
              <a:off x="8305800" y="5029200"/>
              <a:ext cx="533400" cy="0"/>
            </a:xfrm>
            <a:prstGeom prst="straightConnector1">
              <a:avLst/>
            </a:prstGeom>
            <a:solidFill>
              <a:srgbClr val="0183B7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31" name="TextBox 130"/>
            <p:cNvSpPr txBox="1"/>
            <p:nvPr/>
          </p:nvSpPr>
          <p:spPr>
            <a:xfrm>
              <a:off x="8229600" y="4724400"/>
              <a:ext cx="80983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IGMP</a:t>
              </a: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Join</a:t>
              </a:r>
              <a:endPara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32" name="Straight Arrow Connector 131"/>
            <p:cNvCxnSpPr/>
            <p:nvPr/>
          </p:nvCxnSpPr>
          <p:spPr bwMode="auto">
            <a:xfrm flipH="1" flipV="1">
              <a:off x="7636677" y="4657202"/>
              <a:ext cx="381000" cy="381000"/>
            </a:xfrm>
            <a:prstGeom prst="straightConnector1">
              <a:avLst/>
            </a:prstGeom>
            <a:solidFill>
              <a:srgbClr val="0183B7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33" name="TextBox 132"/>
            <p:cNvSpPr txBox="1"/>
            <p:nvPr/>
          </p:nvSpPr>
          <p:spPr>
            <a:xfrm rot="2746175">
              <a:off x="7549110" y="4621331"/>
              <a:ext cx="71045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PIM Join</a:t>
              </a:r>
              <a:endPara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34" name="Straight Arrow Connector 133"/>
            <p:cNvCxnSpPr/>
            <p:nvPr/>
          </p:nvCxnSpPr>
          <p:spPr bwMode="auto">
            <a:xfrm flipH="1">
              <a:off x="5562600" y="4495800"/>
              <a:ext cx="1752600" cy="0"/>
            </a:xfrm>
            <a:prstGeom prst="straightConnector1">
              <a:avLst/>
            </a:prstGeom>
            <a:solidFill>
              <a:srgbClr val="0183B7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35" name="TextBox 134"/>
            <p:cNvSpPr txBox="1"/>
            <p:nvPr/>
          </p:nvSpPr>
          <p:spPr>
            <a:xfrm>
              <a:off x="6019800" y="4179698"/>
              <a:ext cx="71045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PIM Join</a:t>
              </a:r>
              <a:endPara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36" name="Straight Arrow Connector 135"/>
            <p:cNvCxnSpPr/>
            <p:nvPr/>
          </p:nvCxnSpPr>
          <p:spPr bwMode="auto">
            <a:xfrm flipH="1">
              <a:off x="5105400" y="4724400"/>
              <a:ext cx="228600" cy="457200"/>
            </a:xfrm>
            <a:prstGeom prst="straightConnector1">
              <a:avLst/>
            </a:prstGeom>
            <a:solidFill>
              <a:srgbClr val="0183B7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37" name="Freeform 136"/>
            <p:cNvSpPr/>
            <p:nvPr/>
          </p:nvSpPr>
          <p:spPr bwMode="auto">
            <a:xfrm>
              <a:off x="5117910" y="5773003"/>
              <a:ext cx="3016156" cy="800669"/>
            </a:xfrm>
            <a:custGeom>
              <a:avLst/>
              <a:gdLst>
                <a:gd name="connsiteX0" fmla="*/ 3016156 w 3016156"/>
                <a:gd name="connsiteY0" fmla="*/ 0 h 800669"/>
                <a:gd name="connsiteX1" fmla="*/ 2306472 w 3016156"/>
                <a:gd name="connsiteY1" fmla="*/ 682388 h 800669"/>
                <a:gd name="connsiteX2" fmla="*/ 586854 w 3016156"/>
                <a:gd name="connsiteY2" fmla="*/ 709684 h 800669"/>
                <a:gd name="connsiteX3" fmla="*/ 0 w 3016156"/>
                <a:gd name="connsiteY3" fmla="*/ 232012 h 800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16156" h="800669">
                  <a:moveTo>
                    <a:pt x="3016156" y="0"/>
                  </a:moveTo>
                  <a:cubicBezTo>
                    <a:pt x="2863755" y="282053"/>
                    <a:pt x="2711355" y="564107"/>
                    <a:pt x="2306472" y="682388"/>
                  </a:cubicBezTo>
                  <a:cubicBezTo>
                    <a:pt x="1901589" y="800669"/>
                    <a:pt x="971266" y="784747"/>
                    <a:pt x="586854" y="709684"/>
                  </a:cubicBezTo>
                  <a:cubicBezTo>
                    <a:pt x="202442" y="634621"/>
                    <a:pt x="101221" y="433316"/>
                    <a:pt x="0" y="232012"/>
                  </a:cubicBezTo>
                </a:path>
              </a:pathLst>
            </a:custGeom>
            <a:noFill/>
            <a:ln w="381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82124" tIns="41061" rIns="82124" bIns="41061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814388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65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257800" y="6535579"/>
              <a:ext cx="71045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PIM Join</a:t>
              </a:r>
              <a:endPara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40" name="TextBox 139"/>
          <p:cNvSpPr txBox="1"/>
          <p:nvPr/>
        </p:nvSpPr>
        <p:spPr>
          <a:xfrm rot="2232585">
            <a:off x="5444729" y="3586969"/>
            <a:ext cx="11865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Link 12.0.0.0/30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4122084" y="3305709"/>
            <a:ext cx="114486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Link 13.0.0.0/30</a:t>
            </a:r>
          </a:p>
        </p:txBody>
      </p:sp>
      <p:sp>
        <p:nvSpPr>
          <p:cNvPr id="142" name="TextBox 141"/>
          <p:cNvSpPr txBox="1"/>
          <p:nvPr/>
        </p:nvSpPr>
        <p:spPr>
          <a:xfrm rot="21063594">
            <a:off x="2755976" y="3370694"/>
            <a:ext cx="114486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Link 14.0.0.0/30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795644" y="6099181"/>
            <a:ext cx="3631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RIB </a:t>
            </a:r>
            <a:r>
              <a:rPr lang="en-US" b="1" dirty="0" err="1" smtClean="0"/>
              <a:t>RPF</a:t>
            </a:r>
            <a:r>
              <a:rPr lang="en-US" b="1" dirty="0" smtClean="0"/>
              <a:t> computed path for PIM Join</a:t>
            </a:r>
            <a:endParaRPr lang="en-US" b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1554000" y="2396565"/>
            <a:ext cx="5968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Explicitly routed path for PIM Join using </a:t>
            </a:r>
            <a:r>
              <a:rPr lang="en-US" b="1" dirty="0" err="1" smtClean="0"/>
              <a:t>RPF</a:t>
            </a:r>
            <a:r>
              <a:rPr lang="en-US" b="1" dirty="0" smtClean="0"/>
              <a:t> vector </a:t>
            </a:r>
            <a:r>
              <a:rPr lang="en-US" b="1" dirty="0" err="1" smtClean="0"/>
              <a:t>TLV</a:t>
            </a:r>
            <a:r>
              <a:rPr lang="en-US" b="1" dirty="0" smtClean="0"/>
              <a:t> stack</a:t>
            </a:r>
            <a:endParaRPr lang="en-US" b="1" dirty="0"/>
          </a:p>
        </p:txBody>
      </p:sp>
      <p:cxnSp>
        <p:nvCxnSpPr>
          <p:cNvPr id="4" name="Straight Arrow Connector 3"/>
          <p:cNvCxnSpPr>
            <a:stCxn id="144" idx="2"/>
          </p:cNvCxnSpPr>
          <p:nvPr/>
        </p:nvCxnSpPr>
        <p:spPr>
          <a:xfrm flipH="1">
            <a:off x="4476659" y="2765897"/>
            <a:ext cx="61524" cy="28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4129633" y="5866925"/>
            <a:ext cx="0" cy="2657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3372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Solution (this draft)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5840"/>
            <a:ext cx="8229600" cy="512032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Multicast </a:t>
            </a:r>
            <a:r>
              <a:rPr lang="en-US" sz="2800" dirty="0"/>
              <a:t>join path R4-&gt;R3-&gt;R6-&gt;R5-&gt;R2-&gt;R1, where the multicast JOIN is explicitly routed to the source hop-by-hop using the explicit RPF vector </a:t>
            </a:r>
            <a:r>
              <a:rPr lang="en-US" sz="2800" dirty="0" smtClean="0"/>
              <a:t>list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2975" y="3203728"/>
            <a:ext cx="4505325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3028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RFC-5384 PIM Join Attributes</a:t>
            </a:r>
          </a:p>
          <a:p>
            <a:pPr lvl="1"/>
            <a:r>
              <a:rPr lang="en-US" dirty="0" smtClean="0"/>
              <a:t>Established IANA registry for join attribute types</a:t>
            </a:r>
          </a:p>
          <a:p>
            <a:pPr marL="857250" lvl="2" indent="0">
              <a:buNone/>
            </a:pPr>
            <a:r>
              <a:rPr lang="en-US" sz="3200" dirty="0" smtClean="0"/>
              <a:t>0: RPF </a:t>
            </a:r>
            <a:r>
              <a:rPr lang="en-US" sz="3200" dirty="0"/>
              <a:t>Vector </a:t>
            </a:r>
            <a:r>
              <a:rPr lang="en-US" sz="3200" dirty="0" smtClean="0"/>
              <a:t>TLV            [RFC5496]</a:t>
            </a:r>
          </a:p>
          <a:p>
            <a:pPr marL="1314450" lvl="3" indent="0">
              <a:buNone/>
            </a:pPr>
            <a:r>
              <a:rPr lang="en-US" sz="2800" dirty="0" smtClean="0"/>
              <a:t>“Loose path vector / ERO”</a:t>
            </a:r>
          </a:p>
          <a:p>
            <a:pPr marL="857250" lvl="2" indent="0">
              <a:buNone/>
            </a:pPr>
            <a:r>
              <a:rPr lang="en-US" dirty="0" smtClean="0"/>
              <a:t>1: MVPN </a:t>
            </a:r>
            <a:r>
              <a:rPr lang="en-US" dirty="0"/>
              <a:t>Join </a:t>
            </a:r>
            <a:r>
              <a:rPr lang="en-US" dirty="0" smtClean="0"/>
              <a:t>Attribute   [RFC6513]</a:t>
            </a:r>
          </a:p>
          <a:p>
            <a:pPr marL="857250" lvl="2" indent="0">
              <a:buNone/>
            </a:pPr>
            <a:r>
              <a:rPr lang="en-US" dirty="0" smtClean="0"/>
              <a:t>2: MT</a:t>
            </a:r>
            <a:r>
              <a:rPr lang="en-US" dirty="0"/>
              <a:t>-ID Join </a:t>
            </a:r>
            <a:r>
              <a:rPr lang="en-US" dirty="0" smtClean="0"/>
              <a:t>Attribute   [</a:t>
            </a:r>
            <a:r>
              <a:rPr lang="en-US" dirty="0"/>
              <a:t>RFC6420</a:t>
            </a:r>
            <a:r>
              <a:rPr lang="en-US" dirty="0" smtClean="0"/>
              <a:t>]</a:t>
            </a:r>
          </a:p>
          <a:p>
            <a:pPr marL="857250" lvl="2" indent="0">
              <a:buNone/>
            </a:pPr>
            <a:r>
              <a:rPr lang="en-US" dirty="0" smtClean="0"/>
              <a:t>3: Pop</a:t>
            </a:r>
            <a:r>
              <a:rPr lang="en-US" dirty="0"/>
              <a:t>-</a:t>
            </a:r>
            <a:r>
              <a:rPr lang="en-US" dirty="0" smtClean="0"/>
              <a:t>Count                     [</a:t>
            </a:r>
            <a:r>
              <a:rPr lang="en-US" dirty="0"/>
              <a:t>RFC6807</a:t>
            </a:r>
            <a:r>
              <a:rPr lang="en-US" dirty="0" smtClean="0"/>
              <a:t>]</a:t>
            </a:r>
            <a:endParaRPr lang="en-US" dirty="0"/>
          </a:p>
          <a:p>
            <a:pPr marL="857250" lvl="2" indent="0">
              <a:buNone/>
            </a:pPr>
            <a:r>
              <a:rPr lang="en-US" dirty="0" smtClean="0"/>
              <a:t>4 (tentative target): This draft</a:t>
            </a:r>
          </a:p>
          <a:p>
            <a:pPr marL="1314450" lvl="3" indent="0">
              <a:buNone/>
            </a:pPr>
            <a:r>
              <a:rPr lang="en-US" dirty="0" smtClean="0"/>
              <a:t> “Strict path vector / ERO”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7302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Explicit </a:t>
            </a:r>
            <a:r>
              <a:rPr lang="fr-FR" sz="3600" b="1" dirty="0" err="1"/>
              <a:t>RPF</a:t>
            </a:r>
            <a:r>
              <a:rPr lang="fr-FR" sz="3600" b="1" dirty="0"/>
              <a:t> </a:t>
            </a:r>
            <a:r>
              <a:rPr lang="fr-FR" sz="3600" b="1" dirty="0" err="1"/>
              <a:t>Vector</a:t>
            </a:r>
            <a:r>
              <a:rPr lang="fr-FR" sz="3600" b="1" dirty="0"/>
              <a:t> </a:t>
            </a:r>
            <a:r>
              <a:rPr lang="fr-FR" sz="3600" b="1" dirty="0" err="1"/>
              <a:t>Attribute</a:t>
            </a:r>
            <a:r>
              <a:rPr lang="fr-FR" sz="3600" b="1" dirty="0"/>
              <a:t> </a:t>
            </a:r>
            <a:r>
              <a:rPr lang="fr-FR" sz="3600" b="1" dirty="0" err="1"/>
              <a:t>TLV</a:t>
            </a:r>
            <a:r>
              <a:rPr lang="fr-FR" sz="3600" b="1" dirty="0"/>
              <a:t> </a:t>
            </a:r>
            <a:r>
              <a:rPr lang="fr-FR" sz="3600" b="1" dirty="0" smtClean="0"/>
              <a:t>Format</a:t>
            </a:r>
            <a:endParaRPr lang="en-US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091" y="1417637"/>
            <a:ext cx="6788727" cy="5121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5338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4652</TotalTime>
  <Words>494</Words>
  <Application>Microsoft Office PowerPoint</Application>
  <PresentationFormat>On-screen Show (4:3)</PresentationFormat>
  <Paragraphs>90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86th IETF – Orlando, USA</vt:lpstr>
      <vt:lpstr>Editorial Changes 00 -&gt; 01</vt:lpstr>
      <vt:lpstr>Problem Statement</vt:lpstr>
      <vt:lpstr>Solution Requirement:  Path Diversity in Live-Live Resiliency</vt:lpstr>
      <vt:lpstr>Motivation behind this draft</vt:lpstr>
      <vt:lpstr>Solution Example (this draft):  Explicit Path Vector TLV Stack</vt:lpstr>
      <vt:lpstr>Solution (this draft)</vt:lpstr>
      <vt:lpstr>Encoding</vt:lpstr>
      <vt:lpstr>Explicit RPF Vector Attribute TLV Format</vt:lpstr>
      <vt:lpstr>Moving forward</vt:lpstr>
    </vt:vector>
  </TitlesOfParts>
  <Company>Cisco Systems,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83rd IETF – Paris, France</dc:title>
  <dc:creator>Cisco</dc:creator>
  <cp:lastModifiedBy>m00904492</cp:lastModifiedBy>
  <cp:revision>32</cp:revision>
  <dcterms:created xsi:type="dcterms:W3CDTF">2012-03-28T11:26:40Z</dcterms:created>
  <dcterms:modified xsi:type="dcterms:W3CDTF">2013-03-21T04:24:30Z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1363655607</vt:lpwstr>
  </property>
</Properties>
</file>