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Default Extension="png" ContentType="image/png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9" r:id="rId2"/>
  </p:sldMasterIdLst>
  <p:notesMasterIdLst>
    <p:notesMasterId r:id="rId12"/>
  </p:notesMasterIdLst>
  <p:sldIdLst>
    <p:sldId id="256" r:id="rId3"/>
    <p:sldId id="267" r:id="rId4"/>
    <p:sldId id="257" r:id="rId5"/>
    <p:sldId id="273" r:id="rId6"/>
    <p:sldId id="274" r:id="rId7"/>
    <p:sldId id="265" r:id="rId8"/>
    <p:sldId id="266" r:id="rId9"/>
    <p:sldId id="272" r:id="rId10"/>
    <p:sldId id="271" r:id="rId11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86005" autoAdjust="0"/>
  </p:normalViewPr>
  <p:slideViewPr>
    <p:cSldViewPr snapToGrid="0">
      <p:cViewPr varScale="1">
        <p:scale>
          <a:sx n="95" d="100"/>
          <a:sy n="95" d="100"/>
        </p:scale>
        <p:origin x="-1464" y="-108"/>
      </p:cViewPr>
      <p:guideLst>
        <p:guide orient="horz" pos="785"/>
        <p:guide pos="309"/>
        <p:guide pos="287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482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482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CC1678-44B7-463C-A681-EDB9A328CB29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5790"/>
            <a:ext cx="5486400" cy="41833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2971800" cy="4648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967"/>
            <a:ext cx="2971800" cy="4648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A14B09-7C50-4114-8675-D6CC4E79564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4B09-7C50-4114-8675-D6CC4E79564E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4B09-7C50-4114-8675-D6CC4E79564E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4B09-7C50-4114-8675-D6CC4E79564E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4B09-7C50-4114-8675-D6CC4E79564E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1"/>
          <p:cNvSpPr>
            <a:spLocks noChangeArrowheads="1"/>
          </p:cNvSpPr>
          <p:nvPr userDrawn="1"/>
        </p:nvSpPr>
        <p:spPr bwMode="gray">
          <a:xfrm>
            <a:off x="0" y="0"/>
            <a:ext cx="9144000" cy="6858000"/>
          </a:xfrm>
          <a:prstGeom prst="rect">
            <a:avLst/>
          </a:prstGeom>
          <a:solidFill>
            <a:srgbClr val="DFDFDF"/>
          </a:solidFill>
          <a:ln w="28575" algn="ctr">
            <a:noFill/>
            <a:miter lim="800000"/>
            <a:headEnd/>
            <a:tailEnd/>
          </a:ln>
          <a:effectLst/>
        </p:spPr>
        <p:txBody>
          <a:bodyPr wrap="none" tIns="0" rIns="0" bIns="0" anchor="ctr">
            <a:noAutofit/>
          </a:bodyPr>
          <a:lstStyle/>
          <a:p>
            <a:pPr>
              <a:defRPr/>
            </a:pPr>
            <a:endParaRPr lang="en-US">
              <a:latin typeface="Arial" pitchFamily="34" charset="0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32888"/>
            <a:ext cx="7315200" cy="877824"/>
          </a:xfrm>
        </p:spPr>
        <p:txBody>
          <a:bodyPr>
            <a:noAutofit/>
          </a:bodyPr>
          <a:lstStyle>
            <a:lvl1pPr algn="l" defTabSz="4572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defRPr lang="en-US" sz="3200" b="1" cap="all" baseline="0" dirty="0" smtClean="0">
                <a:solidFill>
                  <a:srgbClr val="292929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11880"/>
            <a:ext cx="5943600" cy="1051560"/>
          </a:xfrm>
        </p:spPr>
        <p:txBody>
          <a:bodyPr>
            <a:noAutofit/>
          </a:bodyPr>
          <a:lstStyle>
            <a:lvl1pPr marL="0" indent="0" algn="l" defTabSz="457200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FontTx/>
              <a:buNone/>
              <a:defRPr lang="en-US" sz="2000" dirty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pic>
        <p:nvPicPr>
          <p:cNvPr id="12" name="Picture 7" descr="blue-window"/>
          <p:cNvPicPr>
            <a:picLocks noChangeAspect="1" noChangeArrowheads="1"/>
          </p:cNvPicPr>
          <p:nvPr userDrawn="1"/>
        </p:nvPicPr>
        <p:blipFill>
          <a:blip r:embed="rId2" cstate="print"/>
          <a:srcRect b="37572"/>
          <a:stretch>
            <a:fillRect/>
          </a:stretch>
        </p:blipFill>
        <p:spPr bwMode="auto">
          <a:xfrm>
            <a:off x="450850" y="5468938"/>
            <a:ext cx="824230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juniper_black.png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6495898" y="917673"/>
            <a:ext cx="1718044" cy="4685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l" defTabSz="4572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526"/>
              </a:spcAft>
              <a:defRPr lang="en-US" sz="2400" b="1" cap="all" baseline="0" dirty="0" smtClean="0">
                <a:solidFill>
                  <a:srgbClr val="292929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 defTabSz="4572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0"/>
          </p:nvPr>
        </p:nvSpPr>
        <p:spPr>
          <a:xfrm>
            <a:off x="366616" y="1134374"/>
            <a:ext cx="8229600" cy="4852358"/>
          </a:xfrm>
        </p:spPr>
        <p:txBody>
          <a:bodyPr/>
          <a:lstStyle>
            <a:lvl1pPr marL="112713" indent="-112713">
              <a:buClr>
                <a:schemeClr val="tx1"/>
              </a:buClr>
              <a:defRPr>
                <a:solidFill>
                  <a:schemeClr val="tx1"/>
                </a:solidFill>
              </a:defRPr>
            </a:lvl1pPr>
            <a:lvl2pPr marL="569913" indent="-225425">
              <a:buClr>
                <a:schemeClr val="tx1"/>
              </a:buClr>
              <a:defRPr>
                <a:solidFill>
                  <a:schemeClr val="tx1"/>
                </a:solidFill>
              </a:defRPr>
            </a:lvl2pPr>
            <a:lvl3pPr marL="854075" indent="-223838">
              <a:buClr>
                <a:schemeClr val="tx1"/>
              </a:buClr>
              <a:defRPr>
                <a:solidFill>
                  <a:schemeClr val="tx1"/>
                </a:solidFill>
              </a:defRPr>
            </a:lvl3pPr>
            <a:lvl4pPr marL="1147763" indent="-233363">
              <a:buClr>
                <a:schemeClr val="tx1"/>
              </a:buClr>
              <a:defRPr>
                <a:solidFill>
                  <a:schemeClr val="tx1"/>
                </a:solidFill>
              </a:defRPr>
            </a:lvl4pPr>
            <a:lvl5pPr marL="1431925" indent="-173038">
              <a:buClr>
                <a:schemeClr val="tx1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l" defTabSz="4572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defRPr lang="en-US" sz="2400" b="1" cap="all" baseline="0" dirty="0" smtClean="0">
                <a:solidFill>
                  <a:srgbClr val="29292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rg-ven-gradient-3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0" y="5038725"/>
            <a:ext cx="9144000" cy="1819275"/>
          </a:xfrm>
          <a:prstGeom prst="rect">
            <a:avLst/>
          </a:prstGeom>
        </p:spPr>
      </p:pic>
      <p:sp>
        <p:nvSpPr>
          <p:cNvPr id="4" name="Rectangle 44"/>
          <p:cNvSpPr>
            <a:spLocks noChangeArrowheads="1"/>
          </p:cNvSpPr>
          <p:nvPr userDrawn="1"/>
        </p:nvSpPr>
        <p:spPr bwMode="invGray"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BABCBE">
                  <a:alpha val="14999"/>
                </a:srgbClr>
              </a:gs>
              <a:gs pos="100000">
                <a:srgbClr val="565758">
                  <a:alpha val="14999"/>
                </a:srgbClr>
              </a:gs>
            </a:gsLst>
            <a:lin ang="5400000" scaled="1"/>
          </a:gradFill>
          <a:ln w="28575" algn="ctr">
            <a:noFill/>
            <a:miter lim="800000"/>
            <a:headEnd/>
            <a:tailEnd/>
          </a:ln>
          <a:effectLst/>
        </p:spPr>
        <p:txBody>
          <a:bodyPr wrap="none" tIns="0" rIns="0" bIns="0" anchor="ctr">
            <a:spAutoFit/>
          </a:bodyPr>
          <a:lstStyle/>
          <a:p>
            <a:pPr>
              <a:defRPr/>
            </a:pPr>
            <a:endParaRPr lang="en-US">
              <a:latin typeface="Arial" pitchFamily="34" charset="0"/>
              <a:ea typeface="+mn-ea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2050" y="2184400"/>
            <a:ext cx="4554538" cy="3822700"/>
          </a:xfrm>
          <a:prstGeom prst="rect">
            <a:avLst/>
          </a:prstGeom>
          <a:noFill/>
          <a:ln w="28575">
            <a:noFill/>
            <a:miter lim="800000"/>
            <a:headEnd/>
            <a:tailEnd type="none" w="lg" len="sm"/>
          </a:ln>
          <a:effectLst/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11"/>
          <p:cNvSpPr>
            <a:spLocks noChangeArrowheads="1"/>
          </p:cNvSpPr>
          <p:nvPr userDrawn="1"/>
        </p:nvSpPr>
        <p:spPr bwMode="gray">
          <a:xfrm>
            <a:off x="0" y="0"/>
            <a:ext cx="9144000" cy="6858000"/>
          </a:xfrm>
          <a:prstGeom prst="rect">
            <a:avLst/>
          </a:prstGeom>
          <a:solidFill>
            <a:srgbClr val="DFDFDF"/>
          </a:solidFill>
          <a:ln w="28575" algn="ctr">
            <a:noFill/>
            <a:miter lim="800000"/>
            <a:headEnd/>
            <a:tailEnd/>
          </a:ln>
          <a:effectLst/>
        </p:spPr>
        <p:txBody>
          <a:bodyPr wrap="none" tIns="0" rIns="0" bIns="0" anchor="ctr">
            <a:noAutofit/>
          </a:bodyPr>
          <a:lstStyle/>
          <a:p>
            <a:pPr>
              <a:defRPr/>
            </a:pPr>
            <a:endParaRPr lang="en-US">
              <a:latin typeface="Arial" pitchFamily="34" charset="0"/>
              <a:ea typeface="+mn-ea"/>
            </a:endParaRPr>
          </a:p>
        </p:txBody>
      </p:sp>
      <p:pic>
        <p:nvPicPr>
          <p:cNvPr id="8" name="Picture 7" descr="blue-window"/>
          <p:cNvPicPr>
            <a:picLocks noChangeAspect="1" noChangeArrowheads="1"/>
          </p:cNvPicPr>
          <p:nvPr userDrawn="1"/>
        </p:nvPicPr>
        <p:blipFill>
          <a:blip r:embed="rId2" cstate="print"/>
          <a:srcRect b="37572"/>
          <a:stretch>
            <a:fillRect/>
          </a:stretch>
        </p:blipFill>
        <p:spPr bwMode="auto">
          <a:xfrm>
            <a:off x="450850" y="5468938"/>
            <a:ext cx="824230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juniper_black.png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6495898" y="917673"/>
            <a:ext cx="1718044" cy="468557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5488" y="256032"/>
            <a:ext cx="8220456" cy="74066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 algn="l" defTabSz="4572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</a:pPr>
            <a:r>
              <a:rPr lang="en-US" dirty="0" smtClean="0"/>
              <a:t>Click to edit </a:t>
            </a:r>
            <a:br>
              <a:rPr lang="en-US" dirty="0" smtClean="0"/>
            </a:br>
            <a:r>
              <a:rPr lang="en-US" dirty="0" smtClean="0"/>
              <a:t>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050" y="1134036"/>
            <a:ext cx="8220456" cy="4773168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Rectangle 26"/>
          <p:cNvSpPr>
            <a:spLocks noChangeArrowheads="1"/>
          </p:cNvSpPr>
          <p:nvPr/>
        </p:nvSpPr>
        <p:spPr bwMode="black">
          <a:xfrm>
            <a:off x="471488" y="6229350"/>
            <a:ext cx="530225" cy="1984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none" lIns="0" tIns="0" rIns="0" bIns="0" anchor="b"/>
          <a:lstStyle/>
          <a:p>
            <a:pPr algn="l" eaLnBrk="0" hangingPunct="0">
              <a:spcBef>
                <a:spcPct val="0"/>
              </a:spcBef>
              <a:tabLst>
                <a:tab pos="461963" algn="l"/>
                <a:tab pos="4572000" algn="ctr"/>
                <a:tab pos="8461375" algn="r"/>
                <a:tab pos="8855075" algn="r"/>
              </a:tabLst>
              <a:defRPr/>
            </a:pPr>
            <a:fld id="{E46DE64C-7D15-458B-8CF1-EEE6A14FF4AB}" type="slidenum">
              <a:rPr lang="en-US" sz="1000">
                <a:solidFill>
                  <a:srgbClr val="807F83"/>
                </a:solidFill>
                <a:latin typeface="Arial" pitchFamily="34" charset="0"/>
              </a:rPr>
              <a:pPr algn="l" eaLnBrk="0" hangingPunct="0">
                <a:spcBef>
                  <a:spcPct val="0"/>
                </a:spcBef>
                <a:tabLst>
                  <a:tab pos="461963" algn="l"/>
                  <a:tab pos="4572000" algn="ctr"/>
                  <a:tab pos="8461375" algn="r"/>
                  <a:tab pos="8855075" algn="r"/>
                </a:tabLst>
                <a:defRPr/>
              </a:pPr>
              <a:t>‹#›</a:t>
            </a:fld>
            <a:endParaRPr lang="en-US" sz="1000">
              <a:solidFill>
                <a:srgbClr val="807F83"/>
              </a:solidFill>
              <a:latin typeface="Arial" pitchFamily="34" charset="0"/>
            </a:endParaRPr>
          </a:p>
        </p:txBody>
      </p:sp>
      <p:grpSp>
        <p:nvGrpSpPr>
          <p:cNvPr id="18" name="Group 6"/>
          <p:cNvGrpSpPr>
            <a:grpSpLocks/>
          </p:cNvGrpSpPr>
          <p:nvPr/>
        </p:nvGrpSpPr>
        <p:grpSpPr bwMode="auto">
          <a:xfrm>
            <a:off x="450850" y="238125"/>
            <a:ext cx="8240713" cy="5994400"/>
            <a:chOff x="284" y="150"/>
            <a:chExt cx="5182" cy="3776"/>
          </a:xfrm>
        </p:grpSpPr>
        <p:sp>
          <p:nvSpPr>
            <p:cNvPr id="19" name="Line 7"/>
            <p:cNvSpPr>
              <a:spLocks noChangeShapeType="1"/>
            </p:cNvSpPr>
            <p:nvPr userDrawn="1"/>
          </p:nvSpPr>
          <p:spPr bwMode="auto">
            <a:xfrm>
              <a:off x="284" y="3926"/>
              <a:ext cx="5182" cy="0"/>
            </a:xfrm>
            <a:prstGeom prst="line">
              <a:avLst/>
            </a:prstGeom>
            <a:noFill/>
            <a:ln w="12700">
              <a:solidFill>
                <a:srgbClr val="BABCBE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Arial" pitchFamily="34" charset="0"/>
                <a:ea typeface="+mn-ea"/>
              </a:endParaRPr>
            </a:p>
          </p:txBody>
        </p:sp>
        <p:sp>
          <p:nvSpPr>
            <p:cNvPr id="20" name="Line 8"/>
            <p:cNvSpPr>
              <a:spLocks noChangeShapeType="1"/>
            </p:cNvSpPr>
            <p:nvPr userDrawn="1"/>
          </p:nvSpPr>
          <p:spPr bwMode="auto">
            <a:xfrm>
              <a:off x="284" y="602"/>
              <a:ext cx="5182" cy="0"/>
            </a:xfrm>
            <a:prstGeom prst="line">
              <a:avLst/>
            </a:prstGeom>
            <a:noFill/>
            <a:ln w="12700">
              <a:solidFill>
                <a:srgbClr val="BABCBE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Arial" pitchFamily="34" charset="0"/>
                <a:ea typeface="+mn-ea"/>
              </a:endParaRPr>
            </a:p>
          </p:txBody>
        </p:sp>
        <p:sp>
          <p:nvSpPr>
            <p:cNvPr id="21" name="Line 9"/>
            <p:cNvSpPr>
              <a:spLocks noChangeShapeType="1"/>
            </p:cNvSpPr>
            <p:nvPr userDrawn="1"/>
          </p:nvSpPr>
          <p:spPr bwMode="auto">
            <a:xfrm>
              <a:off x="284" y="150"/>
              <a:ext cx="5182" cy="0"/>
            </a:xfrm>
            <a:prstGeom prst="line">
              <a:avLst/>
            </a:prstGeom>
            <a:noFill/>
            <a:ln w="12700">
              <a:solidFill>
                <a:srgbClr val="BABCBE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Arial" pitchFamily="34" charset="0"/>
                <a:ea typeface="+mn-ea"/>
              </a:endParaRPr>
            </a:p>
          </p:txBody>
        </p:sp>
      </p:grpSp>
      <p:pic>
        <p:nvPicPr>
          <p:cNvPr id="11" name="Picture 10" descr="juniper_black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63920" y="6316675"/>
            <a:ext cx="1111452" cy="30312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059376" y="6241145"/>
            <a:ext cx="302999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 smtClean="0">
                <a:solidFill>
                  <a:schemeClr val="accent6"/>
                </a:solidFill>
              </a:rPr>
              <a:t>Copyright </a:t>
            </a:r>
            <a:r>
              <a:rPr lang="en-US" sz="800" kern="1200" dirty="0" smtClean="0">
                <a:solidFill>
                  <a:schemeClr val="accent6"/>
                </a:solidFill>
                <a:latin typeface="Arial" charset="0"/>
                <a:ea typeface="ＭＳ Ｐゴシック" charset="-128"/>
                <a:cs typeface="+mn-cs"/>
              </a:rPr>
              <a:t>©</a:t>
            </a:r>
            <a:r>
              <a:rPr lang="en-US" sz="800" kern="1200" baseline="0" dirty="0" smtClean="0">
                <a:solidFill>
                  <a:schemeClr val="accent6"/>
                </a:solidFill>
                <a:latin typeface="Arial" charset="0"/>
                <a:ea typeface="ＭＳ Ｐゴシック" charset="-128"/>
                <a:cs typeface="+mn-cs"/>
              </a:rPr>
              <a:t> 2010 Juniper Networks, Inc.     www.juniper.net</a:t>
            </a:r>
            <a:endParaRPr lang="en-US" sz="800" dirty="0">
              <a:solidFill>
                <a:schemeClr val="accent6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4" r:id="rId3"/>
    <p:sldLayoutId id="2147483658" r:id="rId4"/>
  </p:sldLayoutIdLst>
  <p:txStyles>
    <p:titleStyle>
      <a:lvl1pPr algn="l" defTabSz="457200" rtl="0" eaLnBrk="1" fontAlgn="base" latinLnBrk="0" hangingPunct="1">
        <a:lnSpc>
          <a:spcPct val="90000"/>
        </a:lnSpc>
        <a:spcBef>
          <a:spcPct val="0"/>
        </a:spcBef>
        <a:spcAft>
          <a:spcPct val="20000"/>
        </a:spcAft>
        <a:buNone/>
        <a:defRPr lang="en-US" sz="2400" b="1" kern="1200" cap="all" baseline="0" dirty="0" smtClean="0">
          <a:solidFill>
            <a:srgbClr val="292929"/>
          </a:solidFill>
          <a:latin typeface="Arial" pitchFamily="34" charset="0"/>
          <a:ea typeface="+mj-ea"/>
          <a:cs typeface="+mj-cs"/>
        </a:defRPr>
      </a:lvl1pPr>
    </p:titleStyle>
    <p:bodyStyle>
      <a:lvl1pPr marL="112713" indent="-112713" algn="l" defTabSz="914400" rtl="0" eaLnBrk="1" latinLnBrk="0" hangingPunct="1">
        <a:spcBef>
          <a:spcPts val="800"/>
        </a:spcBef>
        <a:spcAft>
          <a:spcPts val="400"/>
        </a:spcAft>
        <a:buClr>
          <a:schemeClr val="tx1"/>
        </a:buClr>
        <a:buSzPct val="25000"/>
        <a:buFont typeface="Arial" pitchFamily="34" charset="0"/>
        <a:buChar char=" "/>
        <a:defRPr lang="en-US" sz="2200" kern="1200" baseline="0" dirty="0" smtClean="0">
          <a:solidFill>
            <a:schemeClr val="tx1"/>
          </a:solidFill>
          <a:latin typeface="Arial" pitchFamily="34" charset="0"/>
          <a:ea typeface="+mn-ea"/>
          <a:cs typeface="+mn-cs"/>
        </a:defRPr>
      </a:lvl1pPr>
      <a:lvl2pPr marL="569913" indent="-225425" algn="l" defTabSz="914400" rtl="0" eaLnBrk="1" latinLnBrk="0" hangingPunct="1">
        <a:spcBef>
          <a:spcPts val="0"/>
        </a:spcBef>
        <a:spcAft>
          <a:spcPts val="500"/>
        </a:spcAft>
        <a:buClr>
          <a:schemeClr val="tx1"/>
        </a:buClr>
        <a:buSzPct val="90000"/>
        <a:buFont typeface="Wingdings" pitchFamily="2" charset="2"/>
        <a:buChar char="§"/>
        <a:defRPr lang="en-US" sz="2000" kern="1200" baseline="0" dirty="0" smtClean="0">
          <a:solidFill>
            <a:schemeClr val="tx1"/>
          </a:solidFill>
          <a:latin typeface="Arial" pitchFamily="34" charset="0"/>
          <a:ea typeface="+mn-ea"/>
          <a:cs typeface="+mn-cs"/>
        </a:defRPr>
      </a:lvl2pPr>
      <a:lvl3pPr marL="854075" indent="-223838" algn="l" defTabSz="914400" rtl="0" eaLnBrk="1" latinLnBrk="0" hangingPunct="1">
        <a:spcBef>
          <a:spcPts val="0"/>
        </a:spcBef>
        <a:spcAft>
          <a:spcPts val="500"/>
        </a:spcAft>
        <a:buClr>
          <a:schemeClr val="tx1"/>
        </a:buClr>
        <a:buSzPct val="96000"/>
        <a:buFont typeface="Wingdings" pitchFamily="2" charset="2"/>
        <a:buChar char="§"/>
        <a:defRPr lang="en-US" sz="1800" kern="1200" baseline="0" dirty="0" smtClean="0">
          <a:solidFill>
            <a:schemeClr val="tx1"/>
          </a:solidFill>
          <a:latin typeface="Arial" pitchFamily="34" charset="0"/>
          <a:ea typeface="+mn-ea"/>
          <a:cs typeface="+mn-cs"/>
        </a:defRPr>
      </a:lvl3pPr>
      <a:lvl4pPr marL="1147763" indent="-233363" algn="l" defTabSz="914400" rtl="0" eaLnBrk="1" latinLnBrk="0" hangingPunct="1">
        <a:spcBef>
          <a:spcPts val="0"/>
        </a:spcBef>
        <a:spcAft>
          <a:spcPts val="500"/>
        </a:spcAft>
        <a:buClr>
          <a:schemeClr val="tx1"/>
        </a:buClr>
        <a:buFont typeface="Arial" pitchFamily="34" charset="0"/>
        <a:buChar char="–"/>
        <a:defRPr lang="en-US" sz="1600" kern="1200" baseline="0" dirty="0" smtClean="0">
          <a:solidFill>
            <a:schemeClr val="tx1"/>
          </a:solidFill>
          <a:latin typeface="Arial" pitchFamily="34" charset="0"/>
          <a:ea typeface="+mn-ea"/>
          <a:cs typeface="+mn-cs"/>
        </a:defRPr>
      </a:lvl4pPr>
      <a:lvl5pPr marL="1431925" indent="-173038" algn="l" defTabSz="914400" rtl="0" eaLnBrk="1" latinLnBrk="0" hangingPunct="1">
        <a:spcBef>
          <a:spcPts val="0"/>
        </a:spcBef>
        <a:spcAft>
          <a:spcPts val="500"/>
        </a:spcAft>
        <a:buClr>
          <a:schemeClr val="tx1"/>
        </a:buClr>
        <a:buFont typeface="Arial" pitchFamily="34" charset="0"/>
        <a:buChar char="-"/>
        <a:defRPr lang="en-US" sz="1600" kern="1200" baseline="0" dirty="0" smtClean="0">
          <a:solidFill>
            <a:schemeClr val="tx1"/>
          </a:solidFill>
          <a:latin typeface="Arial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F11C0-FAC4-461C-A124-BC74DB13A22B}" type="datetimeFigureOut">
              <a:rPr lang="en-US" smtClean="0"/>
              <a:pPr/>
              <a:t>3/7/2013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F4407-B127-4D0A-92B3-41777CE4BDE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etf.org/meeting/84/index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783442"/>
            <a:ext cx="7772400" cy="1362075"/>
          </a:xfrm>
        </p:spPr>
        <p:txBody>
          <a:bodyPr>
            <a:normAutofit/>
          </a:bodyPr>
          <a:lstStyle/>
          <a:p>
            <a:pPr algn="ctr">
              <a:spcBef>
                <a:spcPts val="1200"/>
              </a:spcBef>
            </a:pPr>
            <a:r>
              <a:rPr lang="en-US" sz="3200" b="0" cap="none" dirty="0" smtClean="0"/>
              <a:t>PW Endpoint Fast </a:t>
            </a:r>
            <a:r>
              <a:rPr lang="en-US" sz="3200" b="0" cap="none" dirty="0"/>
              <a:t>F</a:t>
            </a:r>
            <a:r>
              <a:rPr lang="en-US" sz="3200" b="0" cap="none" dirty="0" smtClean="0"/>
              <a:t>ailure Protection</a:t>
            </a:r>
            <a:br>
              <a:rPr lang="en-US" sz="3200" b="0" cap="none" dirty="0" smtClean="0"/>
            </a:br>
            <a:r>
              <a:rPr lang="en-US" sz="2400" b="0" cap="none" dirty="0" smtClean="0"/>
              <a:t>draft-shen-pwe3-endpoint-fast-protection-03</a:t>
            </a:r>
            <a:endParaRPr lang="en-US" sz="2400" b="0" cap="none" dirty="0"/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722313" y="3396343"/>
            <a:ext cx="7772400" cy="1863814"/>
          </a:xfrm>
        </p:spPr>
        <p:txBody>
          <a:bodyPr>
            <a:noAutofit/>
          </a:bodyPr>
          <a:lstStyle/>
          <a:p>
            <a:pPr algn="ctr"/>
            <a:r>
              <a:rPr lang="en-US" sz="1800" dirty="0" smtClean="0">
                <a:solidFill>
                  <a:schemeClr val="tx1"/>
                </a:solidFill>
              </a:rPr>
              <a:t>Yimin Shen (Juniper)</a:t>
            </a:r>
          </a:p>
          <a:p>
            <a:pPr algn="ctr"/>
            <a:r>
              <a:rPr lang="en-US" sz="1800" dirty="0" smtClean="0">
                <a:solidFill>
                  <a:schemeClr val="tx1"/>
                </a:solidFill>
              </a:rPr>
              <a:t>Rahul Aggarwal (</a:t>
            </a:r>
            <a:r>
              <a:rPr lang="en-US" sz="1800" dirty="0" err="1" smtClean="0">
                <a:solidFill>
                  <a:schemeClr val="tx1"/>
                </a:solidFill>
              </a:rPr>
              <a:t>Arktan</a:t>
            </a:r>
            <a:r>
              <a:rPr lang="en-US" sz="1800" dirty="0" smtClean="0">
                <a:solidFill>
                  <a:schemeClr val="tx1"/>
                </a:solidFill>
              </a:rPr>
              <a:t> Inc)</a:t>
            </a:r>
          </a:p>
          <a:p>
            <a:pPr algn="ctr"/>
            <a:r>
              <a:rPr lang="en-US" sz="1800" dirty="0" smtClean="0">
                <a:solidFill>
                  <a:schemeClr val="tx1"/>
                </a:solidFill>
              </a:rPr>
              <a:t>Wim Henderickx (Alcatel-Lucent)</a:t>
            </a:r>
          </a:p>
          <a:p>
            <a:pPr algn="ctr"/>
            <a:endParaRPr lang="en-US" sz="1800" dirty="0" smtClean="0">
              <a:solidFill>
                <a:schemeClr val="tx1"/>
              </a:solidFill>
            </a:endParaRPr>
          </a:p>
          <a:p>
            <a:pPr algn="ctr"/>
            <a:r>
              <a:rPr lang="en-US" sz="1800" dirty="0" smtClean="0">
                <a:solidFill>
                  <a:schemeClr val="tx1"/>
                </a:solidFill>
              </a:rPr>
              <a:t>IETF 86, Orlando</a:t>
            </a:r>
            <a:r>
              <a:rPr lang="en-US" sz="1800" dirty="0" smtClean="0">
                <a:hlinkClick r:id="rId3" action="ppaction://hlinkfile"/>
              </a:rPr>
              <a:t/>
            </a:r>
            <a:br>
              <a:rPr lang="en-US" sz="1800" dirty="0" smtClean="0">
                <a:hlinkClick r:id="rId3" action="ppaction://hlinkfile"/>
              </a:rPr>
            </a:br>
            <a:endParaRPr lang="en-US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Update</a:t>
            </a:r>
            <a:endParaRPr lang="en-US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413423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US" sz="2800" dirty="0" smtClean="0"/>
              <a:t>The new revision provides high-level guidelines </a:t>
            </a:r>
            <a:r>
              <a:rPr lang="en-US" sz="2800" dirty="0" smtClean="0"/>
              <a:t>for IGP </a:t>
            </a:r>
            <a:r>
              <a:rPr lang="en-US" sz="2800" dirty="0" smtClean="0"/>
              <a:t>advertisement and path computation for context IDs.</a:t>
            </a:r>
          </a:p>
          <a:p>
            <a:pPr lvl="1">
              <a:buFont typeface="Arial" pitchFamily="34" charset="0"/>
              <a:buChar char="•"/>
            </a:pPr>
            <a:r>
              <a:rPr lang="en-US" sz="2400" dirty="0" smtClean="0"/>
              <a:t>Allows</a:t>
            </a:r>
            <a:r>
              <a:rPr lang="en-US" sz="2400" dirty="0" smtClean="0"/>
              <a:t> </a:t>
            </a:r>
            <a:r>
              <a:rPr lang="en-US" sz="2400" dirty="0" smtClean="0"/>
              <a:t>a range of </a:t>
            </a:r>
            <a:r>
              <a:rPr lang="en-US" sz="2400" dirty="0" smtClean="0"/>
              <a:t>options.</a:t>
            </a:r>
            <a:endParaRPr lang="en-US" sz="2400" dirty="0" smtClean="0"/>
          </a:p>
          <a:p>
            <a:pPr lvl="1">
              <a:buFont typeface="Arial" pitchFamily="34" charset="0"/>
              <a:buChar char="•"/>
            </a:pPr>
            <a:r>
              <a:rPr lang="en-US" sz="2400" dirty="0" smtClean="0"/>
              <a:t>Considers specific option as out of </a:t>
            </a:r>
            <a:r>
              <a:rPr lang="en-US" sz="2400" dirty="0" smtClean="0"/>
              <a:t>scope.</a:t>
            </a:r>
            <a:endParaRPr lang="en-US" sz="2400" dirty="0" smtClean="0"/>
          </a:p>
          <a:p>
            <a:pPr lvl="1">
              <a:buFont typeface="Arial" pitchFamily="34" charset="0"/>
              <a:buChar char="•"/>
            </a:pPr>
            <a:r>
              <a:rPr lang="en-US" sz="2400" dirty="0" smtClean="0"/>
              <a:t>Provides</a:t>
            </a:r>
            <a:r>
              <a:rPr lang="en-US" sz="2400" dirty="0" smtClean="0"/>
              <a:t> flexibility </a:t>
            </a:r>
            <a:r>
              <a:rPr lang="en-US" sz="2400" dirty="0" smtClean="0"/>
              <a:t>to accommodate existing and future approaches, which may be generic to egress protection for all layer-2/3 VPNs.</a:t>
            </a:r>
          </a:p>
          <a:p>
            <a:pPr lvl="1">
              <a:buNone/>
            </a:pPr>
            <a:endParaRPr lang="en-US" sz="2400" dirty="0" smtClean="0"/>
          </a:p>
          <a:p>
            <a:pPr lvl="1">
              <a:buFont typeface="Wingdings" pitchFamily="2" charset="2"/>
              <a:buChar char="Ø"/>
            </a:pPr>
            <a:endParaRPr lang="en-U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Motivation</a:t>
            </a:r>
            <a:endParaRPr lang="en-US" cap="none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66616" y="3393649"/>
            <a:ext cx="8777384" cy="3464351"/>
          </a:xfrm>
        </p:spPr>
        <p:txBody>
          <a:bodyPr>
            <a:normAutofit lnSpcReduction="10000"/>
          </a:bodyPr>
          <a:lstStyle/>
          <a:p>
            <a:pPr lvl="0">
              <a:buSzPct val="100000"/>
              <a:buFont typeface="Wingdings" pitchFamily="2" charset="2"/>
              <a:buChar char="§"/>
            </a:pPr>
            <a:r>
              <a:rPr lang="en-US" sz="2800" dirty="0" smtClean="0"/>
              <a:t>It is important to have local repair (aka. fast reroute) mechanisms protect every link and node along a PW.</a:t>
            </a:r>
          </a:p>
          <a:p>
            <a:pPr lvl="0">
              <a:buSzPct val="100000"/>
              <a:buFont typeface="Wingdings" pitchFamily="2" charset="2"/>
              <a:buChar char="§"/>
            </a:pPr>
            <a:r>
              <a:rPr lang="en-US" sz="2800" dirty="0" smtClean="0"/>
              <a:t>This draft provides a such kind of mechanism for protecting egress AC, </a:t>
            </a:r>
            <a:r>
              <a:rPr lang="en-US" sz="2800" dirty="0" smtClean="0"/>
              <a:t>egress/terminating PE</a:t>
            </a:r>
            <a:r>
              <a:rPr lang="en-US" sz="2800" dirty="0" smtClean="0"/>
              <a:t>, and switching PE.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2400" dirty="0" smtClean="0"/>
              <a:t>The final piece for a complete solution for end-to-end service restoration in 10s of milliseconds.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2400" dirty="0" smtClean="0"/>
              <a:t>Complements global repair.</a:t>
            </a:r>
          </a:p>
        </p:txBody>
      </p:sp>
      <p:pic>
        <p:nvPicPr>
          <p:cNvPr id="7" name="Picture 6" descr="Generic Router 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43355" y="1986355"/>
            <a:ext cx="445886" cy="445886"/>
          </a:xfrm>
          <a:prstGeom prst="rect">
            <a:avLst/>
          </a:prstGeom>
        </p:spPr>
      </p:pic>
      <p:pic>
        <p:nvPicPr>
          <p:cNvPr id="8" name="Picture 7" descr="Generic Router 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58113" y="1986357"/>
            <a:ext cx="445886" cy="445886"/>
          </a:xfrm>
          <a:prstGeom prst="rect">
            <a:avLst/>
          </a:prstGeom>
        </p:spPr>
      </p:pic>
      <p:pic>
        <p:nvPicPr>
          <p:cNvPr id="11" name="Picture 10" descr="SBC 1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91024" y="1995233"/>
            <a:ext cx="445886" cy="445886"/>
          </a:xfrm>
          <a:prstGeom prst="rect">
            <a:avLst/>
          </a:prstGeom>
        </p:spPr>
      </p:pic>
      <p:pic>
        <p:nvPicPr>
          <p:cNvPr id="12" name="Picture 11" descr="SBC 1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0800000">
            <a:off x="6519972" y="1968601"/>
            <a:ext cx="445886" cy="445886"/>
          </a:xfrm>
          <a:prstGeom prst="rect">
            <a:avLst/>
          </a:prstGeom>
        </p:spPr>
      </p:pic>
      <p:cxnSp>
        <p:nvCxnSpPr>
          <p:cNvPr id="22" name="Straight Connector 21"/>
          <p:cNvCxnSpPr/>
          <p:nvPr/>
        </p:nvCxnSpPr>
        <p:spPr>
          <a:xfrm flipV="1">
            <a:off x="2912876" y="2209299"/>
            <a:ext cx="2439356" cy="1"/>
          </a:xfrm>
          <a:prstGeom prst="line">
            <a:avLst/>
          </a:prstGeom>
          <a:ln w="25400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1225117" y="1695635"/>
            <a:ext cx="5415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CE1</a:t>
            </a:r>
            <a:endParaRPr lang="en-US" sz="1400" dirty="0"/>
          </a:p>
        </p:txBody>
      </p:sp>
      <p:sp>
        <p:nvSpPr>
          <p:cNvPr id="41" name="TextBox 40"/>
          <p:cNvSpPr txBox="1"/>
          <p:nvPr/>
        </p:nvSpPr>
        <p:spPr>
          <a:xfrm>
            <a:off x="6473302" y="1705994"/>
            <a:ext cx="5415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CE2</a:t>
            </a:r>
            <a:endParaRPr lang="en-US" sz="1400" dirty="0"/>
          </a:p>
        </p:txBody>
      </p:sp>
      <p:sp>
        <p:nvSpPr>
          <p:cNvPr id="42" name="TextBox 41"/>
          <p:cNvSpPr txBox="1"/>
          <p:nvPr/>
        </p:nvSpPr>
        <p:spPr>
          <a:xfrm>
            <a:off x="2414724" y="1695635"/>
            <a:ext cx="5415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PE1</a:t>
            </a:r>
            <a:endParaRPr lang="en-US" sz="1400" dirty="0"/>
          </a:p>
        </p:txBody>
      </p:sp>
      <p:sp>
        <p:nvSpPr>
          <p:cNvPr id="43" name="TextBox 42"/>
          <p:cNvSpPr txBox="1"/>
          <p:nvPr/>
        </p:nvSpPr>
        <p:spPr>
          <a:xfrm>
            <a:off x="5326602" y="1705992"/>
            <a:ext cx="4705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PE2</a:t>
            </a:r>
            <a:endParaRPr lang="en-US" sz="1400" dirty="0"/>
          </a:p>
        </p:txBody>
      </p:sp>
      <p:sp>
        <p:nvSpPr>
          <p:cNvPr id="46" name="TextBox 45"/>
          <p:cNvSpPr txBox="1"/>
          <p:nvPr/>
        </p:nvSpPr>
        <p:spPr>
          <a:xfrm>
            <a:off x="3861237" y="2613015"/>
            <a:ext cx="5592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PW</a:t>
            </a:r>
            <a:endParaRPr lang="en-US" sz="1400" dirty="0"/>
          </a:p>
        </p:txBody>
      </p:sp>
      <p:pic>
        <p:nvPicPr>
          <p:cNvPr id="9" name="Picture 8" descr="Generic Router 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31807" y="1995233"/>
            <a:ext cx="445886" cy="445886"/>
          </a:xfrm>
          <a:prstGeom prst="rect">
            <a:avLst/>
          </a:prstGeom>
        </p:spPr>
      </p:pic>
      <p:cxnSp>
        <p:nvCxnSpPr>
          <p:cNvPr id="39" name="Straight Connector 38"/>
          <p:cNvCxnSpPr>
            <a:stCxn id="11" idx="3"/>
            <a:endCxn id="8" idx="1"/>
          </p:cNvCxnSpPr>
          <p:nvPr/>
        </p:nvCxnSpPr>
        <p:spPr>
          <a:xfrm flipV="1">
            <a:off x="1736910" y="2209300"/>
            <a:ext cx="721203" cy="8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stCxn id="7" idx="3"/>
            <a:endCxn id="12" idx="3"/>
          </p:cNvCxnSpPr>
          <p:nvPr/>
        </p:nvCxnSpPr>
        <p:spPr>
          <a:xfrm flipV="1">
            <a:off x="5789241" y="2191544"/>
            <a:ext cx="730731" cy="177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3799643" y="1716349"/>
            <a:ext cx="6835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S-PE1</a:t>
            </a:r>
            <a:endParaRPr lang="en-US" sz="1400" dirty="0"/>
          </a:p>
        </p:txBody>
      </p:sp>
      <p:cxnSp>
        <p:nvCxnSpPr>
          <p:cNvPr id="66" name="Straight Connector 65"/>
          <p:cNvCxnSpPr/>
          <p:nvPr/>
        </p:nvCxnSpPr>
        <p:spPr>
          <a:xfrm>
            <a:off x="2885243" y="2290438"/>
            <a:ext cx="0" cy="67470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2885243" y="2299316"/>
            <a:ext cx="0" cy="648071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flipH="1">
            <a:off x="5362113" y="2291918"/>
            <a:ext cx="1480" cy="67322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>
            <a:off x="4379651" y="2275643"/>
            <a:ext cx="5918" cy="298881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/>
          <p:cNvCxnSpPr/>
          <p:nvPr/>
        </p:nvCxnSpPr>
        <p:spPr>
          <a:xfrm>
            <a:off x="3919492" y="2286000"/>
            <a:ext cx="4438" cy="270769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>
            <a:off x="2894120" y="2503503"/>
            <a:ext cx="1029810" cy="0"/>
          </a:xfrm>
          <a:prstGeom prst="straightConnector1">
            <a:avLst/>
          </a:prstGeom>
          <a:ln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/>
          <p:nvPr/>
        </p:nvCxnSpPr>
        <p:spPr>
          <a:xfrm>
            <a:off x="4351538" y="2513860"/>
            <a:ext cx="1029810" cy="0"/>
          </a:xfrm>
          <a:prstGeom prst="straightConnector1">
            <a:avLst/>
          </a:prstGeom>
          <a:ln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 flipV="1">
            <a:off x="2895600" y="2902998"/>
            <a:ext cx="2484268" cy="1480"/>
          </a:xfrm>
          <a:prstGeom prst="straightConnector1">
            <a:avLst/>
          </a:prstGeom>
          <a:ln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Box 84"/>
          <p:cNvSpPr txBox="1"/>
          <p:nvPr/>
        </p:nvSpPr>
        <p:spPr>
          <a:xfrm>
            <a:off x="3026004" y="2214234"/>
            <a:ext cx="7824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seg-1</a:t>
            </a:r>
            <a:endParaRPr lang="en-US" sz="1400" dirty="0"/>
          </a:p>
        </p:txBody>
      </p:sp>
      <p:sp>
        <p:nvSpPr>
          <p:cNvPr id="86" name="TextBox 85"/>
          <p:cNvSpPr txBox="1"/>
          <p:nvPr/>
        </p:nvSpPr>
        <p:spPr>
          <a:xfrm>
            <a:off x="4458878" y="2224591"/>
            <a:ext cx="7824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seg-2</a:t>
            </a:r>
            <a:endParaRPr lang="en-US" sz="1400" dirty="0"/>
          </a:p>
        </p:txBody>
      </p:sp>
      <p:sp>
        <p:nvSpPr>
          <p:cNvPr id="34" name="爆発 1 45"/>
          <p:cNvSpPr/>
          <p:nvPr/>
        </p:nvSpPr>
        <p:spPr>
          <a:xfrm>
            <a:off x="6020967" y="2085328"/>
            <a:ext cx="228600" cy="228600"/>
          </a:xfrm>
          <a:prstGeom prst="irregularSeal1">
            <a:avLst/>
          </a:prstGeom>
          <a:solidFill>
            <a:srgbClr val="FF0000"/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6" name="爆発 1 45"/>
          <p:cNvSpPr/>
          <p:nvPr/>
        </p:nvSpPr>
        <p:spPr>
          <a:xfrm>
            <a:off x="5569685" y="1927010"/>
            <a:ext cx="228600" cy="228600"/>
          </a:xfrm>
          <a:prstGeom prst="irregularSeal1">
            <a:avLst/>
          </a:prstGeom>
          <a:solidFill>
            <a:srgbClr val="FF0000"/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爆発 1 45"/>
          <p:cNvSpPr/>
          <p:nvPr/>
        </p:nvSpPr>
        <p:spPr>
          <a:xfrm>
            <a:off x="4150738" y="1955122"/>
            <a:ext cx="228600" cy="228600"/>
          </a:xfrm>
          <a:prstGeom prst="irregularSeal1">
            <a:avLst/>
          </a:prstGeom>
          <a:solidFill>
            <a:srgbClr val="FF0000"/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2" name="Right Arrow 31"/>
          <p:cNvSpPr/>
          <p:nvPr/>
        </p:nvSpPr>
        <p:spPr>
          <a:xfrm>
            <a:off x="1547446" y="1589104"/>
            <a:ext cx="5155012" cy="145428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Box 32"/>
          <p:cNvSpPr txBox="1"/>
          <p:nvPr/>
        </p:nvSpPr>
        <p:spPr>
          <a:xfrm>
            <a:off x="3215473" y="1336092"/>
            <a:ext cx="18890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smtClean="0">
                <a:solidFill>
                  <a:srgbClr val="00B0F0"/>
                </a:solidFill>
              </a:rPr>
              <a:t>PW traffic</a:t>
            </a:r>
            <a:endParaRPr lang="en-US" sz="1400" b="1" dirty="0">
              <a:solidFill>
                <a:srgbClr val="00B0F0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5931488" y="2235464"/>
            <a:ext cx="4705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AC</a:t>
            </a:r>
            <a:endParaRPr lang="en-US" sz="1400" dirty="0"/>
          </a:p>
        </p:txBody>
      </p:sp>
      <p:sp>
        <p:nvSpPr>
          <p:cNvPr id="44" name="TextBox 43"/>
          <p:cNvSpPr txBox="1"/>
          <p:nvPr/>
        </p:nvSpPr>
        <p:spPr>
          <a:xfrm>
            <a:off x="1888960" y="2208755"/>
            <a:ext cx="4705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AC</a:t>
            </a:r>
            <a:endParaRPr lang="en-US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Highlights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773" y="1383383"/>
            <a:ext cx="8696227" cy="5271941"/>
          </a:xfrm>
        </p:spPr>
        <p:txBody>
          <a:bodyPr>
            <a:noAutofit/>
          </a:bodyPr>
          <a:lstStyle/>
          <a:p>
            <a:pPr>
              <a:buSzPct val="100000"/>
              <a:buFont typeface="Wingdings" pitchFamily="2" charset="2"/>
              <a:buChar char="§"/>
            </a:pPr>
            <a:r>
              <a:rPr lang="en-US" sz="2800" dirty="0" smtClean="0"/>
              <a:t>Single- and multi-segment PWs.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2800" dirty="0" smtClean="0"/>
              <a:t>RSVP, LDP and IP transport tunnels and bypass tunnels.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2800" dirty="0" smtClean="0"/>
              <a:t>Upstream label assignment and context label switching.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2800" dirty="0" smtClean="0"/>
              <a:t>LDP Extension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2400" dirty="0" smtClean="0"/>
              <a:t>Protection FEC Element TLV, for FEC 128 and 129.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2800" dirty="0" smtClean="0"/>
              <a:t>Efficiency and scalability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2400" dirty="0" smtClean="0"/>
              <a:t>Co-located protector model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2400" dirty="0" smtClean="0"/>
              <a:t>Centralized protector model</a:t>
            </a:r>
          </a:p>
          <a:p>
            <a:pPr>
              <a:buSzPct val="100000"/>
              <a:buFont typeface="Wingdings" pitchFamily="2" charset="2"/>
              <a:buChar char="§"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it works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fontScale="40000" lnSpcReduction="20000"/>
          </a:bodyPr>
          <a:lstStyle/>
          <a:p>
            <a:pPr>
              <a:buSzPct val="100000"/>
              <a:buFont typeface="Wingdings" pitchFamily="2" charset="2"/>
              <a:buChar char="§"/>
            </a:pPr>
            <a:r>
              <a:rPr lang="en-US" sz="7000" dirty="0" smtClean="0"/>
              <a:t>PE distributes PW label to a protector via LDP extension.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7000" dirty="0" smtClean="0"/>
              <a:t>Protector installs PW label in a context label table.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7000" dirty="0" smtClean="0"/>
              <a:t>Upon detecting a failure, PLR redirects PW packets to protector via a pre-established bypass tunnel, with PW label intact.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7000" dirty="0" smtClean="0"/>
              <a:t>Protector looks up PW label in context label table, and sends packets to target CE.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sz="7000" dirty="0" smtClean="0"/>
              <a:t>Context ID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6000" dirty="0" smtClean="0"/>
              <a:t>Identifies a pair of &lt;primary PE, protector&gt;.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6000" dirty="0" smtClean="0"/>
              <a:t>Serves as a forwarding context, indicating the primary PE’s label space to the protector.</a:t>
            </a:r>
          </a:p>
          <a:p>
            <a:pPr lvl="1">
              <a:buSzPct val="100000"/>
              <a:buFont typeface="Arial" pitchFamily="34" charset="0"/>
              <a:buChar char="•"/>
            </a:pPr>
            <a:r>
              <a:rPr lang="en-US" sz="6000" dirty="0" smtClean="0"/>
              <a:t>Serves as destination for transport tunnel and bypass tunnel,  to facilitate path </a:t>
            </a:r>
            <a:r>
              <a:rPr lang="en-US" sz="6000" dirty="0" smtClean="0"/>
              <a:t>computation.</a:t>
            </a:r>
            <a:endParaRPr lang="en-US" sz="6000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Scenario</a:t>
            </a:r>
            <a:r>
              <a:rPr lang="en-US" cap="none" dirty="0" smtClean="0"/>
              <a:t> 1: Egress AC </a:t>
            </a:r>
            <a:r>
              <a:rPr lang="en-US" dirty="0"/>
              <a:t>f</a:t>
            </a:r>
            <a:r>
              <a:rPr lang="en-US" cap="none" dirty="0" smtClean="0"/>
              <a:t>ailure</a:t>
            </a:r>
            <a:endParaRPr lang="en-US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6616" y="3737987"/>
            <a:ext cx="8777384" cy="312001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800" dirty="0" smtClean="0"/>
              <a:t>PLR is the primary PE (PE2). It has established a bypass to protector (PE4).</a:t>
            </a:r>
          </a:p>
          <a:p>
            <a:pPr>
              <a:buNone/>
            </a:pPr>
            <a:r>
              <a:rPr lang="en-US" sz="1800" dirty="0" smtClean="0"/>
              <a:t>Protector (PE4)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Learns PW1’s label X from PE2 via the LDP extension.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Installs a FIB entry for label X in a context label table. Nexthop is CE2.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Assigns a UHP label Y for the bypass, pointing to this context label table.</a:t>
            </a:r>
          </a:p>
          <a:p>
            <a:pPr>
              <a:buNone/>
            </a:pPr>
            <a:r>
              <a:rPr lang="en-US" sz="1800" dirty="0" smtClean="0"/>
              <a:t>Local repair: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PE2 redirects PW packets through the bypass.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PE4 receives packets with outer label Y and inner label X.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PE4 looks up label X in the context label table, and sends packets to CE2.</a:t>
            </a:r>
          </a:p>
        </p:txBody>
      </p:sp>
      <p:pic>
        <p:nvPicPr>
          <p:cNvPr id="4" name="Picture 3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43355" y="1693181"/>
            <a:ext cx="445886" cy="445886"/>
          </a:xfrm>
          <a:prstGeom prst="rect">
            <a:avLst/>
          </a:prstGeom>
        </p:spPr>
      </p:pic>
      <p:pic>
        <p:nvPicPr>
          <p:cNvPr id="5" name="Picture 4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58113" y="1693182"/>
            <a:ext cx="445886" cy="445886"/>
          </a:xfrm>
          <a:prstGeom prst="rect">
            <a:avLst/>
          </a:prstGeom>
        </p:spPr>
      </p:pic>
      <p:pic>
        <p:nvPicPr>
          <p:cNvPr id="6" name="Picture 5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4747" y="2509927"/>
            <a:ext cx="445886" cy="445886"/>
          </a:xfrm>
          <a:prstGeom prst="rect">
            <a:avLst/>
          </a:prstGeom>
        </p:spPr>
      </p:pic>
      <p:pic>
        <p:nvPicPr>
          <p:cNvPr id="7" name="Picture 6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89224" y="2520285"/>
            <a:ext cx="445886" cy="445886"/>
          </a:xfrm>
          <a:prstGeom prst="rect">
            <a:avLst/>
          </a:prstGeom>
        </p:spPr>
      </p:pic>
      <p:pic>
        <p:nvPicPr>
          <p:cNvPr id="8" name="Picture 7" descr="SBC 1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08780" y="2110432"/>
            <a:ext cx="445886" cy="445886"/>
          </a:xfrm>
          <a:prstGeom prst="rect">
            <a:avLst/>
          </a:prstGeom>
        </p:spPr>
      </p:pic>
      <p:pic>
        <p:nvPicPr>
          <p:cNvPr id="9" name="Picture 8" descr="SBC 1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6502216" y="2083799"/>
            <a:ext cx="445886" cy="445886"/>
          </a:xfrm>
          <a:prstGeom prst="rect">
            <a:avLst/>
          </a:prstGeom>
        </p:spPr>
      </p:pic>
      <p:cxnSp>
        <p:nvCxnSpPr>
          <p:cNvPr id="10" name="Straight Connector 9"/>
          <p:cNvCxnSpPr>
            <a:endCxn id="5" idx="1"/>
          </p:cNvCxnSpPr>
          <p:nvPr/>
        </p:nvCxnSpPr>
        <p:spPr>
          <a:xfrm flipV="1">
            <a:off x="1704513" y="1916125"/>
            <a:ext cx="753600" cy="2853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endCxn id="6" idx="1"/>
          </p:cNvCxnSpPr>
          <p:nvPr/>
        </p:nvCxnSpPr>
        <p:spPr>
          <a:xfrm>
            <a:off x="1677880" y="2485536"/>
            <a:ext cx="806867" cy="247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4" idx="3"/>
          </p:cNvCxnSpPr>
          <p:nvPr/>
        </p:nvCxnSpPr>
        <p:spPr>
          <a:xfrm>
            <a:off x="5789241" y="1916124"/>
            <a:ext cx="789112" cy="2498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7" idx="3"/>
          </p:cNvCxnSpPr>
          <p:nvPr/>
        </p:nvCxnSpPr>
        <p:spPr>
          <a:xfrm flipV="1">
            <a:off x="5835110" y="2441148"/>
            <a:ext cx="689977" cy="302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5" idx="3"/>
            <a:endCxn id="4" idx="1"/>
          </p:cNvCxnSpPr>
          <p:nvPr/>
        </p:nvCxnSpPr>
        <p:spPr>
          <a:xfrm flipV="1">
            <a:off x="2903999" y="1916124"/>
            <a:ext cx="2439356" cy="1"/>
          </a:xfrm>
          <a:prstGeom prst="line">
            <a:avLst/>
          </a:prstGeom>
          <a:ln w="25400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2932111" y="2734350"/>
            <a:ext cx="2439356" cy="1"/>
          </a:xfrm>
          <a:prstGeom prst="line">
            <a:avLst/>
          </a:prstGeom>
          <a:ln w="25400"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769885" y="2133450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CE1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6943543" y="2107199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CE2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2394774" y="1345351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PE1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4972594" y="1075010"/>
            <a:ext cx="12162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PE2</a:t>
            </a:r>
          </a:p>
          <a:p>
            <a:pPr algn="ctr"/>
            <a:r>
              <a:rPr lang="en-US" b="1" dirty="0" smtClean="0">
                <a:solidFill>
                  <a:srgbClr val="00B0F0"/>
                </a:solidFill>
              </a:rPr>
              <a:t>PLR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931737" y="1530516"/>
            <a:ext cx="2384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PW1  (label=X)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116062" y="2433750"/>
            <a:ext cx="1882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PW2  (backup)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075831" y="2966411"/>
            <a:ext cx="1118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PE4</a:t>
            </a:r>
          </a:p>
          <a:p>
            <a:pPr algn="ctr"/>
            <a:r>
              <a:rPr lang="en-US" b="1" dirty="0" smtClean="0">
                <a:solidFill>
                  <a:srgbClr val="00B0F0"/>
                </a:solidFill>
              </a:rPr>
              <a:t>protector</a:t>
            </a:r>
            <a:endParaRPr lang="en-US" b="1" dirty="0">
              <a:solidFill>
                <a:srgbClr val="00B0F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444318" y="2959013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PE3</a:t>
            </a:r>
            <a:endParaRPr lang="en-US" dirty="0"/>
          </a:p>
        </p:txBody>
      </p:sp>
      <p:cxnSp>
        <p:nvCxnSpPr>
          <p:cNvPr id="28" name="Straight Arrow Connector 27"/>
          <p:cNvCxnSpPr>
            <a:endCxn id="9" idx="3"/>
          </p:cNvCxnSpPr>
          <p:nvPr/>
        </p:nvCxnSpPr>
        <p:spPr>
          <a:xfrm flipV="1">
            <a:off x="5761608" y="2306742"/>
            <a:ext cx="740608" cy="303082"/>
          </a:xfrm>
          <a:prstGeom prst="straightConnector1">
            <a:avLst/>
          </a:prstGeom>
          <a:ln w="25400">
            <a:solidFill>
              <a:srgbClr val="00B0F0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Down Arrow 29"/>
          <p:cNvSpPr/>
          <p:nvPr/>
        </p:nvSpPr>
        <p:spPr>
          <a:xfrm>
            <a:off x="5566299" y="2086041"/>
            <a:ext cx="292963" cy="506027"/>
          </a:xfrm>
          <a:prstGeom prst="down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/>
          <p:cNvCxnSpPr>
            <a:stCxn id="30" idx="0"/>
          </p:cNvCxnSpPr>
          <p:nvPr/>
        </p:nvCxnSpPr>
        <p:spPr>
          <a:xfrm rot="16200000" flipH="1">
            <a:off x="5461985" y="2336836"/>
            <a:ext cx="514907" cy="13316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430597" y="2010675"/>
            <a:ext cx="1187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</a:rPr>
              <a:t>bypass</a:t>
            </a:r>
          </a:p>
          <a:p>
            <a:pPr algn="r"/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</a:rPr>
              <a:t>label=Y</a:t>
            </a:r>
            <a:endParaRPr lang="en-US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31" name="Straight Connector 30"/>
          <p:cNvCxnSpPr/>
          <p:nvPr/>
        </p:nvCxnSpPr>
        <p:spPr>
          <a:xfrm>
            <a:off x="2467992" y="2077375"/>
            <a:ext cx="3240352" cy="0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爆発 1 45"/>
          <p:cNvSpPr/>
          <p:nvPr/>
        </p:nvSpPr>
        <p:spPr>
          <a:xfrm>
            <a:off x="5976579" y="1872263"/>
            <a:ext cx="228600" cy="228600"/>
          </a:xfrm>
          <a:prstGeom prst="irregularSeal1">
            <a:avLst/>
          </a:prstGeom>
          <a:solidFill>
            <a:srgbClr val="FF0000"/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34" name="Straight Connector 33"/>
          <p:cNvCxnSpPr/>
          <p:nvPr/>
        </p:nvCxnSpPr>
        <p:spPr>
          <a:xfrm flipV="1">
            <a:off x="1819922" y="2086252"/>
            <a:ext cx="656948" cy="221944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8" name="Table 37"/>
          <p:cNvGraphicFramePr>
            <a:graphicFrameLocks noGrp="1"/>
          </p:cNvGraphicFramePr>
          <p:nvPr/>
        </p:nvGraphicFramePr>
        <p:xfrm>
          <a:off x="6153582" y="3000441"/>
          <a:ext cx="1844906" cy="67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1564"/>
                <a:gridCol w="1013342"/>
              </a:tblGrid>
              <a:tr h="308483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In-label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Next-hop</a:t>
                      </a:r>
                      <a:endParaRPr lang="en-US" sz="1600" dirty="0"/>
                    </a:p>
                  </a:txBody>
                  <a:tcPr/>
                </a:tc>
              </a:tr>
              <a:tr h="308483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X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pop, CE2</a:t>
                      </a:r>
                      <a:endParaRPr lang="en-US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Scenario</a:t>
            </a:r>
            <a:r>
              <a:rPr lang="en-US" cap="none" dirty="0" smtClean="0"/>
              <a:t> 2: Egress (T-)PE </a:t>
            </a:r>
            <a:r>
              <a:rPr lang="en-US" dirty="0"/>
              <a:t>f</a:t>
            </a:r>
            <a:r>
              <a:rPr lang="en-US" cap="none" dirty="0" smtClean="0"/>
              <a:t>ailure</a:t>
            </a:r>
            <a:endParaRPr lang="en-US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860" y="3758084"/>
            <a:ext cx="8684140" cy="3099916"/>
          </a:xfrm>
        </p:spPr>
        <p:txBody>
          <a:bodyPr>
            <a:noAutofit/>
          </a:bodyPr>
          <a:lstStyle/>
          <a:p>
            <a:pPr>
              <a:buSzPct val="100000"/>
              <a:buNone/>
            </a:pPr>
            <a:r>
              <a:rPr lang="en-US" sz="1800" dirty="0" smtClean="0"/>
              <a:t>PLR is the penultimate hop router. It has established a bypass to protector (PE4).</a:t>
            </a:r>
          </a:p>
          <a:p>
            <a:pPr>
              <a:buNone/>
            </a:pPr>
            <a:r>
              <a:rPr lang="en-US" sz="1800" dirty="0" smtClean="0"/>
              <a:t>Protector (PE4)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Learns PW1’s label X from PE2 via the LDP extension.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Installs a FIB entry for label X in a context label space. </a:t>
            </a:r>
            <a:r>
              <a:rPr lang="en-US" sz="1800" dirty="0" err="1" smtClean="0"/>
              <a:t>Nexthop</a:t>
            </a:r>
            <a:r>
              <a:rPr lang="en-US" sz="1800" dirty="0" smtClean="0"/>
              <a:t> is CE2.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Assigns a UHP label Y for the bypass, pointing to this context label table.</a:t>
            </a:r>
          </a:p>
          <a:p>
            <a:pPr>
              <a:buNone/>
            </a:pPr>
            <a:r>
              <a:rPr lang="en-US" sz="1800" dirty="0" smtClean="0"/>
              <a:t>Local repair: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PLR redirects PW packets through the bypass.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PE4 receives packets with outer label Y and inner label X.</a:t>
            </a:r>
          </a:p>
          <a:p>
            <a:pPr lvl="1">
              <a:buFont typeface="Wingdings" pitchFamily="2" charset="2"/>
              <a:buChar char="§"/>
            </a:pPr>
            <a:r>
              <a:rPr lang="en-US" sz="1800" dirty="0" smtClean="0"/>
              <a:t>PE4 looks up label X in the context label table, and sends packets to CE2.</a:t>
            </a:r>
          </a:p>
        </p:txBody>
      </p:sp>
      <p:pic>
        <p:nvPicPr>
          <p:cNvPr id="4" name="Picture 3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9499" y="1750228"/>
            <a:ext cx="445886" cy="445886"/>
          </a:xfrm>
          <a:prstGeom prst="rect">
            <a:avLst/>
          </a:prstGeom>
        </p:spPr>
      </p:pic>
      <p:pic>
        <p:nvPicPr>
          <p:cNvPr id="5" name="Picture 4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57564" y="1750229"/>
            <a:ext cx="445886" cy="445886"/>
          </a:xfrm>
          <a:prstGeom prst="rect">
            <a:avLst/>
          </a:prstGeom>
        </p:spPr>
      </p:pic>
      <p:pic>
        <p:nvPicPr>
          <p:cNvPr id="6" name="Picture 5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4198" y="2566974"/>
            <a:ext cx="445886" cy="445886"/>
          </a:xfrm>
          <a:prstGeom prst="rect">
            <a:avLst/>
          </a:prstGeom>
        </p:spPr>
      </p:pic>
      <p:pic>
        <p:nvPicPr>
          <p:cNvPr id="7" name="Picture 6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65368" y="2577332"/>
            <a:ext cx="445886" cy="445886"/>
          </a:xfrm>
          <a:prstGeom prst="rect">
            <a:avLst/>
          </a:prstGeom>
        </p:spPr>
      </p:pic>
      <p:pic>
        <p:nvPicPr>
          <p:cNvPr id="8" name="Picture 7" descr="SBC 1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08231" y="2167479"/>
            <a:ext cx="445886" cy="445886"/>
          </a:xfrm>
          <a:prstGeom prst="rect">
            <a:avLst/>
          </a:prstGeom>
        </p:spPr>
      </p:pic>
      <p:pic>
        <p:nvPicPr>
          <p:cNvPr id="9" name="Picture 8" descr="SBC 1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7378360" y="2140846"/>
            <a:ext cx="445886" cy="445886"/>
          </a:xfrm>
          <a:prstGeom prst="rect">
            <a:avLst/>
          </a:prstGeom>
        </p:spPr>
      </p:pic>
      <p:cxnSp>
        <p:nvCxnSpPr>
          <p:cNvPr id="10" name="Straight Connector 9"/>
          <p:cNvCxnSpPr>
            <a:endCxn id="5" idx="1"/>
          </p:cNvCxnSpPr>
          <p:nvPr/>
        </p:nvCxnSpPr>
        <p:spPr>
          <a:xfrm flipV="1">
            <a:off x="1703964" y="1973172"/>
            <a:ext cx="753600" cy="2853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endCxn id="6" idx="1"/>
          </p:cNvCxnSpPr>
          <p:nvPr/>
        </p:nvCxnSpPr>
        <p:spPr>
          <a:xfrm>
            <a:off x="1677331" y="2542583"/>
            <a:ext cx="806867" cy="247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4" idx="3"/>
          </p:cNvCxnSpPr>
          <p:nvPr/>
        </p:nvCxnSpPr>
        <p:spPr>
          <a:xfrm>
            <a:off x="6665385" y="1973171"/>
            <a:ext cx="789112" cy="2498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7" idx="3"/>
          </p:cNvCxnSpPr>
          <p:nvPr/>
        </p:nvCxnSpPr>
        <p:spPr>
          <a:xfrm flipV="1">
            <a:off x="6711254" y="2498195"/>
            <a:ext cx="689977" cy="302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5" idx="3"/>
            <a:endCxn id="4" idx="1"/>
          </p:cNvCxnSpPr>
          <p:nvPr/>
        </p:nvCxnSpPr>
        <p:spPr>
          <a:xfrm flipV="1">
            <a:off x="2903450" y="1973171"/>
            <a:ext cx="3316049" cy="1"/>
          </a:xfrm>
          <a:prstGeom prst="line">
            <a:avLst/>
          </a:prstGeom>
          <a:ln w="25400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endCxn id="7" idx="1"/>
          </p:cNvCxnSpPr>
          <p:nvPr/>
        </p:nvCxnSpPr>
        <p:spPr>
          <a:xfrm>
            <a:off x="2931562" y="2791399"/>
            <a:ext cx="3333806" cy="8876"/>
          </a:xfrm>
          <a:prstGeom prst="line">
            <a:avLst/>
          </a:prstGeom>
          <a:ln w="25400"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771258" y="2193609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CE1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7828839" y="2167358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CE2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2395873" y="1401848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PE1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6081295" y="1376145"/>
            <a:ext cx="677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PE2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2424534" y="2996824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PE3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5900905" y="2997724"/>
            <a:ext cx="1207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PE4</a:t>
            </a:r>
          </a:p>
          <a:p>
            <a:pPr algn="ctr"/>
            <a:r>
              <a:rPr lang="en-US" b="1" dirty="0" smtClean="0">
                <a:solidFill>
                  <a:srgbClr val="00B0F0"/>
                </a:solidFill>
              </a:rPr>
              <a:t>protector</a:t>
            </a:r>
            <a:endParaRPr lang="en-US" b="1" dirty="0">
              <a:solidFill>
                <a:srgbClr val="00B0F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988297" y="1568710"/>
            <a:ext cx="2384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PW1  (label=X)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266341" y="2443663"/>
            <a:ext cx="1692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PW2  (backup)</a:t>
            </a:r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27" name="Picture 26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41224" y="1762066"/>
            <a:ext cx="445886" cy="445886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5359916" y="1405356"/>
            <a:ext cx="61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00B0F0"/>
                </a:solidFill>
              </a:rPr>
              <a:t>PLR</a:t>
            </a:r>
            <a:endParaRPr lang="en-US" b="1" dirty="0">
              <a:solidFill>
                <a:srgbClr val="00B0F0"/>
              </a:solidFill>
            </a:endParaRPr>
          </a:p>
        </p:txBody>
      </p:sp>
      <p:cxnSp>
        <p:nvCxnSpPr>
          <p:cNvPr id="30" name="Straight Arrow Connector 29"/>
          <p:cNvCxnSpPr>
            <a:endCxn id="9" idx="3"/>
          </p:cNvCxnSpPr>
          <p:nvPr/>
        </p:nvCxnSpPr>
        <p:spPr>
          <a:xfrm flipV="1">
            <a:off x="6470556" y="2363789"/>
            <a:ext cx="907804" cy="375582"/>
          </a:xfrm>
          <a:prstGeom prst="straightConnector1">
            <a:avLst/>
          </a:prstGeom>
          <a:ln w="25400">
            <a:solidFill>
              <a:srgbClr val="00B0F0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5776617" y="2125332"/>
            <a:ext cx="559293" cy="514905"/>
          </a:xfrm>
          <a:prstGeom prst="straightConnector1">
            <a:avLst/>
          </a:prstGeom>
          <a:ln w="152400">
            <a:solidFill>
              <a:schemeClr val="accent6">
                <a:lumMod val="75000"/>
              </a:schemeClr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768123" y="2098532"/>
            <a:ext cx="673222" cy="593327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58498" y="2161438"/>
            <a:ext cx="9745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1" dirty="0" smtClean="0">
                <a:solidFill>
                  <a:schemeClr val="accent6">
                    <a:lumMod val="75000"/>
                  </a:schemeClr>
                </a:solidFill>
              </a:rPr>
              <a:t>bypass</a:t>
            </a:r>
          </a:p>
          <a:p>
            <a:pPr algn="r"/>
            <a:r>
              <a:rPr lang="en-US" sz="1600" b="1" dirty="0" smtClean="0">
                <a:solidFill>
                  <a:schemeClr val="accent6">
                    <a:lumMod val="75000"/>
                  </a:schemeClr>
                </a:solidFill>
              </a:rPr>
              <a:t>label=Y</a:t>
            </a:r>
            <a:endParaRPr lang="en-US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33" name="Straight Connector 32"/>
          <p:cNvCxnSpPr/>
          <p:nvPr/>
        </p:nvCxnSpPr>
        <p:spPr>
          <a:xfrm>
            <a:off x="2458565" y="2107577"/>
            <a:ext cx="3310639" cy="4027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爆発 1 45"/>
          <p:cNvSpPr/>
          <p:nvPr/>
        </p:nvSpPr>
        <p:spPr>
          <a:xfrm>
            <a:off x="6169141" y="1742669"/>
            <a:ext cx="228600" cy="228600"/>
          </a:xfrm>
          <a:prstGeom prst="irregularSeal1">
            <a:avLst/>
          </a:prstGeom>
          <a:solidFill>
            <a:srgbClr val="FF0000"/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32" name="Straight Connector 31"/>
          <p:cNvCxnSpPr/>
          <p:nvPr/>
        </p:nvCxnSpPr>
        <p:spPr>
          <a:xfrm flipV="1">
            <a:off x="1819372" y="2116455"/>
            <a:ext cx="648071" cy="257455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6" name="Table 35"/>
          <p:cNvGraphicFramePr>
            <a:graphicFrameLocks noGrp="1"/>
          </p:cNvGraphicFramePr>
          <p:nvPr/>
        </p:nvGraphicFramePr>
        <p:xfrm>
          <a:off x="7020224" y="3000441"/>
          <a:ext cx="1952954" cy="67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7635"/>
                <a:gridCol w="1105319"/>
              </a:tblGrid>
              <a:tr h="26637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In-label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Next-hop</a:t>
                      </a:r>
                      <a:endParaRPr lang="en-US" sz="1600" dirty="0"/>
                    </a:p>
                  </a:txBody>
                  <a:tcPr/>
                </a:tc>
              </a:tr>
              <a:tr h="26637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X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pop, CE2</a:t>
                      </a:r>
                      <a:endParaRPr lang="en-US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06830" y="1859556"/>
            <a:ext cx="445886" cy="4458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Scenario 3: S-PE failure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180114"/>
            <a:ext cx="8686800" cy="2677886"/>
          </a:xfrm>
        </p:spPr>
        <p:txBody>
          <a:bodyPr>
            <a:normAutofit fontScale="85000" lnSpcReduction="10000"/>
          </a:bodyPr>
          <a:lstStyle/>
          <a:p>
            <a:pPr>
              <a:buSzPct val="100000"/>
              <a:buNone/>
            </a:pPr>
            <a:r>
              <a:rPr lang="en-US" sz="1900" dirty="0" smtClean="0"/>
              <a:t>PLR is the penultimate hop router of seg-1. It has a bypass to protector (S-PE2).</a:t>
            </a:r>
          </a:p>
          <a:p>
            <a:pPr>
              <a:buNone/>
            </a:pPr>
            <a:r>
              <a:rPr lang="en-US" sz="1900" dirty="0" smtClean="0"/>
              <a:t>Protector (S-PE2)</a:t>
            </a:r>
          </a:p>
          <a:p>
            <a:pPr lvl="1">
              <a:buFont typeface="Wingdings" pitchFamily="2" charset="2"/>
              <a:buChar char="§"/>
            </a:pPr>
            <a:r>
              <a:rPr lang="en-US" sz="1900" dirty="0" smtClean="0"/>
              <a:t>Learns PW1’s label X from S-PE1 via the LDP extension.</a:t>
            </a:r>
          </a:p>
          <a:p>
            <a:pPr lvl="1">
              <a:buFont typeface="Wingdings" pitchFamily="2" charset="2"/>
              <a:buChar char="§"/>
            </a:pPr>
            <a:r>
              <a:rPr lang="en-US" sz="1900" dirty="0" smtClean="0"/>
              <a:t>Installs a FIB entry for label X in a context label table. </a:t>
            </a:r>
            <a:r>
              <a:rPr lang="en-US" sz="1900" dirty="0" err="1" smtClean="0"/>
              <a:t>Nexthop</a:t>
            </a:r>
            <a:r>
              <a:rPr lang="en-US" sz="1900" dirty="0" smtClean="0"/>
              <a:t> is seg-4.</a:t>
            </a:r>
          </a:p>
          <a:p>
            <a:pPr lvl="1">
              <a:buFont typeface="Wingdings" pitchFamily="2" charset="2"/>
              <a:buChar char="§"/>
            </a:pPr>
            <a:r>
              <a:rPr lang="en-US" sz="1900" dirty="0" smtClean="0"/>
              <a:t>Assigns a UHP label Y for the bypass, pointing to this context label table.</a:t>
            </a:r>
          </a:p>
          <a:p>
            <a:pPr>
              <a:buNone/>
            </a:pPr>
            <a:r>
              <a:rPr lang="en-US" sz="1900" dirty="0" smtClean="0"/>
              <a:t>Local repair:</a:t>
            </a:r>
          </a:p>
          <a:p>
            <a:pPr lvl="1">
              <a:buFont typeface="Wingdings" pitchFamily="2" charset="2"/>
              <a:buChar char="§"/>
            </a:pPr>
            <a:r>
              <a:rPr lang="en-US" sz="1900" dirty="0" smtClean="0"/>
              <a:t>PLR redirects PW packets through the bypass.</a:t>
            </a:r>
          </a:p>
          <a:p>
            <a:pPr lvl="1">
              <a:buFont typeface="Wingdings" pitchFamily="2" charset="2"/>
              <a:buChar char="§"/>
            </a:pPr>
            <a:r>
              <a:rPr lang="en-US" sz="1900" dirty="0" smtClean="0"/>
              <a:t>S-PE2 receives packets with outer label Y and inner label X.</a:t>
            </a:r>
          </a:p>
          <a:p>
            <a:pPr lvl="1">
              <a:buFont typeface="Wingdings" pitchFamily="2" charset="2"/>
              <a:buChar char="§"/>
            </a:pPr>
            <a:r>
              <a:rPr lang="en-US" sz="1900" dirty="0" smtClean="0"/>
              <a:t>S-PE2 looks up label X in context label table, swaps to label Z, pushes a transport label to PE4.</a:t>
            </a:r>
          </a:p>
          <a:p>
            <a:pPr>
              <a:buNone/>
            </a:pPr>
            <a:endParaRPr lang="en-US" sz="1800" dirty="0"/>
          </a:p>
        </p:txBody>
      </p:sp>
      <p:pic>
        <p:nvPicPr>
          <p:cNvPr id="4" name="Picture 3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8422" y="1875522"/>
            <a:ext cx="445886" cy="445886"/>
          </a:xfrm>
          <a:prstGeom prst="rect">
            <a:avLst/>
          </a:prstGeom>
        </p:spPr>
      </p:pic>
      <p:pic>
        <p:nvPicPr>
          <p:cNvPr id="5" name="Picture 4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26452" y="1856048"/>
            <a:ext cx="445886" cy="445886"/>
          </a:xfrm>
          <a:prstGeom prst="rect">
            <a:avLst/>
          </a:prstGeom>
        </p:spPr>
      </p:pic>
      <p:pic>
        <p:nvPicPr>
          <p:cNvPr id="6" name="Picture 5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3086" y="2672793"/>
            <a:ext cx="445886" cy="445886"/>
          </a:xfrm>
          <a:prstGeom prst="rect">
            <a:avLst/>
          </a:prstGeom>
        </p:spPr>
      </p:pic>
      <p:pic>
        <p:nvPicPr>
          <p:cNvPr id="7" name="Picture 6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84291" y="2702626"/>
            <a:ext cx="445886" cy="445886"/>
          </a:xfrm>
          <a:prstGeom prst="rect">
            <a:avLst/>
          </a:prstGeom>
        </p:spPr>
      </p:pic>
      <p:pic>
        <p:nvPicPr>
          <p:cNvPr id="8" name="Picture 7" descr="SBC 1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7119" y="2273298"/>
            <a:ext cx="445886" cy="445886"/>
          </a:xfrm>
          <a:prstGeom prst="rect">
            <a:avLst/>
          </a:prstGeom>
        </p:spPr>
      </p:pic>
      <p:pic>
        <p:nvPicPr>
          <p:cNvPr id="9" name="Picture 8" descr="SBC 1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7797283" y="2266140"/>
            <a:ext cx="445886" cy="445886"/>
          </a:xfrm>
          <a:prstGeom prst="rect">
            <a:avLst/>
          </a:prstGeom>
        </p:spPr>
      </p:pic>
      <p:cxnSp>
        <p:nvCxnSpPr>
          <p:cNvPr id="10" name="Straight Connector 9"/>
          <p:cNvCxnSpPr>
            <a:endCxn id="5" idx="1"/>
          </p:cNvCxnSpPr>
          <p:nvPr/>
        </p:nvCxnSpPr>
        <p:spPr>
          <a:xfrm flipV="1">
            <a:off x="1472852" y="2078991"/>
            <a:ext cx="753600" cy="2853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endCxn id="6" idx="1"/>
          </p:cNvCxnSpPr>
          <p:nvPr/>
        </p:nvCxnSpPr>
        <p:spPr>
          <a:xfrm>
            <a:off x="1446219" y="2648402"/>
            <a:ext cx="806867" cy="247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4" idx="3"/>
          </p:cNvCxnSpPr>
          <p:nvPr/>
        </p:nvCxnSpPr>
        <p:spPr>
          <a:xfrm>
            <a:off x="7084308" y="2098465"/>
            <a:ext cx="789112" cy="2498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7" idx="3"/>
          </p:cNvCxnSpPr>
          <p:nvPr/>
        </p:nvCxnSpPr>
        <p:spPr>
          <a:xfrm flipV="1">
            <a:off x="7130177" y="2623489"/>
            <a:ext cx="689977" cy="302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5" idx="3"/>
            <a:endCxn id="4" idx="1"/>
          </p:cNvCxnSpPr>
          <p:nvPr/>
        </p:nvCxnSpPr>
        <p:spPr>
          <a:xfrm>
            <a:off x="2672338" y="2078991"/>
            <a:ext cx="3966084" cy="19474"/>
          </a:xfrm>
          <a:prstGeom prst="line">
            <a:avLst/>
          </a:prstGeom>
          <a:ln w="25400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6" idx="3"/>
            <a:endCxn id="7" idx="1"/>
          </p:cNvCxnSpPr>
          <p:nvPr/>
        </p:nvCxnSpPr>
        <p:spPr>
          <a:xfrm>
            <a:off x="2698972" y="2895736"/>
            <a:ext cx="3985319" cy="29833"/>
          </a:xfrm>
          <a:prstGeom prst="line">
            <a:avLst/>
          </a:prstGeom>
          <a:ln w="25400"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49573" y="2308855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CE1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8247762" y="2302079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CE2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2174187" y="1517095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PE1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6560624" y="1520293"/>
            <a:ext cx="603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PE2 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2193422" y="3102643"/>
            <a:ext cx="54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PE3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6645556" y="3120471"/>
            <a:ext cx="579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PE4</a:t>
            </a:r>
            <a:endParaRPr lang="en-US" b="1" dirty="0">
              <a:solidFill>
                <a:srgbClr val="00B0F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888127" y="1559957"/>
            <a:ext cx="61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00B0F0"/>
                </a:solidFill>
              </a:rPr>
              <a:t>PLR</a:t>
            </a:r>
            <a:endParaRPr lang="en-US" b="1" dirty="0">
              <a:solidFill>
                <a:srgbClr val="00B0F0"/>
              </a:solidFill>
            </a:endParaRPr>
          </a:p>
        </p:txBody>
      </p:sp>
      <p:cxnSp>
        <p:nvCxnSpPr>
          <p:cNvPr id="29" name="Straight Arrow Connector 28"/>
          <p:cNvCxnSpPr>
            <a:endCxn id="9" idx="3"/>
          </p:cNvCxnSpPr>
          <p:nvPr/>
        </p:nvCxnSpPr>
        <p:spPr>
          <a:xfrm flipV="1">
            <a:off x="7109940" y="2489083"/>
            <a:ext cx="687343" cy="294204"/>
          </a:xfrm>
          <a:prstGeom prst="straightConnector1">
            <a:avLst/>
          </a:prstGeom>
          <a:ln w="25400">
            <a:solidFill>
              <a:srgbClr val="00B0F0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3071930" y="2269454"/>
            <a:ext cx="1131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</a:rPr>
              <a:t>bypass </a:t>
            </a:r>
          </a:p>
          <a:p>
            <a:pPr algn="r"/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</a:rPr>
              <a:t>label=Y</a:t>
            </a:r>
            <a:endParaRPr lang="en-US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33" name="Straight Connector 32"/>
          <p:cNvCxnSpPr/>
          <p:nvPr/>
        </p:nvCxnSpPr>
        <p:spPr>
          <a:xfrm>
            <a:off x="2227453" y="2213397"/>
            <a:ext cx="1783497" cy="12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34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90553" y="2677781"/>
            <a:ext cx="445886" cy="445886"/>
          </a:xfrm>
          <a:prstGeom prst="rect">
            <a:avLst/>
          </a:prstGeom>
        </p:spPr>
      </p:pic>
      <p:pic>
        <p:nvPicPr>
          <p:cNvPr id="36" name="Picture 35" descr="Generic Router 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71463" y="1852158"/>
            <a:ext cx="445886" cy="445886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4446870" y="1493421"/>
            <a:ext cx="923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S-PE1</a:t>
            </a:r>
            <a:endParaRPr lang="en-US" dirty="0"/>
          </a:p>
        </p:txBody>
      </p:sp>
      <p:sp>
        <p:nvSpPr>
          <p:cNvPr id="50" name="TextBox 49"/>
          <p:cNvSpPr txBox="1"/>
          <p:nvPr/>
        </p:nvSpPr>
        <p:spPr>
          <a:xfrm>
            <a:off x="4332392" y="3104674"/>
            <a:ext cx="1207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S-PE2</a:t>
            </a:r>
          </a:p>
          <a:p>
            <a:pPr algn="ctr"/>
            <a:r>
              <a:rPr lang="en-US" b="1" dirty="0" smtClean="0">
                <a:solidFill>
                  <a:srgbClr val="00B0F0"/>
                </a:solidFill>
              </a:rPr>
              <a:t>protector</a:t>
            </a:r>
            <a:endParaRPr lang="en-US" b="1" dirty="0">
              <a:solidFill>
                <a:srgbClr val="00B0F0"/>
              </a:solidFill>
            </a:endParaRPr>
          </a:p>
        </p:txBody>
      </p:sp>
      <p:cxnSp>
        <p:nvCxnSpPr>
          <p:cNvPr id="30" name="Straight Arrow Connector 29"/>
          <p:cNvCxnSpPr>
            <a:endCxn id="35" idx="1"/>
          </p:cNvCxnSpPr>
          <p:nvPr/>
        </p:nvCxnSpPr>
        <p:spPr>
          <a:xfrm>
            <a:off x="4136702" y="2338233"/>
            <a:ext cx="553851" cy="562491"/>
          </a:xfrm>
          <a:prstGeom prst="straightConnector1">
            <a:avLst/>
          </a:prstGeom>
          <a:ln w="152400">
            <a:solidFill>
              <a:schemeClr val="accent6">
                <a:lumMod val="75000"/>
              </a:schemeClr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4012414" y="2205068"/>
            <a:ext cx="532660" cy="56817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4536197" y="2764361"/>
            <a:ext cx="2588084" cy="8984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/>
          <p:cNvSpPr txBox="1"/>
          <p:nvPr/>
        </p:nvSpPr>
        <p:spPr>
          <a:xfrm>
            <a:off x="3119857" y="2890509"/>
            <a:ext cx="791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seg-3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5179874" y="2876171"/>
            <a:ext cx="1502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seg-4, label=Z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5513956" y="1726028"/>
            <a:ext cx="867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seg-2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2502661" y="1711107"/>
            <a:ext cx="1611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seg-1, label=X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43" name="爆発 1 45"/>
          <p:cNvSpPr/>
          <p:nvPr/>
        </p:nvSpPr>
        <p:spPr>
          <a:xfrm>
            <a:off x="4662391" y="1831281"/>
            <a:ext cx="228600" cy="228600"/>
          </a:xfrm>
          <a:prstGeom prst="irregularSeal1">
            <a:avLst/>
          </a:prstGeom>
          <a:solidFill>
            <a:srgbClr val="FF0000"/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cxnSp>
        <p:nvCxnSpPr>
          <p:cNvPr id="44" name="Straight Connector 43"/>
          <p:cNvCxnSpPr/>
          <p:nvPr/>
        </p:nvCxnSpPr>
        <p:spPr>
          <a:xfrm flipV="1">
            <a:off x="1588261" y="2222274"/>
            <a:ext cx="648070" cy="257456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9" name="Table 48"/>
          <p:cNvGraphicFramePr>
            <a:graphicFrameLocks noGrp="1"/>
          </p:cNvGraphicFramePr>
          <p:nvPr/>
        </p:nvGraphicFramePr>
        <p:xfrm>
          <a:off x="5420052" y="3502858"/>
          <a:ext cx="3382304" cy="67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0410"/>
                <a:gridCol w="2471894"/>
              </a:tblGrid>
              <a:tr h="26637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In-label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Next-hop</a:t>
                      </a:r>
                      <a:endParaRPr lang="en-US" sz="1600" dirty="0"/>
                    </a:p>
                  </a:txBody>
                  <a:tcPr/>
                </a:tc>
              </a:tr>
              <a:tr h="26637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X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swap</a:t>
                      </a:r>
                      <a:r>
                        <a:rPr lang="en-US" sz="1600" baseline="0" dirty="0" smtClean="0"/>
                        <a:t> Z</a:t>
                      </a:r>
                      <a:r>
                        <a:rPr lang="en-US" sz="1600" dirty="0" smtClean="0"/>
                        <a:t>, push T-label to</a:t>
                      </a:r>
                      <a:r>
                        <a:rPr lang="en-US" sz="1600" baseline="0" dirty="0" smtClean="0"/>
                        <a:t> </a:t>
                      </a:r>
                      <a:r>
                        <a:rPr lang="en-US" sz="1600" dirty="0" smtClean="0"/>
                        <a:t>PE4</a:t>
                      </a:r>
                      <a:endParaRPr lang="en-US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steps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US" dirty="0" smtClean="0"/>
              <a:t>Continue to solicit comments.</a:t>
            </a:r>
          </a:p>
          <a:p>
            <a:pPr>
              <a:buFont typeface="Wingdings" pitchFamily="2" charset="2"/>
              <a:buChar char="§"/>
            </a:pPr>
            <a:r>
              <a:rPr lang="en-US" dirty="0" smtClean="0"/>
              <a:t>The document has been stable.</a:t>
            </a:r>
          </a:p>
          <a:p>
            <a:pPr>
              <a:buFont typeface="Wingdings" pitchFamily="2" charset="2"/>
              <a:buChar char="§"/>
            </a:pPr>
            <a:r>
              <a:rPr lang="en-US" dirty="0" smtClean="0"/>
              <a:t>Would like to ask for WG adoption.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Juniper Template">
  <a:themeElements>
    <a:clrScheme name="Juniper themes">
      <a:dk1>
        <a:srgbClr val="333333"/>
      </a:dk1>
      <a:lt1>
        <a:srgbClr val="FFFFFF"/>
      </a:lt1>
      <a:dk2>
        <a:srgbClr val="93220B"/>
      </a:dk2>
      <a:lt2>
        <a:srgbClr val="5C852D"/>
      </a:lt2>
      <a:accent1>
        <a:srgbClr val="0067AC"/>
      </a:accent1>
      <a:accent2>
        <a:srgbClr val="BFC16B"/>
      </a:accent2>
      <a:accent3>
        <a:srgbClr val="F26649"/>
      </a:accent3>
      <a:accent4>
        <a:srgbClr val="2F8D7D"/>
      </a:accent4>
      <a:accent5>
        <a:srgbClr val="7EB0CC"/>
      </a:accent5>
      <a:accent6>
        <a:srgbClr val="807F83"/>
      </a:accent6>
      <a:hlink>
        <a:srgbClr val="5D87A1"/>
      </a:hlink>
      <a:folHlink>
        <a:srgbClr val="F79646"/>
      </a:folHlink>
    </a:clrScheme>
    <a:fontScheme name="JuniperTemplateFont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custClrLst>
    <a:custClr name="presenter title">
      <a:srgbClr val="4D4D4D"/>
    </a:custClr>
    <a:custClr name="text title">
      <a:srgbClr val="292929"/>
    </a:custClr>
    <a:custClr name="subtitle blue">
      <a:srgbClr val="5D87A1"/>
    </a:custClr>
    <a:custClr name="axis">
      <a:srgbClr val="807F83"/>
    </a:custClr>
  </a:custClr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Juniper Template</Template>
  <TotalTime>2858</TotalTime>
  <Words>751</Words>
  <Application>Microsoft Office PowerPoint</Application>
  <PresentationFormat>On-screen Show (4:3)</PresentationFormat>
  <Paragraphs>135</Paragraphs>
  <Slides>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Juniper Template</vt:lpstr>
      <vt:lpstr>Office Theme</vt:lpstr>
      <vt:lpstr>PW Endpoint Fast Failure Protection draft-shen-pwe3-endpoint-fast-protection-03</vt:lpstr>
      <vt:lpstr>Update</vt:lpstr>
      <vt:lpstr>Motivation</vt:lpstr>
      <vt:lpstr>Highlights</vt:lpstr>
      <vt:lpstr>How it works</vt:lpstr>
      <vt:lpstr>Scenario 1: Egress AC failure</vt:lpstr>
      <vt:lpstr>Scenario 2: Egress (T-)PE failure</vt:lpstr>
      <vt:lpstr>Scenario 3: S-PE failure</vt:lpstr>
      <vt:lpstr>Next steps</vt:lpstr>
    </vt:vector>
  </TitlesOfParts>
  <Company>Juniper Networks,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PW Endpoint Fast Failure Protection draft-shen-pwe3-pw-endpoint-fast-protection</dc:title>
  <dc:creator>Yimin Shen</dc:creator>
  <cp:lastModifiedBy>Yimin Shen</cp:lastModifiedBy>
  <cp:revision>722</cp:revision>
  <dcterms:created xsi:type="dcterms:W3CDTF">2011-07-07T21:05:24Z</dcterms:created>
  <dcterms:modified xsi:type="dcterms:W3CDTF">2013-03-07T18:37:14Z</dcterms:modified>
</cp:coreProperties>
</file>