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7" r:id="rId2"/>
    <p:sldId id="274" r:id="rId3"/>
    <p:sldId id="256" r:id="rId4"/>
    <p:sldId id="272" r:id="rId5"/>
    <p:sldId id="258" r:id="rId6"/>
    <p:sldId id="261" r:id="rId7"/>
    <p:sldId id="275" r:id="rId8"/>
    <p:sldId id="270" r:id="rId9"/>
    <p:sldId id="276" r:id="rId10"/>
    <p:sldId id="278" r:id="rId11"/>
    <p:sldId id="273" r:id="rId12"/>
  </p:sldIdLst>
  <p:sldSz cx="9144000" cy="6858000" type="screen4x3"/>
  <p:notesSz cx="6858000" cy="9144000"/>
  <p:defaultTextStyle>
    <a:defPPr>
      <a:defRPr lang="en-GB"/>
    </a:defPPr>
    <a:lvl1pPr algn="l" defTabSz="449263" rtl="0" eaLnBrk="0" fontAlgn="base" hangingPunct="0">
      <a:spcBef>
        <a:spcPct val="0"/>
      </a:spcBef>
      <a:spcAft>
        <a:spcPct val="0"/>
      </a:spcAft>
      <a:buClr>
        <a:srgbClr val="000000"/>
      </a:buClr>
      <a:buSzPct val="100000"/>
      <a:buFont typeface="Times New Roman" charset="0"/>
      <a:defRPr sz="2400" kern="1200">
        <a:solidFill>
          <a:schemeClr val="bg1"/>
        </a:solidFill>
        <a:latin typeface="Arial" charset="0"/>
        <a:ea typeface="ＭＳ Ｐゴシック" charset="0"/>
        <a:cs typeface="ＭＳ Ｐゴシック" charset="0"/>
      </a:defRPr>
    </a:lvl1pPr>
    <a:lvl2pPr marL="742950" indent="-285750" algn="l" defTabSz="449263" rtl="0" eaLnBrk="0" fontAlgn="base" hangingPunct="0">
      <a:spcBef>
        <a:spcPct val="0"/>
      </a:spcBef>
      <a:spcAft>
        <a:spcPct val="0"/>
      </a:spcAft>
      <a:buClr>
        <a:srgbClr val="000000"/>
      </a:buClr>
      <a:buSzPct val="100000"/>
      <a:buFont typeface="Times New Roman" charset="0"/>
      <a:defRPr sz="2400" kern="1200">
        <a:solidFill>
          <a:schemeClr val="bg1"/>
        </a:solidFill>
        <a:latin typeface="Arial" charset="0"/>
        <a:ea typeface="ＭＳ Ｐゴシック" charset="0"/>
        <a:cs typeface="ＭＳ Ｐゴシック" charset="0"/>
      </a:defRPr>
    </a:lvl2pPr>
    <a:lvl3pPr marL="1143000" indent="-228600" algn="l" defTabSz="449263" rtl="0" eaLnBrk="0" fontAlgn="base" hangingPunct="0">
      <a:spcBef>
        <a:spcPct val="0"/>
      </a:spcBef>
      <a:spcAft>
        <a:spcPct val="0"/>
      </a:spcAft>
      <a:buClr>
        <a:srgbClr val="000000"/>
      </a:buClr>
      <a:buSzPct val="100000"/>
      <a:buFont typeface="Times New Roman" charset="0"/>
      <a:defRPr sz="2400" kern="1200">
        <a:solidFill>
          <a:schemeClr val="bg1"/>
        </a:solidFill>
        <a:latin typeface="Arial" charset="0"/>
        <a:ea typeface="ＭＳ Ｐゴシック" charset="0"/>
        <a:cs typeface="ＭＳ Ｐゴシック" charset="0"/>
      </a:defRPr>
    </a:lvl3pPr>
    <a:lvl4pPr marL="1600200" indent="-228600" algn="l" defTabSz="449263" rtl="0" eaLnBrk="0" fontAlgn="base" hangingPunct="0">
      <a:spcBef>
        <a:spcPct val="0"/>
      </a:spcBef>
      <a:spcAft>
        <a:spcPct val="0"/>
      </a:spcAft>
      <a:buClr>
        <a:srgbClr val="000000"/>
      </a:buClr>
      <a:buSzPct val="100000"/>
      <a:buFont typeface="Times New Roman" charset="0"/>
      <a:defRPr sz="2400" kern="1200">
        <a:solidFill>
          <a:schemeClr val="bg1"/>
        </a:solidFill>
        <a:latin typeface="Arial" charset="0"/>
        <a:ea typeface="ＭＳ Ｐゴシック" charset="0"/>
        <a:cs typeface="ＭＳ Ｐゴシック" charset="0"/>
      </a:defRPr>
    </a:lvl4pPr>
    <a:lvl5pPr marL="2057400" indent="-228600" algn="l" defTabSz="449263" rtl="0" eaLnBrk="0" fontAlgn="base" hangingPunct="0">
      <a:spcBef>
        <a:spcPct val="0"/>
      </a:spcBef>
      <a:spcAft>
        <a:spcPct val="0"/>
      </a:spcAft>
      <a:buClr>
        <a:srgbClr val="000000"/>
      </a:buClr>
      <a:buSzPct val="100000"/>
      <a:buFont typeface="Times New Roman" charset="0"/>
      <a:defRPr sz="2400" kern="1200">
        <a:solidFill>
          <a:schemeClr val="bg1"/>
        </a:solidFill>
        <a:latin typeface="Arial" charset="0"/>
        <a:ea typeface="ＭＳ Ｐゴシック" charset="0"/>
        <a:cs typeface="ＭＳ Ｐゴシック" charset="0"/>
      </a:defRPr>
    </a:lvl5pPr>
    <a:lvl6pPr marL="2286000" algn="l" defTabSz="457200" rtl="0" eaLnBrk="1" latinLnBrk="0" hangingPunct="1">
      <a:defRPr sz="2400" kern="1200">
        <a:solidFill>
          <a:schemeClr val="bg1"/>
        </a:solidFill>
        <a:latin typeface="Arial" charset="0"/>
        <a:ea typeface="ＭＳ Ｐゴシック" charset="0"/>
        <a:cs typeface="ＭＳ Ｐゴシック" charset="0"/>
      </a:defRPr>
    </a:lvl6pPr>
    <a:lvl7pPr marL="2743200" algn="l" defTabSz="457200" rtl="0" eaLnBrk="1" latinLnBrk="0" hangingPunct="1">
      <a:defRPr sz="2400" kern="1200">
        <a:solidFill>
          <a:schemeClr val="bg1"/>
        </a:solidFill>
        <a:latin typeface="Arial" charset="0"/>
        <a:ea typeface="ＭＳ Ｐゴシック" charset="0"/>
        <a:cs typeface="ＭＳ Ｐゴシック" charset="0"/>
      </a:defRPr>
    </a:lvl7pPr>
    <a:lvl8pPr marL="3200400" algn="l" defTabSz="457200" rtl="0" eaLnBrk="1" latinLnBrk="0" hangingPunct="1">
      <a:defRPr sz="2400" kern="1200">
        <a:solidFill>
          <a:schemeClr val="bg1"/>
        </a:solidFill>
        <a:latin typeface="Arial" charset="0"/>
        <a:ea typeface="ＭＳ Ｐゴシック" charset="0"/>
        <a:cs typeface="ＭＳ Ｐゴシック" charset="0"/>
      </a:defRPr>
    </a:lvl8pPr>
    <a:lvl9pPr marL="3657600" algn="l" defTabSz="457200" rtl="0" eaLnBrk="1" latinLnBrk="0" hangingPunct="1">
      <a:defRPr sz="2400" kern="1200">
        <a:solidFill>
          <a:schemeClr val="bg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9531" autoAdjust="0"/>
  </p:normalViewPr>
  <p:slideViewPr>
    <p:cSldViewPr>
      <p:cViewPr varScale="1">
        <p:scale>
          <a:sx n="109" d="100"/>
          <a:sy n="109" d="100"/>
        </p:scale>
        <p:origin x="-1528" y="-10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
        <p:nvSpPr>
          <p:cNvPr id="2050" name="Text Box 2"/>
          <p:cNvSpPr txBox="1">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
        <p:nvSpPr>
          <p:cNvPr id="2051" name="Text Box 3"/>
          <p:cNvSpPr txBox="1">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
        <p:nvSpPr>
          <p:cNvPr id="2052" name="Rectangle 4"/>
          <p:cNvSpPr>
            <a:spLocks noGrp="1" noRot="1" noChangeAspect="1" noChangeArrowheads="1"/>
          </p:cNvSpPr>
          <p:nvPr>
            <p:ph type="sldImg"/>
          </p:nvPr>
        </p:nvSpPr>
        <p:spPr bwMode="auto">
          <a:xfrm>
            <a:off x="1143000" y="685800"/>
            <a:ext cx="4570413" cy="3427413"/>
          </a:xfrm>
          <a:prstGeom prst="rect">
            <a:avLst/>
          </a:prstGeom>
          <a:noFill/>
          <a:ln w="9360">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sp>
      <p:sp>
        <p:nvSpPr>
          <p:cNvPr id="2053" name="Rectangle 5"/>
          <p:cNvSpPr>
            <a:spLocks noGrp="1" noChangeArrowheads="1"/>
          </p:cNvSpPr>
          <p:nvPr>
            <p:ph type="body"/>
          </p:nvPr>
        </p:nvSpPr>
        <p:spPr bwMode="auto">
          <a:xfrm>
            <a:off x="914400" y="4343400"/>
            <a:ext cx="50276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2054" name="Text Box 6"/>
          <p:cNvSpPr txBox="1">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
        <p:nvSpPr>
          <p:cNvPr id="2055" name="Rectangle 7"/>
          <p:cNvSpPr>
            <a:spLocks noGrp="1" noChangeArrowheads="1"/>
          </p:cNvSpPr>
          <p:nvPr>
            <p:ph type="sldNum"/>
          </p:nvPr>
        </p:nvSpPr>
        <p:spPr bwMode="auto">
          <a:xfrm>
            <a:off x="3886200" y="8686800"/>
            <a:ext cx="2970213" cy="455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b" anchorCtr="0" compatLnSpc="1">
            <a:prstTxWarp prst="textNoShape">
              <a:avLst/>
            </a:prstTxWarp>
          </a:bodyPr>
          <a:lstStyle>
            <a:lvl1pPr algn="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mn-cs"/>
              </a:defRPr>
            </a:lvl1pPr>
          </a:lstStyle>
          <a:p>
            <a:pPr>
              <a:defRPr/>
            </a:pPr>
            <a:fld id="{86C6A46B-439E-264A-83AE-19D5031EB539}" type="slidenum">
              <a:rPr lang="en-US"/>
              <a:pPr>
                <a:defRPr/>
              </a:pPr>
              <a:t>‹#›</a:t>
            </a:fld>
            <a:endParaRPr lang="en-US"/>
          </a:p>
        </p:txBody>
      </p:sp>
    </p:spTree>
    <p:extLst>
      <p:ext uri="{BB962C8B-B14F-4D97-AF65-F5344CB8AC3E}">
        <p14:creationId xmlns:p14="http://schemas.microsoft.com/office/powerpoint/2010/main" val="1982497450"/>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49263"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7"/>
          <p:cNvSpPr>
            <a:spLocks noGrp="1" noChangeArrowheads="1"/>
          </p:cNvSpPr>
          <p:nvPr>
            <p:ph type="sldNum" sz="quarter"/>
          </p:nvPr>
        </p:nvSpPr>
        <p:spPr/>
        <p:txBody>
          <a:bodyPr/>
          <a:lstStyle/>
          <a:p>
            <a:pPr>
              <a:defRPr/>
            </a:pPr>
            <a:fld id="{5494ABFD-2D95-7E4B-8FB9-398430B37DF9}" type="slidenum">
              <a:rPr lang="en-US"/>
              <a:pPr>
                <a:defRPr/>
              </a:pPr>
              <a:t>1</a:t>
            </a:fld>
            <a:endParaRPr lang="en-US"/>
          </a:p>
        </p:txBody>
      </p:sp>
      <p:sp>
        <p:nvSpPr>
          <p:cNvPr id="17409" name="Text Box 1"/>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r">
              <a:buClrTx/>
              <a:buFontTx/>
              <a:buNone/>
              <a:defRPr/>
            </a:pPr>
            <a:fld id="{D0930F01-6DBA-984C-8A19-C6095FA1BC05}" type="slidenum">
              <a:rPr lang="en-US" sz="1200" smtClean="0">
                <a:cs typeface="+mn-cs"/>
              </a:rPr>
              <a:pPr algn="r">
                <a:buClrTx/>
                <a:buFontTx/>
                <a:buNone/>
                <a:defRPr/>
              </a:pPr>
              <a:t>1</a:t>
            </a:fld>
            <a:endParaRPr lang="en-US" sz="1200" smtClean="0">
              <a:cs typeface="+mn-cs"/>
            </a:endParaRPr>
          </a:p>
        </p:txBody>
      </p:sp>
      <p:sp>
        <p:nvSpPr>
          <p:cNvPr id="17410" name="Text Box 2"/>
          <p:cNvSpPr txBox="1">
            <a:spLocks noGrp="1" noRot="1" noChangeAspect="1" noChangeArrowheads="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7411" name="Text Box 3"/>
          <p:cNvSpPr txBox="1">
            <a:spLocks noGrp="1" noChangeArrowheads="1"/>
          </p:cNvSpPr>
          <p:nvPr>
            <p:ph type="body" idx="1"/>
          </p:nvPr>
        </p:nvSpPr>
        <p:spPr>
          <a:xfrm>
            <a:off x="914400" y="4343400"/>
            <a:ext cx="5029200" cy="4114800"/>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5pPr>
            <a:lvl6pPr marL="2514600" indent="-228600" defTabSz="449263" eaLnBrk="0" fontAlgn="base" hangingPunct="0">
              <a:spcBef>
                <a:spcPct val="3000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6pPr>
            <a:lvl7pPr marL="2971800" indent="-228600" defTabSz="449263" eaLnBrk="0" fontAlgn="base" hangingPunct="0">
              <a:spcBef>
                <a:spcPct val="3000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7pPr>
            <a:lvl8pPr marL="3429000" indent="-228600" defTabSz="449263" eaLnBrk="0" fontAlgn="base" hangingPunct="0">
              <a:spcBef>
                <a:spcPct val="3000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8pPr>
            <a:lvl9pPr marL="3886200" indent="-228600" defTabSz="449263" eaLnBrk="0" fontAlgn="base" hangingPunct="0">
              <a:spcBef>
                <a:spcPct val="3000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latin typeface="Times New Roman" charset="0"/>
                <a:ea typeface="ＭＳ Ｐゴシック" charset="0"/>
              </a:defRPr>
            </a:lvl9pPr>
          </a:lstStyle>
          <a:p>
            <a:pPr eaLnBrk="1" hangingPunct="1">
              <a:spcBef>
                <a:spcPts val="450"/>
              </a:spcBef>
              <a:buClrTx/>
              <a:buFontTx/>
              <a:buNone/>
              <a:defRPr/>
            </a:pPr>
            <a:endParaRPr lang="en-US" smtClean="0">
              <a:latin typeface="Arial" charset="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7"/>
          <p:cNvSpPr>
            <a:spLocks noGrp="1" noChangeArrowheads="1"/>
          </p:cNvSpPr>
          <p:nvPr>
            <p:ph type="sldNum" sz="quarter"/>
          </p:nvPr>
        </p:nvSpPr>
        <p:spPr/>
        <p:txBody>
          <a:bodyPr/>
          <a:lstStyle/>
          <a:p>
            <a:pPr>
              <a:defRPr/>
            </a:pPr>
            <a:fld id="{DAD60769-E38A-F34C-AA86-AF774DB595AB}" type="slidenum">
              <a:rPr lang="en-US"/>
              <a:pPr>
                <a:defRPr/>
              </a:pPr>
              <a:t>3</a:t>
            </a:fld>
            <a:endParaRPr lang="en-US"/>
          </a:p>
        </p:txBody>
      </p:sp>
      <p:sp>
        <p:nvSpPr>
          <p:cNvPr id="16385" name="Text Box 1"/>
          <p:cNvSpPr txBox="1">
            <a:spLocks noGrp="1" noRot="1" noChangeAspect="1" noChangeArrowheads="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6386" name="Text Box 2"/>
          <p:cNvSpPr txBox="1">
            <a:spLocks noGrp="1" noChangeArrowheads="1"/>
          </p:cNvSpPr>
          <p:nvPr>
            <p:ph type="body" idx="1"/>
          </p:nvPr>
        </p:nvSpPr>
        <p:spPr>
          <a:xfrm>
            <a:off x="914400" y="4343400"/>
            <a:ext cx="5029200" cy="4114800"/>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dirty="0" smtClean="0">
              <a:cs typeface="+mn-cs"/>
            </a:endParaRPr>
          </a:p>
          <a:p>
            <a:pPr>
              <a:defRPr/>
            </a:pPr>
            <a:endParaRPr lang="en-US" dirty="0" smtClean="0">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7"/>
          <p:cNvSpPr>
            <a:spLocks noGrp="1" noChangeArrowheads="1"/>
          </p:cNvSpPr>
          <p:nvPr>
            <p:ph type="sldNum" sz="quarter"/>
          </p:nvPr>
        </p:nvSpPr>
        <p:spPr/>
        <p:txBody>
          <a:bodyPr/>
          <a:lstStyle/>
          <a:p>
            <a:pPr>
              <a:defRPr/>
            </a:pPr>
            <a:fld id="{97C3BF4F-E3BC-784C-8C58-A40E8F975C6E}" type="slidenum">
              <a:rPr lang="en-US"/>
              <a:pPr>
                <a:defRPr/>
              </a:pPr>
              <a:t>5</a:t>
            </a:fld>
            <a:endParaRPr lang="en-US"/>
          </a:p>
        </p:txBody>
      </p:sp>
      <p:sp>
        <p:nvSpPr>
          <p:cNvPr id="18433" name="Text Box 1"/>
          <p:cNvSpPr txBox="1">
            <a:spLocks noGrp="1" noRot="1" noChangeAspect="1" noChangeArrowheads="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8434" name="Text Box 2"/>
          <p:cNvSpPr txBox="1">
            <a:spLocks noGrp="1" noChangeArrowheads="1"/>
          </p:cNvSpPr>
          <p:nvPr>
            <p:ph type="body" idx="1"/>
          </p:nvPr>
        </p:nvSpPr>
        <p:spPr>
          <a:xfrm>
            <a:off x="914400" y="4343400"/>
            <a:ext cx="5029200" cy="4114800"/>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7"/>
          <p:cNvSpPr>
            <a:spLocks noGrp="1" noChangeArrowheads="1"/>
          </p:cNvSpPr>
          <p:nvPr>
            <p:ph type="sldNum" sz="quarter"/>
          </p:nvPr>
        </p:nvSpPr>
        <p:spPr/>
        <p:txBody>
          <a:bodyPr/>
          <a:lstStyle/>
          <a:p>
            <a:pPr>
              <a:defRPr/>
            </a:pPr>
            <a:fld id="{208515E1-E38A-FF47-8555-FE753F5B2735}" type="slidenum">
              <a:rPr lang="en-US"/>
              <a:pPr>
                <a:defRPr/>
              </a:pPr>
              <a:t>6</a:t>
            </a:fld>
            <a:endParaRPr lang="en-US"/>
          </a:p>
        </p:txBody>
      </p:sp>
      <p:sp>
        <p:nvSpPr>
          <p:cNvPr id="21505" name="Text Box 1"/>
          <p:cNvSpPr txBox="1">
            <a:spLocks noGrp="1" noRot="1" noChangeAspect="1" noChangeArrowheads="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21506" name="Text Box 2"/>
          <p:cNvSpPr txBox="1">
            <a:spLocks noGrp="1" noChangeArrowheads="1"/>
          </p:cNvSpPr>
          <p:nvPr>
            <p:ph type="body" idx="1"/>
          </p:nvPr>
        </p:nvSpPr>
        <p:spPr>
          <a:xfrm>
            <a:off x="914400" y="4343400"/>
            <a:ext cx="5029200" cy="4114800"/>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7"/>
          <p:cNvSpPr>
            <a:spLocks noGrp="1" noChangeArrowheads="1"/>
          </p:cNvSpPr>
          <p:nvPr>
            <p:ph type="sldNum" sz="quarter"/>
          </p:nvPr>
        </p:nvSpPr>
        <p:spPr/>
        <p:txBody>
          <a:bodyPr/>
          <a:lstStyle/>
          <a:p>
            <a:pPr>
              <a:defRPr/>
            </a:pPr>
            <a:fld id="{1D89CF59-2E93-5C43-AD95-F0FABF8FD005}" type="slidenum">
              <a:rPr lang="en-US"/>
              <a:pPr>
                <a:defRPr/>
              </a:pPr>
              <a:t>7</a:t>
            </a:fld>
            <a:endParaRPr lang="en-US"/>
          </a:p>
        </p:txBody>
      </p:sp>
      <p:sp>
        <p:nvSpPr>
          <p:cNvPr id="19457" name="Text Box 1"/>
          <p:cNvSpPr txBox="1">
            <a:spLocks noGrp="1" noRot="1" noChangeAspect="1" noChangeArrowheads="1"/>
          </p:cNvSpPr>
          <p:nvPr>
            <p:ph type="sldImg"/>
          </p:nvPr>
        </p:nvSpPr>
        <p:spPr>
          <a:xfrm>
            <a:off x="1143000" y="685800"/>
            <a:ext cx="4572000" cy="3429000"/>
          </a:xfrm>
          <a:solidFill>
            <a:srgbClr val="FFFFFF"/>
          </a:solidFill>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sp>
      <p:sp>
        <p:nvSpPr>
          <p:cNvPr id="19458" name="Text Box 2"/>
          <p:cNvSpPr txBox="1">
            <a:spLocks noGrp="1" noChangeArrowheads="1"/>
          </p:cNvSpPr>
          <p:nvPr>
            <p:ph type="body" idx="1"/>
          </p:nvPr>
        </p:nvSpPr>
        <p:spPr>
          <a:xfrm>
            <a:off x="914400" y="4343400"/>
            <a:ext cx="5029200" cy="4114800"/>
          </a:xfrm>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smtClean="0">
              <a:cs typeface="+mn-cs"/>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7"/>
          <p:cNvSpPr>
            <a:spLocks noGrp="1" noChangeArrowheads="1"/>
          </p:cNvSpPr>
          <p:nvPr>
            <p:ph type="sldNum" sz="quarter"/>
          </p:nvPr>
        </p:nvSpPr>
        <p:spPr/>
        <p:txBody>
          <a:bodyPr/>
          <a:lstStyle/>
          <a:p>
            <a:pPr>
              <a:defRPr/>
            </a:pPr>
            <a:fld id="{5150EC19-FE46-DA48-8D21-EF1E01F5DC69}" type="slidenum">
              <a:rPr lang="en-US"/>
              <a:pPr>
                <a:defRPr/>
              </a:pPr>
              <a:t>8</a:t>
            </a:fld>
            <a:endParaRPr lang="en-US"/>
          </a:p>
        </p:txBody>
      </p:sp>
      <p:sp>
        <p:nvSpPr>
          <p:cNvPr id="32770" name="Text Box 2"/>
          <p:cNvSpPr txBox="1">
            <a:spLocks noGrp="1" noRot="1" noChangeAspect="1" noChangeArrowheads="1" noTextEdit="1"/>
          </p:cNvSpPr>
          <p:nvPr>
            <p:ph type="sldImg"/>
          </p:nvPr>
        </p:nvSpPr>
        <p:spPr>
          <a:xfrm>
            <a:off x="1143000" y="685800"/>
            <a:ext cx="4572000" cy="3429000"/>
          </a:xfrm>
          <a:ln/>
        </p:spPr>
      </p:sp>
      <p:sp>
        <p:nvSpPr>
          <p:cNvPr id="32771" name="Text Box 3"/>
          <p:cNvSpPr txBox="1">
            <a:spLocks noGrp="1" noChangeArrowheads="1"/>
          </p:cNvSpPr>
          <p:nvPr>
            <p:ph type="body" idx="1"/>
          </p:nvPr>
        </p:nvSpPr>
        <p:spPr>
          <a:xfrm>
            <a:off x="914400" y="4343400"/>
            <a:ext cx="5029200" cy="4114800"/>
          </a:xfrm>
          <a:ln/>
        </p:spPr>
        <p:txBody>
          <a:bodyPr wrap="none" anchor="ctr"/>
          <a:lstStyle/>
          <a:p>
            <a:pPr>
              <a:defRPr/>
            </a:pPr>
            <a:endParaRPr lang="en-US" smtClean="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7"/>
          <p:cNvSpPr>
            <a:spLocks noGrp="1" noChangeArrowheads="1"/>
          </p:cNvSpPr>
          <p:nvPr>
            <p:ph type="sldNum" sz="quarter"/>
          </p:nvPr>
        </p:nvSpPr>
        <p:spPr/>
        <p:txBody>
          <a:bodyPr/>
          <a:lstStyle/>
          <a:p>
            <a:pPr>
              <a:defRPr/>
            </a:pPr>
            <a:fld id="{5150EC19-FE46-DA48-8D21-EF1E01F5DC69}" type="slidenum">
              <a:rPr lang="en-US"/>
              <a:pPr>
                <a:defRPr/>
              </a:pPr>
              <a:t>9</a:t>
            </a:fld>
            <a:endParaRPr lang="en-US"/>
          </a:p>
        </p:txBody>
      </p:sp>
      <p:sp>
        <p:nvSpPr>
          <p:cNvPr id="32770" name="Text Box 2"/>
          <p:cNvSpPr txBox="1">
            <a:spLocks noGrp="1" noRot="1" noChangeAspect="1" noChangeArrowheads="1" noTextEdit="1"/>
          </p:cNvSpPr>
          <p:nvPr>
            <p:ph type="sldImg"/>
          </p:nvPr>
        </p:nvSpPr>
        <p:spPr>
          <a:xfrm>
            <a:off x="1143000" y="685800"/>
            <a:ext cx="4572000" cy="3429000"/>
          </a:xfrm>
          <a:ln/>
        </p:spPr>
      </p:sp>
      <p:sp>
        <p:nvSpPr>
          <p:cNvPr id="32771" name="Text Box 3"/>
          <p:cNvSpPr txBox="1">
            <a:spLocks noGrp="1" noChangeArrowheads="1"/>
          </p:cNvSpPr>
          <p:nvPr>
            <p:ph type="body" idx="1"/>
          </p:nvPr>
        </p:nvSpPr>
        <p:spPr>
          <a:xfrm>
            <a:off x="914400" y="4343400"/>
            <a:ext cx="5029200" cy="4114800"/>
          </a:xfrm>
          <a:ln/>
        </p:spPr>
        <p:txBody>
          <a:bodyPr wrap="none" anchor="ctr"/>
          <a:lstStyle/>
          <a:p>
            <a:pPr>
              <a:defRPr/>
            </a:pPr>
            <a:endParaRPr lang="en-US" smtClean="0">
              <a:cs typeface="+mn-cs"/>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7"/>
          <p:cNvSpPr>
            <a:spLocks noGrp="1" noChangeArrowheads="1"/>
          </p:cNvSpPr>
          <p:nvPr>
            <p:ph type="sldNum" sz="quarter"/>
          </p:nvPr>
        </p:nvSpPr>
        <p:spPr/>
        <p:txBody>
          <a:bodyPr/>
          <a:lstStyle/>
          <a:p>
            <a:pPr>
              <a:defRPr/>
            </a:pPr>
            <a:fld id="{5150EC19-FE46-DA48-8D21-EF1E01F5DC69}" type="slidenum">
              <a:rPr lang="en-US"/>
              <a:pPr>
                <a:defRPr/>
              </a:pPr>
              <a:t>10</a:t>
            </a:fld>
            <a:endParaRPr lang="en-US"/>
          </a:p>
        </p:txBody>
      </p:sp>
      <p:sp>
        <p:nvSpPr>
          <p:cNvPr id="32770" name="Text Box 2"/>
          <p:cNvSpPr txBox="1">
            <a:spLocks noGrp="1" noRot="1" noChangeAspect="1" noChangeArrowheads="1" noTextEdit="1"/>
          </p:cNvSpPr>
          <p:nvPr>
            <p:ph type="sldImg"/>
          </p:nvPr>
        </p:nvSpPr>
        <p:spPr>
          <a:xfrm>
            <a:off x="1143000" y="685800"/>
            <a:ext cx="4572000" cy="3429000"/>
          </a:xfrm>
          <a:ln/>
        </p:spPr>
      </p:sp>
      <p:sp>
        <p:nvSpPr>
          <p:cNvPr id="32771" name="Text Box 3"/>
          <p:cNvSpPr txBox="1">
            <a:spLocks noGrp="1" noChangeArrowheads="1"/>
          </p:cNvSpPr>
          <p:nvPr>
            <p:ph type="body" idx="1"/>
          </p:nvPr>
        </p:nvSpPr>
        <p:spPr>
          <a:xfrm>
            <a:off x="914400" y="4343400"/>
            <a:ext cx="5029200" cy="4114800"/>
          </a:xfrm>
          <a:ln/>
        </p:spPr>
        <p:txBody>
          <a:bodyPr wrap="none" anchor="ctr"/>
          <a:lstStyle/>
          <a:p>
            <a:pPr>
              <a:defRPr/>
            </a:pPr>
            <a:endParaRPr lang="en-US" smtClean="0">
              <a:cs typeface="+mn-cs"/>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7"/>
          <p:cNvSpPr>
            <a:spLocks noGrp="1" noChangeArrowheads="1"/>
          </p:cNvSpPr>
          <p:nvPr>
            <p:ph type="sldNum" sz="quarter"/>
          </p:nvPr>
        </p:nvSpPr>
        <p:spPr/>
        <p:txBody>
          <a:bodyPr/>
          <a:lstStyle/>
          <a:p>
            <a:pPr>
              <a:defRPr/>
            </a:pPr>
            <a:fld id="{789D048A-94CF-C749-B141-F95BF756799B}" type="slidenum">
              <a:rPr lang="en-US"/>
              <a:pPr>
                <a:defRPr/>
              </a:pPr>
              <a:t>11</a:t>
            </a:fld>
            <a:endParaRPr lang="en-US"/>
          </a:p>
        </p:txBody>
      </p:sp>
      <p:sp>
        <p:nvSpPr>
          <p:cNvPr id="32770" name="Text Box 2"/>
          <p:cNvSpPr txBox="1">
            <a:spLocks noGrp="1" noRot="1" noChangeAspect="1" noChangeArrowheads="1" noTextEdit="1"/>
          </p:cNvSpPr>
          <p:nvPr>
            <p:ph type="sldImg"/>
          </p:nvPr>
        </p:nvSpPr>
        <p:spPr>
          <a:xfrm>
            <a:off x="1143000" y="685800"/>
            <a:ext cx="4572000" cy="3429000"/>
          </a:xfrm>
          <a:ln/>
        </p:spPr>
      </p:sp>
      <p:sp>
        <p:nvSpPr>
          <p:cNvPr id="32771" name="Text Box 3"/>
          <p:cNvSpPr txBox="1">
            <a:spLocks noGrp="1" noChangeArrowheads="1"/>
          </p:cNvSpPr>
          <p:nvPr>
            <p:ph type="body" idx="1"/>
          </p:nvPr>
        </p:nvSpPr>
        <p:spPr>
          <a:xfrm>
            <a:off x="914400" y="4343400"/>
            <a:ext cx="5029200" cy="4114800"/>
          </a:xfrm>
          <a:ln/>
        </p:spPr>
        <p:txBody>
          <a:bodyPr wrap="none" anchor="ctr"/>
          <a:lstStyle/>
          <a:p>
            <a:pPr>
              <a:defRPr/>
            </a:pPr>
            <a:endParaRPr lang="en-US"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5"/>
          <p:cNvSpPr>
            <a:spLocks noGrp="1" noChangeArrowheads="1"/>
          </p:cNvSpPr>
          <p:nvPr>
            <p:ph type="sldNum" idx="10"/>
          </p:nvPr>
        </p:nvSpPr>
        <p:spPr>
          <a:ln/>
        </p:spPr>
        <p:txBody>
          <a:bodyPr/>
          <a:lstStyle>
            <a:lvl1pPr>
              <a:defRPr/>
            </a:lvl1pPr>
          </a:lstStyle>
          <a:p>
            <a:pPr>
              <a:defRPr/>
            </a:pPr>
            <a:fld id="{992CDD69-51FF-DE4B-8936-350B2D4C4A81}" type="slidenum">
              <a:rPr lang="en-GB"/>
              <a:pPr>
                <a:defRPr/>
              </a:pPr>
              <a:t>‹#›</a:t>
            </a:fld>
            <a:endParaRPr lang="en-GB"/>
          </a:p>
        </p:txBody>
      </p:sp>
    </p:spTree>
    <p:extLst>
      <p:ext uri="{BB962C8B-B14F-4D97-AF65-F5344CB8AC3E}">
        <p14:creationId xmlns:p14="http://schemas.microsoft.com/office/powerpoint/2010/main" val="1887384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idx="10"/>
          </p:nvPr>
        </p:nvSpPr>
        <p:spPr>
          <a:ln/>
        </p:spPr>
        <p:txBody>
          <a:bodyPr/>
          <a:lstStyle>
            <a:lvl1pPr>
              <a:defRPr/>
            </a:lvl1pPr>
          </a:lstStyle>
          <a:p>
            <a:pPr>
              <a:defRPr/>
            </a:pPr>
            <a:fld id="{4E543F73-BFC8-9349-B60C-3ED7A4CF5BF5}" type="slidenum">
              <a:rPr lang="en-GB"/>
              <a:pPr>
                <a:defRPr/>
              </a:pPr>
              <a:t>‹#›</a:t>
            </a:fld>
            <a:endParaRPr lang="en-GB"/>
          </a:p>
        </p:txBody>
      </p:sp>
    </p:spTree>
    <p:extLst>
      <p:ext uri="{BB962C8B-B14F-4D97-AF65-F5344CB8AC3E}">
        <p14:creationId xmlns:p14="http://schemas.microsoft.com/office/powerpoint/2010/main" val="1000648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63550"/>
            <a:ext cx="1941513" cy="56308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463550"/>
            <a:ext cx="5676900" cy="56308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idx="10"/>
          </p:nvPr>
        </p:nvSpPr>
        <p:spPr>
          <a:ln/>
        </p:spPr>
        <p:txBody>
          <a:bodyPr/>
          <a:lstStyle>
            <a:lvl1pPr>
              <a:defRPr/>
            </a:lvl1pPr>
          </a:lstStyle>
          <a:p>
            <a:pPr>
              <a:defRPr/>
            </a:pPr>
            <a:fld id="{CE4CE982-367D-5C4A-8CD6-AC6595F6D24B}" type="slidenum">
              <a:rPr lang="en-GB"/>
              <a:pPr>
                <a:defRPr/>
              </a:pPr>
              <a:t>‹#›</a:t>
            </a:fld>
            <a:endParaRPr lang="en-GB"/>
          </a:p>
        </p:txBody>
      </p:sp>
    </p:spTree>
    <p:extLst>
      <p:ext uri="{BB962C8B-B14F-4D97-AF65-F5344CB8AC3E}">
        <p14:creationId xmlns:p14="http://schemas.microsoft.com/office/powerpoint/2010/main" val="1257936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idx="10"/>
          </p:nvPr>
        </p:nvSpPr>
        <p:spPr>
          <a:ln/>
        </p:spPr>
        <p:txBody>
          <a:bodyPr/>
          <a:lstStyle>
            <a:lvl1pPr>
              <a:defRPr/>
            </a:lvl1pPr>
          </a:lstStyle>
          <a:p>
            <a:pPr>
              <a:defRPr/>
            </a:pPr>
            <a:fld id="{2D49C858-B5BE-1842-B349-C640711874B4}" type="slidenum">
              <a:rPr lang="en-GB"/>
              <a:pPr>
                <a:defRPr/>
              </a:pPr>
              <a:t>‹#›</a:t>
            </a:fld>
            <a:endParaRPr lang="en-GB"/>
          </a:p>
        </p:txBody>
      </p:sp>
    </p:spTree>
    <p:extLst>
      <p:ext uri="{BB962C8B-B14F-4D97-AF65-F5344CB8AC3E}">
        <p14:creationId xmlns:p14="http://schemas.microsoft.com/office/powerpoint/2010/main" val="1788892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idx="10"/>
          </p:nvPr>
        </p:nvSpPr>
        <p:spPr>
          <a:ln/>
        </p:spPr>
        <p:txBody>
          <a:bodyPr/>
          <a:lstStyle>
            <a:lvl1pPr>
              <a:defRPr/>
            </a:lvl1pPr>
          </a:lstStyle>
          <a:p>
            <a:pPr>
              <a:defRPr/>
            </a:pPr>
            <a:fld id="{AD533626-844E-6B4A-99D0-36F0BDC4F085}" type="slidenum">
              <a:rPr lang="en-GB"/>
              <a:pPr>
                <a:defRPr/>
              </a:pPr>
              <a:t>‹#›</a:t>
            </a:fld>
            <a:endParaRPr lang="en-GB"/>
          </a:p>
        </p:txBody>
      </p:sp>
    </p:spTree>
    <p:extLst>
      <p:ext uri="{BB962C8B-B14F-4D97-AF65-F5344CB8AC3E}">
        <p14:creationId xmlns:p14="http://schemas.microsoft.com/office/powerpoint/2010/main" val="4034152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idx="10"/>
          </p:nvPr>
        </p:nvSpPr>
        <p:spPr>
          <a:ln/>
        </p:spPr>
        <p:txBody>
          <a:bodyPr/>
          <a:lstStyle>
            <a:lvl1pPr>
              <a:defRPr/>
            </a:lvl1pPr>
          </a:lstStyle>
          <a:p>
            <a:pPr>
              <a:defRPr/>
            </a:pPr>
            <a:fld id="{DE10F5A8-842B-0940-9DDC-FC511B835BD7}" type="slidenum">
              <a:rPr lang="en-GB"/>
              <a:pPr>
                <a:defRPr/>
              </a:pPr>
              <a:t>‹#›</a:t>
            </a:fld>
            <a:endParaRPr lang="en-GB"/>
          </a:p>
        </p:txBody>
      </p:sp>
    </p:spTree>
    <p:extLst>
      <p:ext uri="{BB962C8B-B14F-4D97-AF65-F5344CB8AC3E}">
        <p14:creationId xmlns:p14="http://schemas.microsoft.com/office/powerpoint/2010/main" val="200622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idx="10"/>
          </p:nvPr>
        </p:nvSpPr>
        <p:spPr>
          <a:ln/>
        </p:spPr>
        <p:txBody>
          <a:bodyPr/>
          <a:lstStyle>
            <a:lvl1pPr>
              <a:defRPr/>
            </a:lvl1pPr>
          </a:lstStyle>
          <a:p>
            <a:pPr>
              <a:defRPr/>
            </a:pPr>
            <a:fld id="{4F3C8168-99C7-CF4B-A2E6-DF6BB1DF1C22}" type="slidenum">
              <a:rPr lang="en-GB"/>
              <a:pPr>
                <a:defRPr/>
              </a:pPr>
              <a:t>‹#›</a:t>
            </a:fld>
            <a:endParaRPr lang="en-GB"/>
          </a:p>
        </p:txBody>
      </p:sp>
    </p:spTree>
    <p:extLst>
      <p:ext uri="{BB962C8B-B14F-4D97-AF65-F5344CB8AC3E}">
        <p14:creationId xmlns:p14="http://schemas.microsoft.com/office/powerpoint/2010/main" val="2237867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sldNum" idx="10"/>
          </p:nvPr>
        </p:nvSpPr>
        <p:spPr>
          <a:ln/>
        </p:spPr>
        <p:txBody>
          <a:bodyPr/>
          <a:lstStyle>
            <a:lvl1pPr>
              <a:defRPr/>
            </a:lvl1pPr>
          </a:lstStyle>
          <a:p>
            <a:pPr>
              <a:defRPr/>
            </a:pPr>
            <a:fld id="{C492986F-5E9F-524D-82FC-F8E611CE4ADF}" type="slidenum">
              <a:rPr lang="en-GB"/>
              <a:pPr>
                <a:defRPr/>
              </a:pPr>
              <a:t>‹#›</a:t>
            </a:fld>
            <a:endParaRPr lang="en-GB"/>
          </a:p>
        </p:txBody>
      </p:sp>
    </p:spTree>
    <p:extLst>
      <p:ext uri="{BB962C8B-B14F-4D97-AF65-F5344CB8AC3E}">
        <p14:creationId xmlns:p14="http://schemas.microsoft.com/office/powerpoint/2010/main" val="1646434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idx="10"/>
          </p:nvPr>
        </p:nvSpPr>
        <p:spPr>
          <a:ln/>
        </p:spPr>
        <p:txBody>
          <a:bodyPr/>
          <a:lstStyle>
            <a:lvl1pPr>
              <a:defRPr/>
            </a:lvl1pPr>
          </a:lstStyle>
          <a:p>
            <a:pPr>
              <a:defRPr/>
            </a:pPr>
            <a:fld id="{CA21C021-D275-C746-9527-918DF04FD191}" type="slidenum">
              <a:rPr lang="en-GB"/>
              <a:pPr>
                <a:defRPr/>
              </a:pPr>
              <a:t>‹#›</a:t>
            </a:fld>
            <a:endParaRPr lang="en-GB"/>
          </a:p>
        </p:txBody>
      </p:sp>
    </p:spTree>
    <p:extLst>
      <p:ext uri="{BB962C8B-B14F-4D97-AF65-F5344CB8AC3E}">
        <p14:creationId xmlns:p14="http://schemas.microsoft.com/office/powerpoint/2010/main" val="958442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idx="10"/>
          </p:nvPr>
        </p:nvSpPr>
        <p:spPr>
          <a:ln/>
        </p:spPr>
        <p:txBody>
          <a:bodyPr/>
          <a:lstStyle>
            <a:lvl1pPr>
              <a:defRPr/>
            </a:lvl1pPr>
          </a:lstStyle>
          <a:p>
            <a:pPr>
              <a:defRPr/>
            </a:pPr>
            <a:fld id="{CAE996CE-F280-4C43-BD2D-8F122015E373}" type="slidenum">
              <a:rPr lang="en-GB"/>
              <a:pPr>
                <a:defRPr/>
              </a:pPr>
              <a:t>‹#›</a:t>
            </a:fld>
            <a:endParaRPr lang="en-GB"/>
          </a:p>
        </p:txBody>
      </p:sp>
    </p:spTree>
    <p:extLst>
      <p:ext uri="{BB962C8B-B14F-4D97-AF65-F5344CB8AC3E}">
        <p14:creationId xmlns:p14="http://schemas.microsoft.com/office/powerpoint/2010/main" val="3353440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idx="10"/>
          </p:nvPr>
        </p:nvSpPr>
        <p:spPr>
          <a:ln/>
        </p:spPr>
        <p:txBody>
          <a:bodyPr/>
          <a:lstStyle>
            <a:lvl1pPr>
              <a:defRPr/>
            </a:lvl1pPr>
          </a:lstStyle>
          <a:p>
            <a:pPr>
              <a:defRPr/>
            </a:pPr>
            <a:fld id="{990BFC1A-0F3F-2848-93E3-8526E5767E6F}" type="slidenum">
              <a:rPr lang="en-GB"/>
              <a:pPr>
                <a:defRPr/>
              </a:pPr>
              <a:t>‹#›</a:t>
            </a:fld>
            <a:endParaRPr lang="en-GB"/>
          </a:p>
        </p:txBody>
      </p:sp>
    </p:spTree>
    <p:extLst>
      <p:ext uri="{BB962C8B-B14F-4D97-AF65-F5344CB8AC3E}">
        <p14:creationId xmlns:p14="http://schemas.microsoft.com/office/powerpoint/2010/main" val="41324366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463550"/>
            <a:ext cx="7770813" cy="1433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Text Box 3"/>
          <p:cNvSpPr txBox="1">
            <a:spLocks noChangeArrowheads="1"/>
          </p:cNvSpPr>
          <p:nvPr/>
        </p:nvSpPr>
        <p:spPr bwMode="auto">
          <a:xfrm>
            <a:off x="685800" y="6248400"/>
            <a:ext cx="19050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
        <p:nvSpPr>
          <p:cNvPr id="1028" name="Text Box 4"/>
          <p:cNvSpPr txBox="1">
            <a:spLocks noChangeArrowheads="1"/>
          </p:cNvSpPr>
          <p:nvPr/>
        </p:nvSpPr>
        <p:spPr bwMode="auto">
          <a:xfrm>
            <a:off x="3124200" y="6248400"/>
            <a:ext cx="2895600" cy="460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a:defRPr/>
            </a:pPr>
            <a:endParaRPr lang="en-US">
              <a:cs typeface="+mn-cs"/>
            </a:endParaRPr>
          </a:p>
        </p:txBody>
      </p:sp>
      <p:sp>
        <p:nvSpPr>
          <p:cNvPr id="1029" name="Rectangle 5"/>
          <p:cNvSpPr>
            <a:spLocks noGrp="1" noChangeArrowheads="1"/>
          </p:cNvSpPr>
          <p:nvPr>
            <p:ph type="sldNum"/>
          </p:nvPr>
        </p:nvSpPr>
        <p:spPr bwMode="auto">
          <a:xfrm>
            <a:off x="6553200" y="6248400"/>
            <a:ext cx="1903413"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lvl1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rgbClr val="000000"/>
                </a:solidFill>
                <a:cs typeface="+mn-cs"/>
              </a:defRPr>
            </a:lvl1pPr>
          </a:lstStyle>
          <a:p>
            <a:pPr>
              <a:defRPr/>
            </a:pPr>
            <a:fld id="{403374A1-8996-9A44-AAC1-2733F41CA868}"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mj-lt"/>
          <a:ea typeface="+mj-ea"/>
          <a:cs typeface="ＭＳ Ｐゴシック" charset="0"/>
        </a:defRPr>
      </a:lvl1pPr>
      <a:lvl2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cs typeface="ＭＳ Ｐゴシック" charset="0"/>
        </a:defRPr>
      </a:lvl2pPr>
      <a:lvl3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cs typeface="ＭＳ Ｐゴシック" charset="0"/>
        </a:defRPr>
      </a:lvl3pPr>
      <a:lvl4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cs typeface="ＭＳ Ｐゴシック" charset="0"/>
        </a:defRPr>
      </a:lvl4pPr>
      <a:lvl5pPr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400">
          <a:solidFill>
            <a:srgbClr val="000000"/>
          </a:solidFill>
          <a:latin typeface="Arial" charset="0"/>
          <a:ea typeface="ＭＳ Ｐゴシック"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charset="0"/>
        <a:defRPr sz="3200">
          <a:solidFill>
            <a:srgbClr val="000000"/>
          </a:solidFill>
          <a:latin typeface="+mn-lt"/>
          <a:ea typeface="+mn-ea"/>
          <a:cs typeface="ＭＳ Ｐゴシック" charset="0"/>
        </a:defRPr>
      </a:lvl1pPr>
      <a:lvl2pPr marL="742950" indent="-285750" algn="l" defTabSz="449263" rtl="0" eaLnBrk="0" fontAlgn="base" hangingPunct="0">
        <a:spcBef>
          <a:spcPts val="700"/>
        </a:spcBef>
        <a:spcAft>
          <a:spcPct val="0"/>
        </a:spcAft>
        <a:buClr>
          <a:srgbClr val="000000"/>
        </a:buClr>
        <a:buSzPct val="100000"/>
        <a:buFont typeface="Times New Roman"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ndrew.g.malis@verizon.com" TargetMode="External"/><Relationship Id="rId4" Type="http://schemas.openxmlformats.org/officeDocument/2006/relationships/hyperlink" Target="mailto:Matthew.Bocci@alcatel-lucent.com" TargetMode="External"/><Relationship Id="rId5" Type="http://schemas.openxmlformats.org/officeDocument/2006/relationships/hyperlink" Target="mailto:David.Sinicrope@ericsson.com" TargetMode="Externa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hyperlink" Target="http://www.ietf.org/id/draft-ietf-pwe3-rfc4447bis-01.tx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685800" y="2201863"/>
            <a:ext cx="7772400" cy="1311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eaLnBrk="1" hangingPunct="1">
              <a:buClrTx/>
              <a:buFontTx/>
              <a:buNone/>
              <a:defRPr/>
            </a:pPr>
            <a:r>
              <a:rPr lang="en-GB" sz="4000" dirty="0" smtClean="0">
                <a:cs typeface="+mn-cs"/>
              </a:rPr>
              <a:t>PWE3 WG Status</a:t>
            </a:r>
            <a:br>
              <a:rPr lang="en-GB" sz="4000" dirty="0" smtClean="0">
                <a:cs typeface="+mn-cs"/>
              </a:rPr>
            </a:br>
            <a:r>
              <a:rPr lang="en-GB" sz="4000" dirty="0" smtClean="0">
                <a:cs typeface="+mn-cs"/>
              </a:rPr>
              <a:t>IETF-86</a:t>
            </a:r>
          </a:p>
        </p:txBody>
      </p:sp>
      <p:sp>
        <p:nvSpPr>
          <p:cNvPr id="4098" name="Text Box 2"/>
          <p:cNvSpPr txBox="1">
            <a:spLocks noChangeArrowheads="1"/>
          </p:cNvSpPr>
          <p:nvPr/>
        </p:nvSpPr>
        <p:spPr bwMode="auto">
          <a:xfrm>
            <a:off x="1371600" y="3886200"/>
            <a:ext cx="6400800" cy="175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eaLnBrk="1" hangingPunct="1">
              <a:spcBef>
                <a:spcPts val="450"/>
              </a:spcBef>
              <a:buClrTx/>
              <a:buFontTx/>
              <a:buNone/>
              <a:defRPr/>
            </a:pPr>
            <a:r>
              <a:rPr lang="en-GB" sz="1800" dirty="0" smtClean="0">
                <a:cs typeface="+mn-cs"/>
              </a:rPr>
              <a:t>Andy </a:t>
            </a:r>
            <a:r>
              <a:rPr lang="en-GB" sz="1800" dirty="0" err="1" smtClean="0">
                <a:cs typeface="+mn-cs"/>
              </a:rPr>
              <a:t>Malis</a:t>
            </a:r>
            <a:r>
              <a:rPr lang="en-GB" sz="1800" dirty="0" smtClean="0">
                <a:cs typeface="+mn-cs"/>
              </a:rPr>
              <a:t> </a:t>
            </a:r>
            <a:r>
              <a:rPr lang="en-GB" sz="1800" dirty="0" smtClean="0">
                <a:solidFill>
                  <a:srgbClr val="009999"/>
                </a:solidFill>
                <a:cs typeface="+mn-cs"/>
                <a:hlinkClick r:id="rId3"/>
              </a:rPr>
              <a:t>andrew.g.malis@verizon.com</a:t>
            </a:r>
            <a:r>
              <a:rPr lang="en-GB" sz="1800" dirty="0" smtClean="0">
                <a:cs typeface="+mn-cs"/>
              </a:rPr>
              <a:t> </a:t>
            </a:r>
          </a:p>
          <a:p>
            <a:pPr algn="ctr" eaLnBrk="1" hangingPunct="1">
              <a:spcBef>
                <a:spcPts val="450"/>
              </a:spcBef>
              <a:buClrTx/>
              <a:buFontTx/>
              <a:buNone/>
              <a:defRPr/>
            </a:pPr>
            <a:r>
              <a:rPr lang="en-GB" sz="1800" dirty="0" smtClean="0">
                <a:cs typeface="+mn-cs"/>
              </a:rPr>
              <a:t>Matthew </a:t>
            </a:r>
            <a:r>
              <a:rPr lang="en-GB" sz="1800" dirty="0" err="1" smtClean="0">
                <a:cs typeface="+mn-cs"/>
              </a:rPr>
              <a:t>Bocci</a:t>
            </a:r>
            <a:r>
              <a:rPr lang="en-GB" sz="1800" dirty="0" smtClean="0">
                <a:cs typeface="+mn-cs"/>
              </a:rPr>
              <a:t> </a:t>
            </a:r>
            <a:r>
              <a:rPr lang="en-GB" sz="1800" dirty="0" smtClean="0">
                <a:solidFill>
                  <a:srgbClr val="009999"/>
                </a:solidFill>
                <a:cs typeface="+mn-cs"/>
                <a:hlinkClick r:id="rId4"/>
              </a:rPr>
              <a:t>Matthew.Bocci@alcatel-lucent.com</a:t>
            </a:r>
          </a:p>
          <a:p>
            <a:pPr algn="ctr" eaLnBrk="1" hangingPunct="1">
              <a:spcBef>
                <a:spcPts val="450"/>
              </a:spcBef>
              <a:buClrTx/>
              <a:buFontTx/>
              <a:buNone/>
              <a:defRPr/>
            </a:pPr>
            <a:endParaRPr lang="en-GB" sz="1800" dirty="0" smtClean="0">
              <a:cs typeface="+mn-cs"/>
            </a:endParaRPr>
          </a:p>
          <a:p>
            <a:pPr algn="ctr" eaLnBrk="1" hangingPunct="1">
              <a:spcBef>
                <a:spcPts val="450"/>
              </a:spcBef>
              <a:buClrTx/>
              <a:defRPr/>
            </a:pPr>
            <a:r>
              <a:rPr lang="en-GB" sz="1800" dirty="0" smtClean="0">
                <a:cs typeface="+mn-cs"/>
              </a:rPr>
              <a:t>Secretary: David Sinicrope </a:t>
            </a:r>
            <a:r>
              <a:rPr lang="en-GB" sz="1800" dirty="0" smtClean="0">
                <a:cs typeface="+mn-cs"/>
                <a:hlinkClick r:id="rId5"/>
              </a:rPr>
              <a:t>David.Sinicrope@ericsson.com</a:t>
            </a:r>
            <a:r>
              <a:rPr lang="en-GB" sz="1800" dirty="0" smtClean="0">
                <a:cs typeface="+mn-cs"/>
              </a:rPr>
              <a:t/>
            </a:r>
            <a:br>
              <a:rPr lang="en-GB" sz="1800" dirty="0" smtClean="0">
                <a:cs typeface="+mn-cs"/>
              </a:rPr>
            </a:br>
            <a:endParaRPr lang="en-GB" sz="1800" dirty="0" smtClean="0">
              <a:cs typeface="+mn-cs"/>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a:buClrTx/>
              <a:buFontTx/>
              <a:buNone/>
              <a:defRPr/>
            </a:pPr>
            <a:r>
              <a:rPr lang="en-GB" sz="4400" dirty="0" smtClean="0">
                <a:cs typeface="+mn-cs"/>
              </a:rPr>
              <a:t>Document Status 6</a:t>
            </a:r>
          </a:p>
        </p:txBody>
      </p:sp>
      <p:sp>
        <p:nvSpPr>
          <p:cNvPr id="31747" name="Text Box 3"/>
          <p:cNvSpPr txBox="1">
            <a:spLocks noChangeArrowheads="1"/>
          </p:cNvSpPr>
          <p:nvPr/>
        </p:nvSpPr>
        <p:spPr bwMode="auto">
          <a:xfrm>
            <a:off x="685800" y="1700808"/>
            <a:ext cx="7772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1pPr>
            <a:lvl2pPr marL="341313" indent="-341313">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2pPr>
            <a:lvl3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3pPr>
            <a:lvl4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4pPr>
            <a:lvl5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9pPr>
          </a:lstStyle>
          <a:p>
            <a:pPr lvl="1">
              <a:lnSpc>
                <a:spcPct val="90000"/>
              </a:lnSpc>
              <a:spcBef>
                <a:spcPts val="600"/>
              </a:spcBef>
              <a:buFont typeface="Times New Roman" charset="0"/>
              <a:buChar char="-"/>
              <a:defRPr/>
            </a:pPr>
            <a:r>
              <a:rPr lang="en-GB" dirty="0" smtClean="0">
                <a:cs typeface="+mn-cs"/>
              </a:rPr>
              <a:t>draft-ietf-pwe3-dynamic-ms-pw-15</a:t>
            </a:r>
          </a:p>
          <a:p>
            <a:pPr lvl="1">
              <a:lnSpc>
                <a:spcPct val="90000"/>
              </a:lnSpc>
              <a:spcBef>
                <a:spcPts val="600"/>
              </a:spcBef>
              <a:buFont typeface="Times New Roman" charset="0"/>
              <a:buChar char="-"/>
              <a:defRPr/>
            </a:pPr>
            <a:r>
              <a:rPr lang="en-GB" dirty="0">
                <a:cs typeface="+mn-cs"/>
              </a:rPr>
              <a:t>d</a:t>
            </a:r>
            <a:r>
              <a:rPr lang="en-GB" dirty="0" smtClean="0">
                <a:cs typeface="+mn-cs"/>
              </a:rPr>
              <a:t>raft-ietf-pwe3-mspw-er-01</a:t>
            </a:r>
          </a:p>
          <a:p>
            <a:pPr lvl="2">
              <a:lnSpc>
                <a:spcPct val="90000"/>
              </a:lnSpc>
              <a:spcBef>
                <a:spcPts val="600"/>
              </a:spcBef>
              <a:buFont typeface="Times New Roman" charset="0"/>
              <a:buChar char="-"/>
              <a:defRPr/>
            </a:pPr>
            <a:r>
              <a:rPr lang="en-GB" dirty="0" smtClean="0">
                <a:cs typeface="+mn-cs"/>
              </a:rPr>
              <a:t>Awaiting document shepherd write up</a:t>
            </a:r>
          </a:p>
          <a:p>
            <a:pPr lvl="2">
              <a:lnSpc>
                <a:spcPct val="90000"/>
              </a:lnSpc>
              <a:spcBef>
                <a:spcPts val="600"/>
              </a:spcBef>
              <a:buFont typeface="Times New Roman" charset="0"/>
              <a:buChar char="-"/>
              <a:defRPr/>
            </a:pPr>
            <a:r>
              <a:rPr lang="en-GB" dirty="0">
                <a:cs typeface="+mn-cs"/>
              </a:rPr>
              <a:t>Doc shepherd will be Giles Heron</a:t>
            </a:r>
            <a:endParaRPr lang="en-GB" dirty="0" smtClean="0">
              <a:cs typeface="+mn-cs"/>
            </a:endParaRPr>
          </a:p>
          <a:p>
            <a:pPr lvl="2">
              <a:lnSpc>
                <a:spcPct val="90000"/>
              </a:lnSpc>
              <a:spcBef>
                <a:spcPts val="600"/>
              </a:spcBef>
              <a:buFont typeface="Times New Roman" charset="0"/>
              <a:buChar char="-"/>
              <a:defRPr/>
            </a:pPr>
            <a:endParaRPr lang="en-GB" dirty="0" smtClean="0">
              <a:cs typeface="+mn-cs"/>
            </a:endParaRPr>
          </a:p>
        </p:txBody>
      </p:sp>
    </p:spTree>
    <p:extLst>
      <p:ext uri="{BB962C8B-B14F-4D97-AF65-F5344CB8AC3E}">
        <p14:creationId xmlns:p14="http://schemas.microsoft.com/office/powerpoint/2010/main" val="940548663"/>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a:buClrTx/>
              <a:buFontTx/>
              <a:buNone/>
              <a:defRPr/>
            </a:pPr>
            <a:r>
              <a:rPr lang="en-GB" sz="4400" dirty="0" smtClean="0">
                <a:cs typeface="+mn-cs"/>
              </a:rPr>
              <a:t>A Reminder</a:t>
            </a:r>
          </a:p>
        </p:txBody>
      </p:sp>
      <p:sp>
        <p:nvSpPr>
          <p:cNvPr id="31747" name="Text Box 3"/>
          <p:cNvSpPr txBox="1">
            <a:spLocks noChangeArrowheads="1"/>
          </p:cNvSpPr>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1pPr>
            <a:lvl2pPr marL="341313" indent="-341313">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2pPr>
            <a:lvl3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3pPr>
            <a:lvl4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4pPr>
            <a:lvl5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9pPr>
          </a:lstStyle>
          <a:p>
            <a:pPr marL="342900" lvl="1" indent="-342900">
              <a:spcBef>
                <a:spcPts val="600"/>
              </a:spcBef>
              <a:buFont typeface="Arial"/>
              <a:buChar char="•"/>
              <a:defRPr/>
            </a:pPr>
            <a:r>
              <a:rPr lang="en-GB" dirty="0" smtClean="0"/>
              <a:t>Please try to address IESG comments and DISCUSSs in a timely fashion</a:t>
            </a:r>
          </a:p>
          <a:p>
            <a:pPr marL="342900" lvl="1" indent="-342900">
              <a:spcBef>
                <a:spcPts val="600"/>
              </a:spcBef>
              <a:buFont typeface="Arial"/>
              <a:buChar char="•"/>
              <a:defRPr/>
            </a:pPr>
            <a:r>
              <a:rPr lang="en-GB" dirty="0" smtClean="0"/>
              <a:t>Please try to respond to AUTH48 requests from the RFC Editor as quickly as possible</a:t>
            </a:r>
            <a:endParaRPr lang="en-GB" dirty="0"/>
          </a:p>
          <a:p>
            <a:pPr marL="1144587" lvl="2" indent="-342900">
              <a:spcBef>
                <a:spcPts val="600"/>
              </a:spcBef>
              <a:buFont typeface="Arial"/>
              <a:buChar char="•"/>
              <a:defRPr/>
            </a:pPr>
            <a:endParaRPr lang="en-GB" dirty="0" smtClean="0">
              <a:cs typeface="+mn-cs"/>
            </a:endParaRPr>
          </a:p>
          <a:p>
            <a:pPr marL="342900" lvl="1" indent="-342900">
              <a:spcBef>
                <a:spcPts val="600"/>
              </a:spcBef>
              <a:buFont typeface="Arial"/>
              <a:buChar char="•"/>
              <a:defRPr/>
            </a:pPr>
            <a:endParaRPr lang="en-GB" dirty="0" smtClean="0">
              <a:cs typeface="+mn-cs"/>
            </a:endParaRPr>
          </a:p>
          <a:p>
            <a:pPr>
              <a:defRPr/>
            </a:pPr>
            <a:endParaRPr lang="en-GB" dirty="0" smtClean="0">
              <a:cs typeface="+mn-cs"/>
            </a:endParaRPr>
          </a:p>
          <a:p>
            <a:pPr marL="1257300" lvl="2" indent="-342900">
              <a:spcBef>
                <a:spcPts val="600"/>
              </a:spcBef>
              <a:buFont typeface="Arial"/>
              <a:buChar char="•"/>
              <a:defRPr/>
            </a:pPr>
            <a:endParaRPr lang="en-GB" dirty="0" smtClean="0">
              <a:cs typeface="+mn-cs"/>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GB" dirty="0" smtClean="0"/>
              <a:t>Note Well</a:t>
            </a:r>
            <a:endParaRPr lang="en-GB" dirty="0"/>
          </a:p>
        </p:txBody>
      </p:sp>
      <p:sp>
        <p:nvSpPr>
          <p:cNvPr id="3" name="Rectangle 2"/>
          <p:cNvSpPr/>
          <p:nvPr/>
        </p:nvSpPr>
        <p:spPr>
          <a:xfrm>
            <a:off x="684213" y="1773238"/>
            <a:ext cx="7775575" cy="4708525"/>
          </a:xfrm>
          <a:prstGeom prst="rect">
            <a:avLst/>
          </a:prstGeom>
        </p:spPr>
        <p:txBody>
          <a:bodyPr>
            <a:spAutoFit/>
          </a:bodyPr>
          <a:lstStyle/>
          <a:p>
            <a:pPr>
              <a:defRPr/>
            </a:pPr>
            <a:r>
              <a:rPr lang="en-GB" sz="1200" dirty="0">
                <a:solidFill>
                  <a:srgbClr val="000000"/>
                </a:solidFill>
              </a:rPr>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a:defRPr/>
            </a:pPr>
            <a:endParaRPr lang="en-GB" sz="1200" dirty="0">
              <a:solidFill>
                <a:srgbClr val="000000"/>
              </a:solidFill>
            </a:endParaRPr>
          </a:p>
          <a:p>
            <a:pPr marL="171450" indent="-171450">
              <a:buFont typeface="Arial"/>
              <a:buChar char="•"/>
              <a:defRPr/>
            </a:pPr>
            <a:r>
              <a:rPr lang="en-GB" sz="1200" dirty="0">
                <a:solidFill>
                  <a:srgbClr val="000000"/>
                </a:solidFill>
              </a:rPr>
              <a:t>The IETF plenary session</a:t>
            </a:r>
          </a:p>
          <a:p>
            <a:pPr marL="171450" indent="-171450">
              <a:buFont typeface="Arial"/>
              <a:buChar char="•"/>
              <a:defRPr/>
            </a:pPr>
            <a:r>
              <a:rPr lang="en-GB" sz="1200" dirty="0">
                <a:solidFill>
                  <a:srgbClr val="000000"/>
                </a:solidFill>
              </a:rPr>
              <a:t>The IESG, or any member thereof on behalf of the IESG</a:t>
            </a:r>
          </a:p>
          <a:p>
            <a:pPr marL="171450" indent="-171450">
              <a:buFont typeface="Arial"/>
              <a:buChar char="•"/>
              <a:defRPr/>
            </a:pPr>
            <a:r>
              <a:rPr lang="en-GB" sz="1200" dirty="0">
                <a:solidFill>
                  <a:srgbClr val="000000"/>
                </a:solidFill>
              </a:rPr>
              <a:t>Any IETF mailing list, including the IETF list itself, any working group or design team list, or any other list functioning under IETF auspices</a:t>
            </a:r>
          </a:p>
          <a:p>
            <a:pPr marL="171450" indent="-171450">
              <a:buFont typeface="Arial"/>
              <a:buChar char="•"/>
              <a:defRPr/>
            </a:pPr>
            <a:r>
              <a:rPr lang="en-GB" sz="1200" dirty="0">
                <a:solidFill>
                  <a:srgbClr val="000000"/>
                </a:solidFill>
              </a:rPr>
              <a:t>Any IETF working group or portion thereof</a:t>
            </a:r>
          </a:p>
          <a:p>
            <a:pPr marL="171450" indent="-171450">
              <a:buFont typeface="Arial"/>
              <a:buChar char="•"/>
              <a:defRPr/>
            </a:pPr>
            <a:r>
              <a:rPr lang="en-GB" sz="1200" dirty="0">
                <a:solidFill>
                  <a:srgbClr val="000000"/>
                </a:solidFill>
              </a:rPr>
              <a:t>Any Birds of a Feather (BOF) session</a:t>
            </a:r>
          </a:p>
          <a:p>
            <a:pPr marL="171450" indent="-171450">
              <a:buFont typeface="Arial"/>
              <a:buChar char="•"/>
              <a:defRPr/>
            </a:pPr>
            <a:r>
              <a:rPr lang="en-GB" sz="1200" dirty="0">
                <a:solidFill>
                  <a:srgbClr val="000000"/>
                </a:solidFill>
              </a:rPr>
              <a:t>The IAB or any member thereof on behalf of the IAB</a:t>
            </a:r>
          </a:p>
          <a:p>
            <a:pPr marL="171450" indent="-171450">
              <a:buFont typeface="Arial"/>
              <a:buChar char="•"/>
              <a:defRPr/>
            </a:pPr>
            <a:r>
              <a:rPr lang="en-GB" sz="1200" dirty="0">
                <a:solidFill>
                  <a:srgbClr val="000000"/>
                </a:solidFill>
              </a:rPr>
              <a:t>The RFC Editor or the Internet-Drafts function</a:t>
            </a:r>
          </a:p>
          <a:p>
            <a:pPr marL="171450" indent="-171450">
              <a:buFont typeface="Arial"/>
              <a:buChar char="•"/>
              <a:defRPr/>
            </a:pPr>
            <a:r>
              <a:rPr lang="en-GB" sz="1200" dirty="0">
                <a:solidFill>
                  <a:srgbClr val="000000"/>
                </a:solidFill>
              </a:rPr>
              <a:t>All IETF Contributions are subject to the rules of RFC 5378 and RFC 3979 (updated by RFC 4879).</a:t>
            </a:r>
          </a:p>
          <a:p>
            <a:pPr>
              <a:defRPr/>
            </a:pPr>
            <a:endParaRPr lang="en-GB" sz="1200" dirty="0">
              <a:solidFill>
                <a:srgbClr val="000000"/>
              </a:solidFill>
            </a:endParaRPr>
          </a:p>
          <a:p>
            <a:pPr>
              <a:defRPr/>
            </a:pPr>
            <a:r>
              <a:rPr lang="en-GB" sz="1200" dirty="0">
                <a:solidFill>
                  <a:srgbClr val="000000"/>
                </a:solidFill>
              </a:rPr>
              <a:t>Statements made outside of an IETF session, mailing list or other function, that are clearly not intended to be input to an IETF activity, group or function, are not IETF Contributions in the context of this notice.</a:t>
            </a:r>
          </a:p>
          <a:p>
            <a:pPr>
              <a:defRPr/>
            </a:pPr>
            <a:endParaRPr lang="en-GB" sz="1200" dirty="0">
              <a:solidFill>
                <a:srgbClr val="000000"/>
              </a:solidFill>
            </a:endParaRPr>
          </a:p>
          <a:p>
            <a:pPr>
              <a:defRPr/>
            </a:pPr>
            <a:r>
              <a:rPr lang="en-GB" sz="1200" dirty="0">
                <a:solidFill>
                  <a:srgbClr val="000000"/>
                </a:solidFill>
              </a:rPr>
              <a:t>Please consult RFC 5378 and RFC 3979 for details.</a:t>
            </a:r>
          </a:p>
          <a:p>
            <a:pPr>
              <a:defRPr/>
            </a:pPr>
            <a:endParaRPr lang="en-GB" sz="1200" dirty="0">
              <a:solidFill>
                <a:srgbClr val="000000"/>
              </a:solidFill>
            </a:endParaRPr>
          </a:p>
          <a:p>
            <a:pPr>
              <a:defRPr/>
            </a:pPr>
            <a:r>
              <a:rPr lang="en-GB" sz="1200" dirty="0">
                <a:solidFill>
                  <a:srgbClr val="000000"/>
                </a:solidFill>
              </a:rPr>
              <a:t>A participant in any IETF activity is deemed to accept all IETF rules of process, as documented in Best Current Practices RFCs and IESG Statements.</a:t>
            </a:r>
          </a:p>
          <a:p>
            <a:pPr>
              <a:defRPr/>
            </a:pPr>
            <a:endParaRPr lang="en-GB" sz="1200" dirty="0">
              <a:solidFill>
                <a:srgbClr val="000000"/>
              </a:solidFill>
            </a:endParaRPr>
          </a:p>
          <a:p>
            <a:pPr>
              <a:defRPr/>
            </a:pPr>
            <a:r>
              <a:rPr lang="en-GB" sz="1200" dirty="0">
                <a:solidFill>
                  <a:srgbClr val="000000"/>
                </a:solidFill>
              </a:rPr>
              <a:t>A participant in any IETF activity acknowledges that written, audio and video records of meetings may be made and may be available to the public.</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07950" y="44624"/>
            <a:ext cx="903605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a:buClrTx/>
              <a:buFontTx/>
              <a:buNone/>
              <a:defRPr/>
            </a:pPr>
            <a:r>
              <a:rPr lang="en-GB" sz="2800" dirty="0" smtClean="0">
                <a:cs typeface="+mn-cs"/>
              </a:rPr>
              <a:t>PWE3 Agenda – Tuesday 12</a:t>
            </a:r>
            <a:r>
              <a:rPr lang="en-GB" sz="2800" baseline="30000" dirty="0" smtClean="0">
                <a:cs typeface="+mn-cs"/>
              </a:rPr>
              <a:t>th</a:t>
            </a:r>
            <a:r>
              <a:rPr lang="en-GB" sz="2800" dirty="0" smtClean="0">
                <a:cs typeface="+mn-cs"/>
              </a:rPr>
              <a:t> March 9:</a:t>
            </a:r>
            <a:r>
              <a:rPr lang="en-GB" sz="2800" dirty="0">
                <a:cs typeface="+mn-cs"/>
              </a:rPr>
              <a:t>00 </a:t>
            </a:r>
            <a:r>
              <a:rPr lang="en-GB" sz="2800" dirty="0" smtClean="0">
                <a:cs typeface="+mn-cs"/>
              </a:rPr>
              <a:t>- 10:</a:t>
            </a:r>
            <a:r>
              <a:rPr lang="en-GB" sz="2800" dirty="0">
                <a:cs typeface="+mn-cs"/>
              </a:rPr>
              <a:t>2</a:t>
            </a:r>
            <a:r>
              <a:rPr lang="en-GB" sz="2800" dirty="0" smtClean="0">
                <a:cs typeface="+mn-cs"/>
              </a:rPr>
              <a:t>0</a:t>
            </a:r>
          </a:p>
        </p:txBody>
      </p:sp>
      <p:sp>
        <p:nvSpPr>
          <p:cNvPr id="3074" name="Text Box 2"/>
          <p:cNvSpPr txBox="1">
            <a:spLocks noChangeArrowheads="1"/>
          </p:cNvSpPr>
          <p:nvPr/>
        </p:nvSpPr>
        <p:spPr bwMode="auto">
          <a:xfrm>
            <a:off x="0" y="953095"/>
            <a:ext cx="9144000" cy="535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marL="342900" indent="-341313">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Arial" charset="0"/>
                <a:ea typeface="ＭＳ Ｐゴシック" charset="0"/>
              </a:defRPr>
            </a:lvl1pPr>
            <a:lvl2pPr>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Arial" charset="0"/>
                <a:ea typeface="ＭＳ Ｐゴシック" charset="0"/>
              </a:defRPr>
            </a:lvl2pPr>
            <a:lvl3pPr>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Arial" charset="0"/>
                <a:ea typeface="ＭＳ Ｐゴシック" charset="0"/>
              </a:defRPr>
            </a:lvl3pPr>
            <a:lvl4pPr>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Arial" charset="0"/>
                <a:ea typeface="ＭＳ Ｐゴシック" charset="0"/>
              </a:defRPr>
            </a:lvl4pPr>
            <a:lvl5pPr>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912813" algn="l"/>
                <a:tab pos="1827213" algn="l"/>
                <a:tab pos="2741613" algn="l"/>
                <a:tab pos="3656013" algn="l"/>
                <a:tab pos="4570413" algn="l"/>
                <a:tab pos="5484813" algn="l"/>
                <a:tab pos="6399213" algn="l"/>
                <a:tab pos="7313613" algn="l"/>
                <a:tab pos="8228013" algn="l"/>
                <a:tab pos="9142413" algn="l"/>
                <a:tab pos="10056813" algn="l"/>
              </a:tabLst>
              <a:defRPr sz="2400">
                <a:solidFill>
                  <a:srgbClr val="000000"/>
                </a:solidFill>
                <a:latin typeface="Arial" charset="0"/>
                <a:ea typeface="ＭＳ Ｐゴシック" charset="0"/>
              </a:defRPr>
            </a:lvl9pPr>
          </a:lstStyle>
          <a:p>
            <a:pPr marL="344487" indent="-342900">
              <a:lnSpc>
                <a:spcPct val="80000"/>
              </a:lnSpc>
              <a:spcBef>
                <a:spcPts val="900"/>
              </a:spcBef>
              <a:buClrTx/>
              <a:buFont typeface="+mj-lt"/>
              <a:buAutoNum type="arabicPeriod"/>
              <a:defRPr/>
            </a:pPr>
            <a:r>
              <a:rPr lang="en-US" sz="1800" dirty="0" smtClean="0">
                <a:cs typeface="+mn-cs"/>
              </a:rPr>
              <a:t>15 </a:t>
            </a:r>
            <a:r>
              <a:rPr lang="en-US" sz="1800" dirty="0">
                <a:cs typeface="+mn-cs"/>
              </a:rPr>
              <a:t>min - Agenda bash, WG Agenda and Status - Andy MALIS and Matthew BOCCI</a:t>
            </a:r>
          </a:p>
          <a:p>
            <a:pPr marL="344487" indent="-342900">
              <a:lnSpc>
                <a:spcPct val="80000"/>
              </a:lnSpc>
              <a:spcBef>
                <a:spcPts val="900"/>
              </a:spcBef>
              <a:buClrTx/>
              <a:buFont typeface="+mj-lt"/>
              <a:buAutoNum type="arabicPeriod"/>
              <a:defRPr/>
            </a:pPr>
            <a:endParaRPr lang="en-US" sz="1800" dirty="0">
              <a:cs typeface="+mn-cs"/>
            </a:endParaRPr>
          </a:p>
          <a:p>
            <a:pPr marL="344487" indent="-342900">
              <a:lnSpc>
                <a:spcPct val="80000"/>
              </a:lnSpc>
              <a:spcBef>
                <a:spcPts val="900"/>
              </a:spcBef>
              <a:buClrTx/>
              <a:buFont typeface="+mj-lt"/>
              <a:buAutoNum type="arabicPeriod"/>
              <a:defRPr/>
            </a:pPr>
            <a:r>
              <a:rPr lang="en-US" sz="1800" dirty="0">
                <a:cs typeface="+mn-cs"/>
              </a:rPr>
              <a:t>15 min - Pseudowire Setup and Maintenance using the Label Distribution Protocol - Luca MARTINI</a:t>
            </a:r>
          </a:p>
          <a:p>
            <a:pPr marL="401637" lvl="1" indent="0">
              <a:lnSpc>
                <a:spcPct val="80000"/>
              </a:lnSpc>
              <a:spcBef>
                <a:spcPts val="900"/>
              </a:spcBef>
              <a:buClrTx/>
              <a:defRPr/>
            </a:pPr>
            <a:r>
              <a:rPr lang="en-US" sz="1800" dirty="0">
                <a:cs typeface="+mn-cs"/>
                <a:hlinkClick r:id="rId3"/>
              </a:rPr>
              <a:t>draft-ietf-pwe3-rfc4447bis-01.txt</a:t>
            </a:r>
            <a:endParaRPr lang="en-US" sz="1800" dirty="0">
              <a:cs typeface="+mn-cs"/>
            </a:endParaRPr>
          </a:p>
          <a:p>
            <a:pPr marL="344487" indent="-342900">
              <a:lnSpc>
                <a:spcPct val="80000"/>
              </a:lnSpc>
              <a:spcBef>
                <a:spcPts val="900"/>
              </a:spcBef>
              <a:buClrTx/>
              <a:buFont typeface="+mj-lt"/>
              <a:buAutoNum type="arabicPeriod"/>
              <a:defRPr/>
            </a:pPr>
            <a:endParaRPr lang="en-US" sz="1800" dirty="0">
              <a:cs typeface="+mn-cs"/>
            </a:endParaRPr>
          </a:p>
          <a:p>
            <a:pPr marL="344487" indent="-342900">
              <a:lnSpc>
                <a:spcPct val="80000"/>
              </a:lnSpc>
              <a:spcBef>
                <a:spcPts val="900"/>
              </a:spcBef>
              <a:buClrTx/>
              <a:buFont typeface="+mj-lt"/>
              <a:buAutoNum type="arabicPeriod"/>
              <a:defRPr/>
            </a:pPr>
            <a:r>
              <a:rPr lang="en-US" sz="1800" dirty="0">
                <a:cs typeface="+mn-cs"/>
              </a:rPr>
              <a:t> 10 min - PW Endpoint Fast Failure Protection - Yimin SHEN </a:t>
            </a:r>
          </a:p>
          <a:p>
            <a:pPr marL="401637" lvl="1" indent="0">
              <a:lnSpc>
                <a:spcPct val="80000"/>
              </a:lnSpc>
              <a:spcBef>
                <a:spcPts val="900"/>
              </a:spcBef>
              <a:buClrTx/>
              <a:defRPr/>
            </a:pPr>
            <a:r>
              <a:rPr lang="en-US" sz="1800" dirty="0"/>
              <a:t>draft-shen-pwe3-endpoint-fast-protection-03.txt</a:t>
            </a:r>
          </a:p>
          <a:p>
            <a:pPr marL="1144587" lvl="2" indent="-342900">
              <a:lnSpc>
                <a:spcPct val="80000"/>
              </a:lnSpc>
              <a:spcBef>
                <a:spcPts val="900"/>
              </a:spcBef>
              <a:buClrTx/>
              <a:buFont typeface="+mj-lt"/>
              <a:buAutoNum type="arabicPeriod"/>
              <a:defRPr/>
            </a:pPr>
            <a:endParaRPr lang="en-US" sz="1800" dirty="0">
              <a:cs typeface="+mn-cs"/>
            </a:endParaRPr>
          </a:p>
          <a:p>
            <a:pPr marL="344487" indent="-342900">
              <a:lnSpc>
                <a:spcPct val="80000"/>
              </a:lnSpc>
              <a:spcBef>
                <a:spcPts val="900"/>
              </a:spcBef>
              <a:buClrTx/>
              <a:buFont typeface="+mj-lt"/>
              <a:buAutoNum type="arabicPeriod"/>
              <a:defRPr/>
            </a:pPr>
            <a:r>
              <a:rPr lang="en-US" sz="1800" dirty="0">
                <a:cs typeface="+mn-cs"/>
              </a:rPr>
              <a:t>10 min - MS-PW bandwidth availability - Min YE</a:t>
            </a:r>
          </a:p>
          <a:p>
            <a:pPr marL="1587" indent="0">
              <a:lnSpc>
                <a:spcPct val="80000"/>
              </a:lnSpc>
              <a:spcBef>
                <a:spcPts val="900"/>
              </a:spcBef>
              <a:buClrTx/>
              <a:defRPr/>
            </a:pPr>
            <a:r>
              <a:rPr lang="en-US" sz="1800" dirty="0">
                <a:cs typeface="+mn-cs"/>
              </a:rPr>
              <a:t>       draft-long-pwe3-ms-pw-availability-01.</a:t>
            </a:r>
            <a:r>
              <a:rPr lang="en-US" sz="1800" dirty="0" smtClean="0">
                <a:cs typeface="+mn-cs"/>
              </a:rPr>
              <a:t>txt</a:t>
            </a:r>
          </a:p>
          <a:p>
            <a:pPr marL="1587" indent="0">
              <a:lnSpc>
                <a:spcPct val="80000"/>
              </a:lnSpc>
              <a:spcBef>
                <a:spcPts val="900"/>
              </a:spcBef>
              <a:buClrTx/>
              <a:defRPr/>
            </a:pPr>
            <a:endParaRPr lang="en-US" sz="1800" dirty="0">
              <a:cs typeface="+mn-cs"/>
            </a:endParaRPr>
          </a:p>
          <a:p>
            <a:pPr marL="1587" indent="0">
              <a:lnSpc>
                <a:spcPct val="80000"/>
              </a:lnSpc>
              <a:spcBef>
                <a:spcPts val="900"/>
              </a:spcBef>
              <a:buClrTx/>
              <a:defRPr/>
            </a:pPr>
            <a:r>
              <a:rPr lang="en-US" sz="1800" dirty="0" smtClean="0">
                <a:cs typeface="+mn-cs"/>
              </a:rPr>
              <a:t>5.   10 </a:t>
            </a:r>
            <a:r>
              <a:rPr lang="en-US" sz="1800" dirty="0">
                <a:cs typeface="+mn-cs"/>
              </a:rPr>
              <a:t>min - TRILL Over Pseudo Wires - Lucy YONG</a:t>
            </a:r>
          </a:p>
          <a:p>
            <a:pPr marL="1587" indent="0">
              <a:lnSpc>
                <a:spcPct val="80000"/>
              </a:lnSpc>
              <a:spcBef>
                <a:spcPts val="900"/>
              </a:spcBef>
              <a:buClrTx/>
              <a:defRPr/>
            </a:pPr>
            <a:r>
              <a:rPr lang="en-US" sz="1800" dirty="0">
                <a:cs typeface="+mn-cs"/>
              </a:rPr>
              <a:t>       draft-yong-pwe3-trill-o-pw-00.</a:t>
            </a:r>
            <a:r>
              <a:rPr lang="en-US" sz="1800" dirty="0" smtClean="0">
                <a:cs typeface="+mn-cs"/>
              </a:rPr>
              <a:t>txt</a:t>
            </a:r>
          </a:p>
          <a:p>
            <a:pPr marL="1587" indent="0">
              <a:lnSpc>
                <a:spcPct val="80000"/>
              </a:lnSpc>
              <a:spcBef>
                <a:spcPts val="900"/>
              </a:spcBef>
              <a:buClrTx/>
              <a:defRPr/>
            </a:pPr>
            <a:endParaRPr lang="en-US" sz="1800" dirty="0">
              <a:cs typeface="+mn-cs"/>
            </a:endParaRPr>
          </a:p>
          <a:p>
            <a:pPr marL="344487" indent="-342900">
              <a:lnSpc>
                <a:spcPct val="80000"/>
              </a:lnSpc>
              <a:spcBef>
                <a:spcPts val="900"/>
              </a:spcBef>
              <a:buClrTx/>
              <a:buAutoNum type="arabicPeriod" startAt="6"/>
              <a:defRPr/>
            </a:pPr>
            <a:r>
              <a:rPr lang="en-US" sz="1800" dirty="0" smtClean="0">
                <a:cs typeface="+mn-cs"/>
              </a:rPr>
              <a:t>10 min - MPLS </a:t>
            </a:r>
            <a:r>
              <a:rPr lang="en-US" sz="1800" dirty="0">
                <a:cs typeface="+mn-cs"/>
              </a:rPr>
              <a:t>Forwarding Compliance and Performance Requirements - Curtis </a:t>
            </a:r>
            <a:r>
              <a:rPr lang="en-US" sz="1800" dirty="0" smtClean="0">
                <a:cs typeface="+mn-cs"/>
              </a:rPr>
              <a:t>VILLAMIZAR</a:t>
            </a:r>
          </a:p>
          <a:p>
            <a:pPr marL="1587" indent="0">
              <a:lnSpc>
                <a:spcPct val="80000"/>
              </a:lnSpc>
              <a:spcBef>
                <a:spcPts val="900"/>
              </a:spcBef>
              <a:buClrTx/>
              <a:defRPr/>
            </a:pPr>
            <a:r>
              <a:rPr lang="en-US" sz="1800" dirty="0" smtClean="0">
                <a:cs typeface="+mn-cs"/>
              </a:rPr>
              <a:t>      draft</a:t>
            </a:r>
            <a:r>
              <a:rPr lang="en-US" sz="1800" dirty="0">
                <a:cs typeface="+mn-cs"/>
              </a:rPr>
              <a:t>-villamizar-mpls-forwarding-01.txt </a:t>
            </a:r>
            <a:endParaRPr lang="en-US" sz="1800" dirty="0">
              <a:cs typeface="+mn-cs"/>
            </a:endParaRPr>
          </a:p>
          <a:p>
            <a:pPr marL="344487" indent="-342900">
              <a:lnSpc>
                <a:spcPct val="80000"/>
              </a:lnSpc>
              <a:spcBef>
                <a:spcPts val="900"/>
              </a:spcBef>
              <a:buClrTx/>
              <a:buFont typeface="+mj-lt"/>
              <a:buAutoNum type="arabicPeriod"/>
              <a:defRPr/>
            </a:pPr>
            <a:endParaRPr lang="en-US" sz="1800" dirty="0">
              <a:cs typeface="+mn-cs"/>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188913"/>
            <a:ext cx="8569325" cy="1433512"/>
          </a:xfrm>
        </p:spPr>
        <p:txBody>
          <a:bodyPr/>
          <a:lstStyle/>
          <a:p>
            <a:pPr>
              <a:defRPr/>
            </a:pPr>
            <a:r>
              <a:rPr lang="en-US" sz="3600" dirty="0" smtClean="0"/>
              <a:t>Goals and Milestones</a:t>
            </a:r>
            <a:br>
              <a:rPr lang="en-US" sz="3600" dirty="0" smtClean="0"/>
            </a:br>
            <a:r>
              <a:rPr lang="en-US" sz="2400" dirty="0" smtClean="0"/>
              <a:t>(note: no changes since IETF 84, needs an update)</a:t>
            </a:r>
            <a:endParaRPr lang="en-US" sz="2400" dirty="0"/>
          </a:p>
        </p:txBody>
      </p:sp>
      <p:sp>
        <p:nvSpPr>
          <p:cNvPr id="6" name="Content Placeholder 5"/>
          <p:cNvSpPr>
            <a:spLocks noGrp="1"/>
          </p:cNvSpPr>
          <p:nvPr>
            <p:ph idx="1"/>
          </p:nvPr>
        </p:nvSpPr>
        <p:spPr>
          <a:xfrm>
            <a:off x="685801" y="1981200"/>
            <a:ext cx="3742184" cy="4113213"/>
          </a:xfrm>
        </p:spPr>
        <p:txBody>
          <a:bodyPr/>
          <a:lstStyle/>
          <a:p>
            <a:pPr>
              <a:spcBef>
                <a:spcPts val="0"/>
              </a:spcBef>
            </a:pPr>
            <a:r>
              <a:rPr lang="en-GB" sz="1100" dirty="0"/>
              <a:t>Done     - PWE3 WG started, organize editing teams.</a:t>
            </a:r>
          </a:p>
          <a:p>
            <a:pPr>
              <a:spcBef>
                <a:spcPts val="0"/>
              </a:spcBef>
            </a:pPr>
            <a:r>
              <a:rPr lang="en-GB" sz="1100" dirty="0" smtClean="0"/>
              <a:t>Done     </a:t>
            </a:r>
            <a:r>
              <a:rPr lang="en-GB" sz="1100" dirty="0"/>
              <a:t>- Hold interim meeting, including discussion of priority of service-specific documents and consider pruning some deliverables</a:t>
            </a:r>
          </a:p>
          <a:p>
            <a:pPr>
              <a:spcBef>
                <a:spcPts val="0"/>
              </a:spcBef>
            </a:pPr>
            <a:r>
              <a:rPr lang="en-GB" sz="1100" dirty="0"/>
              <a:t> </a:t>
            </a:r>
            <a:r>
              <a:rPr lang="en-GB" sz="1100" dirty="0" smtClean="0"/>
              <a:t>Done     </a:t>
            </a:r>
            <a:r>
              <a:rPr lang="en-GB" sz="1100" dirty="0"/>
              <a:t>- Accept drafts of service-specific documents as WG items</a:t>
            </a:r>
          </a:p>
          <a:p>
            <a:pPr>
              <a:spcBef>
                <a:spcPts val="0"/>
              </a:spcBef>
            </a:pPr>
            <a:r>
              <a:rPr lang="en-GB" sz="1100" dirty="0"/>
              <a:t>  Done     - PW Requirements Document Last Call</a:t>
            </a:r>
          </a:p>
          <a:p>
            <a:pPr>
              <a:spcBef>
                <a:spcPts val="0"/>
              </a:spcBef>
            </a:pPr>
            <a:r>
              <a:rPr lang="en-GB" sz="1100" dirty="0"/>
              <a:t>  Done     - TDM Circuit Documents Last Call</a:t>
            </a:r>
          </a:p>
          <a:p>
            <a:pPr>
              <a:spcBef>
                <a:spcPts val="0"/>
              </a:spcBef>
            </a:pPr>
            <a:r>
              <a:rPr lang="en-GB" sz="1100" dirty="0"/>
              <a:t>  Done     - ATM Documents Last Call</a:t>
            </a:r>
          </a:p>
          <a:p>
            <a:pPr>
              <a:spcBef>
                <a:spcPts val="0"/>
              </a:spcBef>
            </a:pPr>
            <a:r>
              <a:rPr lang="en-GB" sz="1100" dirty="0"/>
              <a:t>  Done     - Ethernet Documents Last Call</a:t>
            </a:r>
          </a:p>
          <a:p>
            <a:pPr>
              <a:spcBef>
                <a:spcPts val="0"/>
              </a:spcBef>
            </a:pPr>
            <a:r>
              <a:rPr lang="en-GB" sz="1100" dirty="0"/>
              <a:t>  Done     - Fragmentation LC</a:t>
            </a:r>
          </a:p>
          <a:p>
            <a:pPr>
              <a:spcBef>
                <a:spcPts val="0"/>
              </a:spcBef>
            </a:pPr>
            <a:r>
              <a:rPr lang="en-GB" sz="1100" dirty="0"/>
              <a:t>  Done     - TDM Requirements LC</a:t>
            </a:r>
          </a:p>
          <a:p>
            <a:pPr>
              <a:spcBef>
                <a:spcPts val="0"/>
              </a:spcBef>
            </a:pPr>
            <a:r>
              <a:rPr lang="en-GB" sz="1100" dirty="0"/>
              <a:t>  Done     - SONET Documents Last Call</a:t>
            </a:r>
          </a:p>
          <a:p>
            <a:pPr>
              <a:spcBef>
                <a:spcPts val="0"/>
              </a:spcBef>
            </a:pPr>
            <a:r>
              <a:rPr lang="en-GB" sz="1100" dirty="0"/>
              <a:t>  Done     - TDM Documents Last Call</a:t>
            </a:r>
          </a:p>
          <a:p>
            <a:pPr>
              <a:spcBef>
                <a:spcPts val="0"/>
              </a:spcBef>
            </a:pPr>
            <a:r>
              <a:rPr lang="en-GB" sz="1100" dirty="0"/>
              <a:t>  Done     - Frame Relay Documents Last Call</a:t>
            </a:r>
          </a:p>
          <a:p>
            <a:pPr>
              <a:spcBef>
                <a:spcPts val="0"/>
              </a:spcBef>
            </a:pPr>
            <a:r>
              <a:rPr lang="en-GB" sz="1100" dirty="0"/>
              <a:t>  Done     - FCS retention Last Call</a:t>
            </a:r>
          </a:p>
          <a:p>
            <a:pPr>
              <a:spcBef>
                <a:spcPts val="0"/>
              </a:spcBef>
            </a:pPr>
            <a:r>
              <a:rPr lang="en-GB" sz="1100" dirty="0"/>
              <a:t>  Done     - Multi-Segment PW Requirements LC</a:t>
            </a:r>
          </a:p>
          <a:p>
            <a:pPr>
              <a:spcBef>
                <a:spcPts val="0"/>
              </a:spcBef>
            </a:pPr>
            <a:r>
              <a:rPr lang="en-GB" sz="1100" dirty="0"/>
              <a:t>  Done     - VCCV LC</a:t>
            </a:r>
          </a:p>
          <a:p>
            <a:pPr>
              <a:spcBef>
                <a:spcPts val="0"/>
              </a:spcBef>
            </a:pPr>
            <a:r>
              <a:rPr lang="en-GB" sz="1100" dirty="0"/>
              <a:t>  Done     - PWE3 Services MIBs LC</a:t>
            </a:r>
          </a:p>
          <a:p>
            <a:pPr>
              <a:spcBef>
                <a:spcPts val="0"/>
              </a:spcBef>
            </a:pPr>
            <a:r>
              <a:rPr lang="en-GB" sz="1100" dirty="0"/>
              <a:t>  Done     - PPP/HDLC PW LC</a:t>
            </a:r>
          </a:p>
          <a:p>
            <a:pPr>
              <a:spcBef>
                <a:spcPts val="0"/>
              </a:spcBef>
            </a:pPr>
            <a:r>
              <a:rPr lang="en-GB" sz="1100" dirty="0"/>
              <a:t>  Done     - Wildcard FEC LC</a:t>
            </a:r>
          </a:p>
          <a:p>
            <a:pPr>
              <a:spcBef>
                <a:spcPts val="0"/>
              </a:spcBef>
            </a:pPr>
            <a:r>
              <a:rPr lang="en-GB" sz="1100" dirty="0"/>
              <a:t>  Done     - TDM </a:t>
            </a:r>
            <a:r>
              <a:rPr lang="en-GB" sz="1100" dirty="0" err="1"/>
              <a:t>Signaling</a:t>
            </a:r>
            <a:r>
              <a:rPr lang="en-GB" sz="1100" dirty="0"/>
              <a:t> LC</a:t>
            </a:r>
          </a:p>
          <a:p>
            <a:pPr>
              <a:spcBef>
                <a:spcPts val="0"/>
              </a:spcBef>
            </a:pPr>
            <a:r>
              <a:rPr lang="en-GB" sz="1100" dirty="0"/>
              <a:t>  Done     - Multi-Segment Architecture LC</a:t>
            </a:r>
          </a:p>
          <a:p>
            <a:pPr>
              <a:spcBef>
                <a:spcPts val="0"/>
              </a:spcBef>
            </a:pPr>
            <a:r>
              <a:rPr lang="en-GB" sz="1100" dirty="0"/>
              <a:t>  Done     - Basic Pseudowire MIBs LC</a:t>
            </a:r>
          </a:p>
          <a:p>
            <a:pPr>
              <a:spcBef>
                <a:spcPts val="0"/>
              </a:spcBef>
            </a:pPr>
            <a:r>
              <a:rPr lang="en-GB" sz="1100" dirty="0"/>
              <a:t>  Done     - </a:t>
            </a:r>
            <a:r>
              <a:rPr lang="en-GB" sz="1100" dirty="0" err="1"/>
              <a:t>Fiber</a:t>
            </a:r>
            <a:r>
              <a:rPr lang="en-GB" sz="1100" dirty="0"/>
              <a:t> Channel </a:t>
            </a:r>
            <a:r>
              <a:rPr lang="en-GB" sz="1100" dirty="0" err="1"/>
              <a:t>Encap</a:t>
            </a:r>
            <a:r>
              <a:rPr lang="en-GB" sz="1100" dirty="0"/>
              <a:t> LC</a:t>
            </a:r>
          </a:p>
          <a:p>
            <a:pPr>
              <a:spcBef>
                <a:spcPts val="0"/>
              </a:spcBef>
            </a:pPr>
            <a:r>
              <a:rPr lang="en-GB" sz="1100" dirty="0"/>
              <a:t>  Done     - PW OAM Mapping </a:t>
            </a:r>
            <a:r>
              <a:rPr lang="en-GB" sz="1100" dirty="0" smtClean="0"/>
              <a:t>LC</a:t>
            </a:r>
            <a:endParaRPr lang="en-GB" sz="1100" dirty="0"/>
          </a:p>
        </p:txBody>
      </p:sp>
      <p:sp>
        <p:nvSpPr>
          <p:cNvPr id="7" name="Content Placeholder 5"/>
          <p:cNvSpPr txBox="1">
            <a:spLocks/>
          </p:cNvSpPr>
          <p:nvPr/>
        </p:nvSpPr>
        <p:spPr bwMode="auto">
          <a:xfrm>
            <a:off x="4499992" y="1988840"/>
            <a:ext cx="4392488" cy="41132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000" tIns="46800" rIns="90000" bIns="46800" numCol="1" anchor="t" anchorCtr="0" compatLnSpc="1">
            <a:prstTxWarp prst="textNoShape">
              <a:avLst/>
            </a:prstTxWarp>
          </a:bodyPr>
          <a:lstStyle>
            <a:lvl1pPr marL="342900" indent="-342900" algn="l" defTabSz="449263" rtl="0" eaLnBrk="0" fontAlgn="base" hangingPunct="0">
              <a:spcBef>
                <a:spcPts val="800"/>
              </a:spcBef>
              <a:spcAft>
                <a:spcPct val="0"/>
              </a:spcAft>
              <a:buClr>
                <a:srgbClr val="000000"/>
              </a:buClr>
              <a:buSzPct val="100000"/>
              <a:buFont typeface="Times New Roman" charset="0"/>
              <a:defRPr sz="3200">
                <a:solidFill>
                  <a:srgbClr val="000000"/>
                </a:solidFill>
                <a:latin typeface="+mn-lt"/>
                <a:ea typeface="+mn-ea"/>
                <a:cs typeface="ＭＳ Ｐゴシック" charset="0"/>
              </a:defRPr>
            </a:lvl1pPr>
            <a:lvl2pPr marL="742950" indent="-285750" algn="l" defTabSz="449263" rtl="0" eaLnBrk="0" fontAlgn="base" hangingPunct="0">
              <a:spcBef>
                <a:spcPts val="700"/>
              </a:spcBef>
              <a:spcAft>
                <a:spcPct val="0"/>
              </a:spcAft>
              <a:buClr>
                <a:srgbClr val="000000"/>
              </a:buClr>
              <a:buSzPct val="100000"/>
              <a:buFont typeface="Times New Roman"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defRPr>
            </a:lvl9pPr>
          </a:lstStyle>
          <a:p>
            <a:pPr>
              <a:spcBef>
                <a:spcPts val="0"/>
              </a:spcBef>
            </a:pPr>
            <a:r>
              <a:rPr lang="en-GB" sz="1100" dirty="0" smtClean="0"/>
              <a:t>Done     - PW Protection and Restoration Requirements LC</a:t>
            </a:r>
          </a:p>
          <a:p>
            <a:pPr>
              <a:spcBef>
                <a:spcPts val="0"/>
              </a:spcBef>
            </a:pPr>
            <a:r>
              <a:rPr lang="en-GB" sz="1100" dirty="0" smtClean="0"/>
              <a:t>  Done     - PW Protection and Restoration Architecture</a:t>
            </a:r>
          </a:p>
          <a:p>
            <a:pPr>
              <a:spcBef>
                <a:spcPts val="0"/>
              </a:spcBef>
            </a:pPr>
            <a:r>
              <a:rPr lang="en-GB" sz="1100" dirty="0" smtClean="0"/>
              <a:t>  Done     - Multipath PW LC</a:t>
            </a:r>
          </a:p>
          <a:p>
            <a:pPr>
              <a:spcBef>
                <a:spcPts val="0"/>
              </a:spcBef>
            </a:pPr>
            <a:r>
              <a:rPr lang="en-GB" sz="1100" dirty="0" smtClean="0"/>
              <a:t>  Done     - Generic Associated Channel Header LC</a:t>
            </a:r>
          </a:p>
          <a:p>
            <a:pPr>
              <a:spcBef>
                <a:spcPts val="0"/>
              </a:spcBef>
            </a:pPr>
            <a:r>
              <a:rPr lang="en-GB" sz="1100" dirty="0" smtClean="0"/>
              <a:t>  Done     - Multi-Segment PW LC</a:t>
            </a:r>
          </a:p>
          <a:p>
            <a:pPr>
              <a:spcBef>
                <a:spcPts val="0"/>
              </a:spcBef>
            </a:pPr>
            <a:r>
              <a:rPr lang="en-GB" sz="1100" dirty="0" smtClean="0"/>
              <a:t>  Done     - PW Protection and Restoration LC</a:t>
            </a:r>
          </a:p>
          <a:p>
            <a:pPr>
              <a:spcBef>
                <a:spcPts val="0"/>
              </a:spcBef>
            </a:pPr>
            <a:r>
              <a:rPr lang="en-GB" sz="1100" dirty="0" smtClean="0"/>
              <a:t>  Done     - PW Status signalling in static/MPLS-TP</a:t>
            </a:r>
          </a:p>
          <a:p>
            <a:pPr>
              <a:spcBef>
                <a:spcPts val="0"/>
              </a:spcBef>
            </a:pPr>
            <a:r>
              <a:rPr lang="en-GB" sz="1100" dirty="0" smtClean="0"/>
              <a:t>  Done     - Packet PW Requirements / solution</a:t>
            </a:r>
          </a:p>
          <a:p>
            <a:pPr>
              <a:spcBef>
                <a:spcPts val="0"/>
              </a:spcBef>
            </a:pPr>
            <a:r>
              <a:rPr lang="en-GB" sz="1100" dirty="0" smtClean="0"/>
              <a:t>  Aug 2012 - Dynamic MS PW LC</a:t>
            </a:r>
          </a:p>
          <a:p>
            <a:pPr>
              <a:spcBef>
                <a:spcPts val="0"/>
              </a:spcBef>
            </a:pPr>
            <a:r>
              <a:rPr lang="en-GB" sz="1100" dirty="0" smtClean="0"/>
              <a:t>  Sep 2012 - Additional VCCV Channel Type using the GAL</a:t>
            </a:r>
          </a:p>
          <a:p>
            <a:pPr>
              <a:spcBef>
                <a:spcPts val="0"/>
              </a:spcBef>
            </a:pPr>
            <a:r>
              <a:rPr lang="en-GB" sz="1100" dirty="0" smtClean="0"/>
              <a:t>  Sep 2012 - VCCV capability negotiation for MPLS-TP OAM tools</a:t>
            </a:r>
          </a:p>
          <a:p>
            <a:pPr>
              <a:spcBef>
                <a:spcPts val="0"/>
              </a:spcBef>
            </a:pPr>
            <a:r>
              <a:rPr lang="en-GB" sz="1100" dirty="0" smtClean="0"/>
              <a:t>  Dec 2012 - </a:t>
            </a:r>
            <a:r>
              <a:rPr lang="en-GB" sz="1100" dirty="0" err="1" smtClean="0"/>
              <a:t>Multisegment</a:t>
            </a:r>
            <a:r>
              <a:rPr lang="en-GB" sz="1100" dirty="0" smtClean="0"/>
              <a:t> PW MIB</a:t>
            </a:r>
          </a:p>
          <a:p>
            <a:pPr>
              <a:spcBef>
                <a:spcPts val="0"/>
              </a:spcBef>
            </a:pPr>
            <a:r>
              <a:rPr lang="en-GB" sz="1100" dirty="0" smtClean="0"/>
              <a:t>  Dec 2012 - Security Considerations LC</a:t>
            </a:r>
          </a:p>
          <a:p>
            <a:pPr>
              <a:spcBef>
                <a:spcPts val="0"/>
              </a:spcBef>
            </a:pPr>
            <a:r>
              <a:rPr lang="en-GB" sz="1100" dirty="0" smtClean="0"/>
              <a:t>  Dec 2012 - Congestion Considerations</a:t>
            </a:r>
          </a:p>
          <a:p>
            <a:pPr>
              <a:spcBef>
                <a:spcPts val="0"/>
              </a:spcBef>
            </a:pPr>
            <a:r>
              <a:rPr lang="en-GB" sz="1100" dirty="0" smtClean="0"/>
              <a:t>  Dec 2012 - P2MP PW </a:t>
            </a:r>
            <a:r>
              <a:rPr lang="en-GB" sz="1100" dirty="0" err="1" smtClean="0"/>
              <a:t>Signaling</a:t>
            </a:r>
            <a:r>
              <a:rPr lang="en-GB" sz="1100" dirty="0" smtClean="0"/>
              <a:t> (root initiated)</a:t>
            </a:r>
          </a:p>
          <a:p>
            <a:pPr>
              <a:spcBef>
                <a:spcPts val="0"/>
              </a:spcBef>
            </a:pPr>
            <a:r>
              <a:rPr lang="en-GB" sz="1100" dirty="0" smtClean="0"/>
              <a:t>  Dec 2012 - P2MP Requirements LC</a:t>
            </a:r>
          </a:p>
          <a:p>
            <a:pPr>
              <a:spcBef>
                <a:spcPts val="0"/>
              </a:spcBef>
            </a:pPr>
            <a:r>
              <a:rPr lang="en-GB" sz="1100" dirty="0" smtClean="0"/>
              <a:t>  Dec 2012 - P2MP PW </a:t>
            </a:r>
            <a:r>
              <a:rPr lang="en-GB" sz="1100" dirty="0" err="1" smtClean="0"/>
              <a:t>Signaling</a:t>
            </a:r>
            <a:r>
              <a:rPr lang="en-GB" sz="1100" dirty="0" smtClean="0"/>
              <a:t> (leaf initiated)</a:t>
            </a:r>
            <a:endParaRPr lang="en-GB" sz="1100"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a:buClrTx/>
              <a:buFontTx/>
              <a:buNone/>
              <a:defRPr/>
            </a:pPr>
            <a:r>
              <a:rPr lang="en-GB" sz="4400" smtClean="0">
                <a:cs typeface="+mn-cs"/>
              </a:rPr>
              <a:t>Document Status 1</a:t>
            </a:r>
          </a:p>
        </p:txBody>
      </p:sp>
      <p:sp>
        <p:nvSpPr>
          <p:cNvPr id="5122" name="Text Box 2"/>
          <p:cNvSpPr txBox="1">
            <a:spLocks noChangeArrowheads="1"/>
          </p:cNvSpPr>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1pPr>
            <a:lvl2pPr marL="741363" indent="-284163">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9pPr>
          </a:lstStyle>
          <a:p>
            <a:pPr>
              <a:spcBef>
                <a:spcPts val="600"/>
              </a:spcBef>
              <a:buFont typeface="Arial" charset="0"/>
              <a:buChar char="•"/>
              <a:defRPr/>
            </a:pPr>
            <a:r>
              <a:rPr lang="en-US" dirty="0" smtClean="0">
                <a:cs typeface="+mn-cs"/>
              </a:rPr>
              <a:t>One new RFC since last IETF:</a:t>
            </a:r>
          </a:p>
          <a:p>
            <a:pPr lvl="1">
              <a:spcBef>
                <a:spcPts val="700"/>
              </a:spcBef>
              <a:buFont typeface="Arial" charset="0"/>
              <a:buChar char="•"/>
              <a:defRPr/>
            </a:pPr>
            <a:r>
              <a:rPr lang="en-US" sz="2000" dirty="0" smtClean="0">
                <a:cs typeface="+mn-cs"/>
              </a:rPr>
              <a:t>RFC 6870</a:t>
            </a:r>
            <a:r>
              <a:rPr lang="en-US" sz="2000" dirty="0">
                <a:cs typeface="+mn-cs"/>
              </a:rPr>
              <a:t>: Pseudowire Redundancy Bit</a:t>
            </a:r>
            <a:endParaRPr lang="en-US" sz="2000" dirty="0" smtClean="0">
              <a:cs typeface="+mn-cs"/>
            </a:endParaRPr>
          </a:p>
          <a:p>
            <a:pPr>
              <a:spcBef>
                <a:spcPts val="700"/>
              </a:spcBef>
              <a:buFont typeface="Arial" charset="0"/>
              <a:buChar char="•"/>
              <a:defRPr/>
            </a:pPr>
            <a:r>
              <a:rPr lang="en-US" dirty="0" smtClean="0">
                <a:cs typeface="+mn-cs"/>
              </a:rPr>
              <a:t>RFC Ed Queue:</a:t>
            </a:r>
            <a:endParaRPr lang="en-GB" dirty="0" smtClean="0">
              <a:cs typeface="+mn-cs"/>
            </a:endParaRPr>
          </a:p>
          <a:p>
            <a:pPr lvl="1">
              <a:spcBef>
                <a:spcPts val="700"/>
              </a:spcBef>
              <a:buFont typeface="Arial" charset="0"/>
              <a:buChar char="•"/>
              <a:defRPr/>
            </a:pPr>
            <a:r>
              <a:rPr lang="en-GB" sz="2000" dirty="0" smtClean="0">
                <a:cs typeface="+mn-cs"/>
              </a:rPr>
              <a:t>None</a:t>
            </a:r>
            <a:endParaRPr lang="en-GB" sz="2000" dirty="0"/>
          </a:p>
          <a:p>
            <a:pPr lvl="1">
              <a:spcBef>
                <a:spcPts val="700"/>
              </a:spcBef>
              <a:buFont typeface="Arial" charset="0"/>
              <a:buChar char="•"/>
              <a:defRPr/>
            </a:pPr>
            <a:endParaRPr lang="en-GB" sz="2000" dirty="0" smtClean="0">
              <a:cs typeface="+mn-cs"/>
            </a:endParaRPr>
          </a:p>
          <a:p>
            <a:pPr>
              <a:spcBef>
                <a:spcPts val="600"/>
              </a:spcBef>
              <a:buFont typeface="Arial" charset="0"/>
              <a:buChar char="•"/>
              <a:defRPr/>
            </a:pPr>
            <a:endParaRPr lang="en-US" dirty="0" smtClean="0">
              <a:cs typeface="+mn-cs"/>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a:buClrTx/>
              <a:buFontTx/>
              <a:buNone/>
              <a:defRPr/>
            </a:pPr>
            <a:r>
              <a:rPr lang="en-GB" sz="4400" dirty="0" smtClean="0">
                <a:cs typeface="+mn-cs"/>
              </a:rPr>
              <a:t>Document Status 2</a:t>
            </a:r>
          </a:p>
        </p:txBody>
      </p:sp>
      <p:sp>
        <p:nvSpPr>
          <p:cNvPr id="8194" name="Text Box 2"/>
          <p:cNvSpPr txBox="1">
            <a:spLocks noChangeArrowheads="1"/>
          </p:cNvSpPr>
          <p:nvPr/>
        </p:nvSpPr>
        <p:spPr bwMode="auto">
          <a:xfrm>
            <a:off x="685800" y="1628800"/>
            <a:ext cx="7772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1pPr>
            <a:lvl2pPr marL="341313" indent="-341313">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2pPr>
            <a:lvl3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3pPr>
            <a:lvl4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4pPr>
            <a:lvl5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9pPr>
          </a:lstStyle>
          <a:p>
            <a:pPr lvl="1">
              <a:spcBef>
                <a:spcPts val="600"/>
              </a:spcBef>
              <a:buFont typeface="Arial" charset="0"/>
              <a:buChar char="•"/>
              <a:defRPr/>
            </a:pPr>
            <a:r>
              <a:rPr lang="en-GB" sz="2800" dirty="0" smtClean="0"/>
              <a:t>IESG:</a:t>
            </a:r>
          </a:p>
          <a:p>
            <a:pPr lvl="2">
              <a:spcBef>
                <a:spcPts val="600"/>
              </a:spcBef>
              <a:buFont typeface="Arial" charset="0"/>
              <a:buChar char="•"/>
              <a:defRPr/>
            </a:pPr>
            <a:r>
              <a:rPr lang="en-GB" sz="2000" dirty="0"/>
              <a:t>Ethernet OAM Interworking</a:t>
            </a:r>
          </a:p>
          <a:p>
            <a:pPr lvl="3">
              <a:spcBef>
                <a:spcPts val="600"/>
              </a:spcBef>
              <a:buFont typeface="Arial" charset="0"/>
              <a:buChar char="•"/>
              <a:defRPr/>
            </a:pPr>
            <a:r>
              <a:rPr lang="en-GB" sz="2000" dirty="0"/>
              <a:t>draft-ietf-pwe3-mpls-eth-oam-iwk</a:t>
            </a:r>
          </a:p>
          <a:p>
            <a:pPr lvl="3">
              <a:spcBef>
                <a:spcPts val="600"/>
              </a:spcBef>
              <a:buFont typeface="Arial" charset="0"/>
              <a:buChar char="•"/>
              <a:defRPr/>
            </a:pPr>
            <a:r>
              <a:rPr lang="en-GB" sz="2000" dirty="0" smtClean="0"/>
              <a:t>Approved</a:t>
            </a:r>
            <a:endParaRPr lang="en-GB" sz="1800" dirty="0" smtClean="0"/>
          </a:p>
          <a:p>
            <a:pPr lvl="2">
              <a:spcBef>
                <a:spcPts val="600"/>
              </a:spcBef>
              <a:buFont typeface="Arial" charset="0"/>
              <a:buChar char="•"/>
              <a:defRPr/>
            </a:pPr>
            <a:r>
              <a:rPr lang="en-GB" sz="2000" dirty="0" smtClean="0"/>
              <a:t>VCCV Implementation Survey Results</a:t>
            </a:r>
          </a:p>
          <a:p>
            <a:pPr lvl="3">
              <a:spcBef>
                <a:spcPts val="600"/>
              </a:spcBef>
              <a:buFont typeface="Arial" charset="0"/>
              <a:buChar char="•"/>
              <a:defRPr/>
            </a:pPr>
            <a:r>
              <a:rPr lang="en-GB" sz="2000" dirty="0"/>
              <a:t>d</a:t>
            </a:r>
            <a:r>
              <a:rPr lang="en-GB" sz="2000" dirty="0" smtClean="0"/>
              <a:t>raft-ietf-pwe3-vccv-impl-survey-results</a:t>
            </a:r>
          </a:p>
          <a:p>
            <a:pPr lvl="3">
              <a:spcBef>
                <a:spcPts val="600"/>
              </a:spcBef>
              <a:buFont typeface="Arial" charset="0"/>
              <a:buChar char="•"/>
              <a:defRPr/>
            </a:pPr>
            <a:r>
              <a:rPr lang="en-GB" sz="2000" dirty="0" smtClean="0"/>
              <a:t>Marked as dead due to lack of editorial action</a:t>
            </a:r>
          </a:p>
          <a:p>
            <a:pPr lvl="3">
              <a:spcBef>
                <a:spcPts val="600"/>
              </a:spcBef>
              <a:buFont typeface="Arial" charset="0"/>
              <a:buChar char="•"/>
              <a:defRPr/>
            </a:pPr>
            <a:r>
              <a:rPr lang="en-GB" sz="2000" dirty="0"/>
              <a:t>Will be picked up by Andy Malis</a:t>
            </a:r>
            <a:endParaRPr lang="en-GB" sz="2000" dirty="0" smtClean="0"/>
          </a:p>
          <a:p>
            <a:pPr lvl="3">
              <a:spcBef>
                <a:spcPts val="600"/>
              </a:spcBef>
              <a:buFont typeface="Arial" charset="0"/>
              <a:buChar char="•"/>
              <a:defRPr/>
            </a:pPr>
            <a:endParaRPr lang="en-GB" sz="2000" dirty="0" smtClean="0"/>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611560" y="620688"/>
            <a:ext cx="77724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a:buClrTx/>
              <a:buFontTx/>
              <a:buNone/>
              <a:defRPr/>
            </a:pPr>
            <a:r>
              <a:rPr lang="en-GB" sz="4400" dirty="0" smtClean="0">
                <a:cs typeface="+mn-cs"/>
              </a:rPr>
              <a:t>Document Status 3</a:t>
            </a:r>
          </a:p>
        </p:txBody>
      </p:sp>
      <p:sp>
        <p:nvSpPr>
          <p:cNvPr id="6146" name="Text Box 2"/>
          <p:cNvSpPr txBox="1">
            <a:spLocks noChangeArrowheads="1"/>
          </p:cNvSpPr>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1pPr>
            <a:lvl2pPr marL="741363" indent="-284163">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911225" algn="l"/>
                <a:tab pos="1825625" algn="l"/>
                <a:tab pos="2740025" algn="l"/>
                <a:tab pos="3654425" algn="l"/>
                <a:tab pos="4568825" algn="l"/>
                <a:tab pos="5483225" algn="l"/>
                <a:tab pos="6397625" algn="l"/>
                <a:tab pos="7312025" algn="l"/>
                <a:tab pos="8226425" algn="l"/>
                <a:tab pos="9140825" algn="l"/>
                <a:tab pos="10055225" algn="l"/>
              </a:tabLst>
              <a:defRPr sz="2400">
                <a:solidFill>
                  <a:srgbClr val="000000"/>
                </a:solidFill>
                <a:latin typeface="Arial" charset="0"/>
                <a:ea typeface="ＭＳ Ｐゴシック" charset="0"/>
              </a:defRPr>
            </a:lvl9pPr>
          </a:lstStyle>
          <a:p>
            <a:pPr marL="112713" indent="0">
              <a:spcBef>
                <a:spcPts val="600"/>
              </a:spcBef>
              <a:defRPr/>
            </a:pPr>
            <a:r>
              <a:rPr lang="en-GB" dirty="0"/>
              <a:t>P2MP PW </a:t>
            </a:r>
            <a:r>
              <a:rPr lang="en-GB" dirty="0" smtClean="0"/>
              <a:t>Requirements</a:t>
            </a:r>
            <a:endParaRPr lang="en-GB" dirty="0"/>
          </a:p>
          <a:p>
            <a:pPr marL="455613" indent="-342900">
              <a:spcBef>
                <a:spcPts val="600"/>
              </a:spcBef>
              <a:buFont typeface="Arial"/>
              <a:buChar char="•"/>
              <a:defRPr/>
            </a:pPr>
            <a:r>
              <a:rPr lang="en-GB" dirty="0"/>
              <a:t>draft-ietf-pwe3-p2mp-pw-requirements</a:t>
            </a:r>
          </a:p>
          <a:p>
            <a:pPr marL="455613" indent="-342900">
              <a:spcBef>
                <a:spcPts val="600"/>
              </a:spcBef>
              <a:buFont typeface="Arial"/>
              <a:buChar char="•"/>
              <a:defRPr/>
            </a:pPr>
            <a:r>
              <a:rPr lang="en-GB" dirty="0"/>
              <a:t>Sent back to the working group</a:t>
            </a:r>
          </a:p>
          <a:p>
            <a:pPr marL="455613" indent="-342900">
              <a:spcBef>
                <a:spcPts val="600"/>
              </a:spcBef>
              <a:buFont typeface="Arial"/>
              <a:buChar char="•"/>
              <a:defRPr/>
            </a:pPr>
            <a:r>
              <a:rPr lang="en-GB" dirty="0" smtClean="0"/>
              <a:t>Currently expired</a:t>
            </a:r>
            <a:endParaRPr lang="en-GB" dirty="0"/>
          </a:p>
          <a:p>
            <a:pPr lvl="1">
              <a:spcBef>
                <a:spcPts val="600"/>
              </a:spcBef>
              <a:buFont typeface="Arial" charset="0"/>
              <a:buChar char="•"/>
              <a:defRPr/>
            </a:pPr>
            <a:endParaRPr lang="en-US" dirty="0" smtClean="0">
              <a:cs typeface="+mn-cs"/>
            </a:endParaRPr>
          </a:p>
        </p:txBody>
      </p:sp>
    </p:spTree>
    <p:extLst>
      <p:ext uri="{BB962C8B-B14F-4D97-AF65-F5344CB8AC3E}">
        <p14:creationId xmlns:p14="http://schemas.microsoft.com/office/powerpoint/2010/main" val="3261461914"/>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a:buClrTx/>
              <a:buFontTx/>
              <a:buNone/>
              <a:defRPr/>
            </a:pPr>
            <a:r>
              <a:rPr lang="en-GB" sz="4400" dirty="0" smtClean="0">
                <a:cs typeface="+mn-cs"/>
              </a:rPr>
              <a:t>Document Status </a:t>
            </a:r>
            <a:r>
              <a:rPr lang="en-GB" sz="4400" dirty="0">
                <a:cs typeface="+mn-cs"/>
              </a:rPr>
              <a:t>4</a:t>
            </a:r>
            <a:endParaRPr lang="en-GB" sz="4400" dirty="0" smtClean="0">
              <a:cs typeface="+mn-cs"/>
            </a:endParaRPr>
          </a:p>
        </p:txBody>
      </p:sp>
      <p:sp>
        <p:nvSpPr>
          <p:cNvPr id="31747" name="Text Box 3"/>
          <p:cNvSpPr txBox="1">
            <a:spLocks noChangeArrowheads="1"/>
          </p:cNvSpPr>
          <p:nvPr/>
        </p:nvSpPr>
        <p:spPr bwMode="auto">
          <a:xfrm>
            <a:off x="685800" y="1700808"/>
            <a:ext cx="7772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1pPr>
            <a:lvl2pPr marL="341313" indent="-341313">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2pPr>
            <a:lvl3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3pPr>
            <a:lvl4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4pPr>
            <a:lvl5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9pPr>
          </a:lstStyle>
          <a:p>
            <a:pPr lvl="1">
              <a:lnSpc>
                <a:spcPct val="90000"/>
              </a:lnSpc>
              <a:spcBef>
                <a:spcPts val="600"/>
              </a:spcBef>
              <a:buFont typeface="Times New Roman" charset="0"/>
              <a:buChar char="-"/>
              <a:defRPr/>
            </a:pPr>
            <a:r>
              <a:rPr lang="en-GB" dirty="0" smtClean="0"/>
              <a:t>draft</a:t>
            </a:r>
            <a:r>
              <a:rPr lang="en-GB" dirty="0"/>
              <a:t>-ietf-pwe3-iccp</a:t>
            </a:r>
          </a:p>
          <a:p>
            <a:pPr lvl="2">
              <a:lnSpc>
                <a:spcPct val="90000"/>
              </a:lnSpc>
              <a:spcBef>
                <a:spcPts val="600"/>
              </a:spcBef>
              <a:buFont typeface="Times New Roman" charset="0"/>
              <a:buChar char="-"/>
              <a:defRPr/>
            </a:pPr>
            <a:r>
              <a:rPr lang="en-GB" dirty="0" smtClean="0">
                <a:cs typeface="+mn-cs"/>
              </a:rPr>
              <a:t>Ready for last call?</a:t>
            </a:r>
          </a:p>
          <a:p>
            <a:pPr lvl="1">
              <a:lnSpc>
                <a:spcPct val="90000"/>
              </a:lnSpc>
              <a:spcBef>
                <a:spcPts val="600"/>
              </a:spcBef>
              <a:buFont typeface="Times New Roman" charset="0"/>
              <a:buChar char="-"/>
              <a:defRPr/>
            </a:pPr>
            <a:r>
              <a:rPr lang="en-GB" dirty="0">
                <a:cs typeface="+mn-cs"/>
              </a:rPr>
              <a:t>d</a:t>
            </a:r>
            <a:r>
              <a:rPr lang="en-GB" dirty="0" smtClean="0">
                <a:cs typeface="+mn-cs"/>
              </a:rPr>
              <a:t>raft-ietf-pwe3-status-reduction</a:t>
            </a:r>
          </a:p>
          <a:p>
            <a:pPr lvl="2">
              <a:lnSpc>
                <a:spcPct val="90000"/>
              </a:lnSpc>
              <a:spcBef>
                <a:spcPts val="600"/>
              </a:spcBef>
              <a:buFont typeface="Times New Roman" charset="0"/>
              <a:buChar char="-"/>
              <a:defRPr/>
            </a:pPr>
            <a:r>
              <a:rPr lang="en-GB" dirty="0" smtClean="0">
                <a:cs typeface="+mn-cs"/>
              </a:rPr>
              <a:t>Recently refreshed</a:t>
            </a:r>
          </a:p>
          <a:p>
            <a:pPr lvl="2">
              <a:lnSpc>
                <a:spcPct val="90000"/>
              </a:lnSpc>
              <a:spcBef>
                <a:spcPts val="600"/>
              </a:spcBef>
              <a:buFont typeface="Times New Roman" charset="0"/>
              <a:buChar char="-"/>
              <a:defRPr/>
            </a:pPr>
            <a:r>
              <a:rPr lang="en-GB" dirty="0">
                <a:cs typeface="+mn-cs"/>
              </a:rPr>
              <a:t>Ongoing</a:t>
            </a:r>
            <a:endParaRPr lang="en-GB" dirty="0" smtClean="0">
              <a:cs typeface="+mn-cs"/>
            </a:endParaRPr>
          </a:p>
          <a:p>
            <a:pPr lvl="1">
              <a:lnSpc>
                <a:spcPct val="90000"/>
              </a:lnSpc>
              <a:spcBef>
                <a:spcPts val="600"/>
              </a:spcBef>
              <a:buFont typeface="Times New Roman" charset="0"/>
              <a:buChar char="-"/>
              <a:defRPr/>
            </a:pPr>
            <a:r>
              <a:rPr lang="en-GB"/>
              <a:t>draft-ietf-pwe3-congcons-01</a:t>
            </a:r>
          </a:p>
          <a:p>
            <a:pPr lvl="2">
              <a:lnSpc>
                <a:spcPct val="90000"/>
              </a:lnSpc>
              <a:spcBef>
                <a:spcPts val="600"/>
              </a:spcBef>
              <a:buFont typeface="Times New Roman" charset="0"/>
              <a:buChar char="-"/>
              <a:defRPr/>
            </a:pPr>
            <a:r>
              <a:rPr lang="en-GB" dirty="0">
                <a:cs typeface="+mn-cs"/>
              </a:rPr>
              <a:t>Ready for last call?</a:t>
            </a:r>
            <a:endParaRPr lang="en-GB" dirty="0" smtClean="0">
              <a:cs typeface="+mn-cs"/>
            </a:endParaRPr>
          </a:p>
          <a:p>
            <a:pPr lvl="1">
              <a:lnSpc>
                <a:spcPct val="90000"/>
              </a:lnSpc>
              <a:spcBef>
                <a:spcPts val="600"/>
              </a:spcBef>
              <a:buFont typeface="Times New Roman" charset="0"/>
              <a:buChar char="-"/>
              <a:defRPr/>
            </a:pPr>
            <a:r>
              <a:rPr lang="en-GB" dirty="0">
                <a:cs typeface="+mn-cs"/>
              </a:rPr>
              <a:t>d</a:t>
            </a:r>
            <a:r>
              <a:rPr lang="en-GB" dirty="0" smtClean="0">
                <a:cs typeface="+mn-cs"/>
              </a:rPr>
              <a:t>raft-ietf-pwe3-oam-config</a:t>
            </a:r>
          </a:p>
          <a:p>
            <a:pPr lvl="2">
              <a:lnSpc>
                <a:spcPct val="90000"/>
              </a:lnSpc>
              <a:spcBef>
                <a:spcPts val="600"/>
              </a:spcBef>
              <a:buFont typeface="Times New Roman" charset="0"/>
              <a:buChar char="-"/>
              <a:defRPr/>
            </a:pPr>
            <a:r>
              <a:rPr lang="en-GB" dirty="0" smtClean="0">
                <a:cs typeface="+mn-cs"/>
              </a:rPr>
              <a:t>Expired</a:t>
            </a:r>
          </a:p>
          <a:p>
            <a:pPr lvl="1">
              <a:lnSpc>
                <a:spcPct val="90000"/>
              </a:lnSpc>
              <a:spcBef>
                <a:spcPts val="600"/>
              </a:spcBef>
              <a:buFont typeface="Times New Roman" charset="0"/>
              <a:buChar char="-"/>
              <a:defRPr/>
            </a:pPr>
            <a:r>
              <a:rPr lang="en-GB" dirty="0" smtClean="0">
                <a:cs typeface="+mn-cs"/>
              </a:rPr>
              <a:t>draft</a:t>
            </a:r>
            <a:r>
              <a:rPr lang="en-GB" dirty="0">
                <a:cs typeface="+mn-cs"/>
              </a:rPr>
              <a:t>-ietf-pwe3-mpls-tp-ms-</a:t>
            </a:r>
            <a:r>
              <a:rPr lang="en-GB" dirty="0" smtClean="0">
                <a:cs typeface="+mn-cs"/>
              </a:rPr>
              <a:t>pw</a:t>
            </a:r>
          </a:p>
          <a:p>
            <a:pPr lvl="2">
              <a:lnSpc>
                <a:spcPct val="90000"/>
              </a:lnSpc>
              <a:spcBef>
                <a:spcPts val="600"/>
              </a:spcBef>
              <a:buFont typeface="Times New Roman" charset="0"/>
              <a:buChar char="-"/>
              <a:defRPr/>
            </a:pPr>
            <a:r>
              <a:rPr lang="en-GB" dirty="0" smtClean="0">
                <a:cs typeface="+mn-cs"/>
              </a:rPr>
              <a:t>Ongoing</a:t>
            </a:r>
          </a:p>
          <a:p>
            <a:pPr marL="342900" lvl="1" indent="-342900">
              <a:lnSpc>
                <a:spcPct val="90000"/>
              </a:lnSpc>
              <a:spcBef>
                <a:spcPts val="600"/>
              </a:spcBef>
              <a:buFont typeface="Arial"/>
              <a:buChar char="•"/>
              <a:defRPr/>
            </a:pPr>
            <a:endParaRPr lang="en-GB" sz="2000" dirty="0"/>
          </a:p>
          <a:p>
            <a:pPr lvl="1">
              <a:lnSpc>
                <a:spcPct val="90000"/>
              </a:lnSpc>
              <a:spcBef>
                <a:spcPts val="600"/>
              </a:spcBef>
              <a:buFont typeface="Times New Roman" charset="0"/>
              <a:buChar char="-"/>
              <a:defRPr/>
            </a:pPr>
            <a:endParaRPr lang="en-GB" dirty="0" smtClean="0">
              <a:cs typeface="+mn-cs"/>
            </a:endParaRPr>
          </a:p>
          <a:p>
            <a:pPr>
              <a:lnSpc>
                <a:spcPct val="90000"/>
              </a:lnSpc>
              <a:defRPr/>
            </a:pPr>
            <a:endParaRPr lang="en-GB" dirty="0" smtClean="0">
              <a:cs typeface="+mn-cs"/>
            </a:endParaRPr>
          </a:p>
          <a:p>
            <a:pPr lvl="2">
              <a:lnSpc>
                <a:spcPct val="90000"/>
              </a:lnSpc>
              <a:spcBef>
                <a:spcPts val="600"/>
              </a:spcBef>
              <a:buFont typeface="Times New Roman" charset="0"/>
              <a:buChar char="-"/>
              <a:defRPr/>
            </a:pPr>
            <a:endParaRPr lang="en-GB" dirty="0" smtClean="0">
              <a:cs typeface="+mn-cs"/>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charset="0"/>
                <a:ea typeface="ＭＳ Ｐゴシック" charset="0"/>
              </a:defRPr>
            </a:lvl9pPr>
          </a:lstStyle>
          <a:p>
            <a:pPr algn="ctr">
              <a:buClrTx/>
              <a:buFontTx/>
              <a:buNone/>
              <a:defRPr/>
            </a:pPr>
            <a:r>
              <a:rPr lang="en-GB" sz="4400" dirty="0" smtClean="0">
                <a:cs typeface="+mn-cs"/>
              </a:rPr>
              <a:t>Document Status </a:t>
            </a:r>
            <a:r>
              <a:rPr lang="en-GB" sz="4400" dirty="0">
                <a:cs typeface="+mn-cs"/>
              </a:rPr>
              <a:t>5</a:t>
            </a:r>
            <a:endParaRPr lang="en-GB" sz="4400" dirty="0" smtClean="0">
              <a:cs typeface="+mn-cs"/>
            </a:endParaRPr>
          </a:p>
        </p:txBody>
      </p:sp>
      <p:sp>
        <p:nvSpPr>
          <p:cNvPr id="31747" name="Text Box 3"/>
          <p:cNvSpPr txBox="1">
            <a:spLocks noChangeArrowheads="1"/>
          </p:cNvSpPr>
          <p:nvPr/>
        </p:nvSpPr>
        <p:spPr bwMode="auto">
          <a:xfrm>
            <a:off x="685800" y="1700808"/>
            <a:ext cx="77724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1pPr>
            <a:lvl2pPr marL="341313" indent="-341313">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2pPr>
            <a:lvl3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3pPr>
            <a:lvl4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4pPr>
            <a:lvl5pPr>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5pPr>
            <a:lvl6pPr marL="25146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6pPr>
            <a:lvl7pPr marL="29718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7pPr>
            <a:lvl8pPr marL="34290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8pPr>
            <a:lvl9pPr marL="3886200" indent="-228600" defTabSz="449263" eaLnBrk="0" fontAlgn="base" hangingPunct="0">
              <a:spcBef>
                <a:spcPct val="0"/>
              </a:spcBef>
              <a:spcAft>
                <a:spcPct val="0"/>
              </a:spcAft>
              <a:buClr>
                <a:srgbClr val="000000"/>
              </a:buClr>
              <a:buSzPct val="100000"/>
              <a:buFont typeface="Times New Roman" charset="0"/>
              <a:tabLst>
                <a:tab pos="511175" algn="l"/>
                <a:tab pos="1425575" algn="l"/>
                <a:tab pos="2339975" algn="l"/>
                <a:tab pos="3254375" algn="l"/>
                <a:tab pos="4168775" algn="l"/>
                <a:tab pos="5083175" algn="l"/>
                <a:tab pos="5997575" algn="l"/>
                <a:tab pos="6911975" algn="l"/>
                <a:tab pos="7826375" algn="l"/>
                <a:tab pos="8740775" algn="l"/>
                <a:tab pos="9655175" algn="l"/>
              </a:tabLst>
              <a:defRPr sz="2400">
                <a:solidFill>
                  <a:srgbClr val="000000"/>
                </a:solidFill>
                <a:latin typeface="Arial" charset="0"/>
                <a:ea typeface="ＭＳ Ｐゴシック" charset="0"/>
              </a:defRPr>
            </a:lvl9pPr>
          </a:lstStyle>
          <a:p>
            <a:pPr lvl="1">
              <a:lnSpc>
                <a:spcPct val="90000"/>
              </a:lnSpc>
              <a:spcBef>
                <a:spcPts val="600"/>
              </a:spcBef>
              <a:buFont typeface="Times New Roman" charset="0"/>
              <a:buChar char="-"/>
              <a:defRPr/>
            </a:pPr>
            <a:r>
              <a:rPr lang="en-GB" dirty="0" smtClean="0">
                <a:cs typeface="+mn-cs"/>
              </a:rPr>
              <a:t>draft-ietf-pwe3-vccv-for-gal</a:t>
            </a:r>
          </a:p>
          <a:p>
            <a:pPr lvl="2">
              <a:lnSpc>
                <a:spcPct val="90000"/>
              </a:lnSpc>
              <a:spcBef>
                <a:spcPts val="600"/>
              </a:spcBef>
              <a:buFont typeface="Times New Roman" charset="0"/>
              <a:buChar char="-"/>
              <a:defRPr/>
            </a:pPr>
            <a:r>
              <a:rPr lang="en-US" dirty="0" smtClean="0">
                <a:cs typeface="+mn-cs"/>
              </a:rPr>
              <a:t>Expired</a:t>
            </a:r>
          </a:p>
          <a:p>
            <a:pPr lvl="1">
              <a:lnSpc>
                <a:spcPct val="90000"/>
              </a:lnSpc>
              <a:spcBef>
                <a:spcPts val="600"/>
              </a:spcBef>
              <a:buFont typeface="Times New Roman" charset="0"/>
              <a:buChar char="-"/>
              <a:defRPr/>
            </a:pPr>
            <a:r>
              <a:rPr lang="en-GB"/>
              <a:t>draft-ietf-pwe3-rfc4447bis</a:t>
            </a:r>
          </a:p>
          <a:p>
            <a:pPr lvl="2">
              <a:lnSpc>
                <a:spcPct val="90000"/>
              </a:lnSpc>
              <a:spcBef>
                <a:spcPts val="600"/>
              </a:spcBef>
              <a:buFont typeface="Times New Roman" charset="0"/>
              <a:buChar char="-"/>
              <a:defRPr/>
            </a:pPr>
            <a:r>
              <a:rPr lang="en-GB" dirty="0">
                <a:cs typeface="+mn-cs"/>
              </a:rPr>
              <a:t>On agenda</a:t>
            </a:r>
            <a:endParaRPr lang="en-US" dirty="0">
              <a:cs typeface="+mn-cs"/>
            </a:endParaRPr>
          </a:p>
          <a:p>
            <a:pPr lvl="1">
              <a:lnSpc>
                <a:spcPct val="90000"/>
              </a:lnSpc>
              <a:spcBef>
                <a:spcPts val="600"/>
              </a:spcBef>
              <a:buFont typeface="Times New Roman" charset="0"/>
              <a:buChar char="-"/>
              <a:defRPr/>
            </a:pPr>
            <a:r>
              <a:rPr lang="en-GB"/>
              <a:t>draft-ietf-pwe3-mpls-tp-ms-pw-01.txt</a:t>
            </a:r>
          </a:p>
          <a:p>
            <a:pPr lvl="2">
              <a:lnSpc>
                <a:spcPct val="90000"/>
              </a:lnSpc>
              <a:spcBef>
                <a:spcPts val="600"/>
              </a:spcBef>
              <a:buFont typeface="Times New Roman" charset="0"/>
              <a:buChar char="-"/>
              <a:defRPr/>
            </a:pPr>
            <a:r>
              <a:rPr lang="en-GB" dirty="0">
                <a:cs typeface="+mn-cs"/>
              </a:rPr>
              <a:t>Ongoing</a:t>
            </a:r>
          </a:p>
          <a:p>
            <a:pPr lvl="1">
              <a:lnSpc>
                <a:spcPct val="90000"/>
              </a:lnSpc>
              <a:spcBef>
                <a:spcPts val="600"/>
              </a:spcBef>
              <a:buFont typeface="Times New Roman" charset="0"/>
              <a:buChar char="-"/>
              <a:defRPr/>
            </a:pPr>
            <a:r>
              <a:rPr lang="en-GB"/>
              <a:t>draft-ietf-pwe3-mpls-tp-pw-over-bidir-lsp-00</a:t>
            </a:r>
          </a:p>
          <a:p>
            <a:pPr lvl="2">
              <a:lnSpc>
                <a:spcPct val="90000"/>
              </a:lnSpc>
              <a:spcBef>
                <a:spcPts val="600"/>
              </a:spcBef>
              <a:buFont typeface="Times New Roman" charset="0"/>
              <a:buChar char="-"/>
              <a:defRPr/>
            </a:pPr>
            <a:r>
              <a:rPr lang="en-GB" dirty="0">
                <a:cs typeface="+mn-cs"/>
              </a:rPr>
              <a:t>Ongoing</a:t>
            </a:r>
          </a:p>
          <a:p>
            <a:pPr lvl="1">
              <a:lnSpc>
                <a:spcPct val="90000"/>
              </a:lnSpc>
              <a:spcBef>
                <a:spcPts val="600"/>
              </a:spcBef>
              <a:buFont typeface="Times New Roman" charset="0"/>
              <a:buChar char="-"/>
              <a:defRPr/>
            </a:pPr>
            <a:r>
              <a:rPr lang="en-GB"/>
              <a:t>draft-ietf-pwe3-redundancy-spe</a:t>
            </a:r>
          </a:p>
          <a:p>
            <a:pPr lvl="2">
              <a:lnSpc>
                <a:spcPct val="90000"/>
              </a:lnSpc>
              <a:spcBef>
                <a:spcPts val="600"/>
              </a:spcBef>
              <a:buFont typeface="Times New Roman" charset="0"/>
              <a:buChar char="-"/>
              <a:defRPr/>
            </a:pPr>
            <a:r>
              <a:rPr lang="en-GB" dirty="0">
                <a:cs typeface="+mn-cs"/>
              </a:rPr>
              <a:t>Ongoing</a:t>
            </a:r>
          </a:p>
          <a:p>
            <a:pPr lvl="1">
              <a:lnSpc>
                <a:spcPct val="90000"/>
              </a:lnSpc>
              <a:spcBef>
                <a:spcPts val="600"/>
              </a:spcBef>
              <a:buFont typeface="Times New Roman" charset="0"/>
              <a:buChar char="-"/>
              <a:defRPr/>
            </a:pPr>
            <a:endParaRPr lang="en-GB" dirty="0" smtClean="0">
              <a:cs typeface="+mn-cs"/>
            </a:endParaRPr>
          </a:p>
          <a:p>
            <a:pPr>
              <a:lnSpc>
                <a:spcPct val="90000"/>
              </a:lnSpc>
              <a:defRPr/>
            </a:pPr>
            <a:endParaRPr lang="en-GB" dirty="0" smtClean="0">
              <a:cs typeface="+mn-cs"/>
            </a:endParaRPr>
          </a:p>
          <a:p>
            <a:pPr lvl="2">
              <a:lnSpc>
                <a:spcPct val="90000"/>
              </a:lnSpc>
              <a:spcBef>
                <a:spcPts val="600"/>
              </a:spcBef>
              <a:buFont typeface="Times New Roman" charset="0"/>
              <a:buChar char="-"/>
              <a:defRPr/>
            </a:pPr>
            <a:endParaRPr lang="en-GB" dirty="0" smtClean="0">
              <a:cs typeface="+mn-cs"/>
            </a:endParaRPr>
          </a:p>
        </p:txBody>
      </p:sp>
    </p:spTree>
    <p:extLst>
      <p:ext uri="{BB962C8B-B14F-4D97-AF65-F5344CB8AC3E}">
        <p14:creationId xmlns:p14="http://schemas.microsoft.com/office/powerpoint/2010/main" val="1399638684"/>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A3C"/>
      </a:hlink>
      <a:folHlink>
        <a:srgbClr val="000A3C"/>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charset="0"/>
          <a:buNone/>
          <a:tabLst/>
          <a:defRPr kumimoji="0" lang="en-GB" sz="2400" b="0" i="0" u="none" strike="noStrike" cap="none" normalizeH="0" baseline="0">
            <a:ln>
              <a:noFill/>
            </a:ln>
            <a:solidFill>
              <a:schemeClr val="bg1"/>
            </a:solidFill>
            <a:effectLst/>
            <a:latin typeface="Arial"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7930</TotalTime>
  <Words>1109</Words>
  <Application>Microsoft Macintosh PowerPoint</Application>
  <PresentationFormat>On-screen Show (4:3)</PresentationFormat>
  <Paragraphs>147</Paragraphs>
  <Slides>11</Slides>
  <Notes>9</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PowerPoint Presentation</vt:lpstr>
      <vt:lpstr>Note Well</vt:lpstr>
      <vt:lpstr>PowerPoint Presentation</vt:lpstr>
      <vt:lpstr>Goals and Milestones (note: no changes since IETF 84, needs an update)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PWE3 WG Document Status</dc:title>
  <dc:creator>Danny McPherson</dc:creator>
  <cp:lastModifiedBy>David A Sinicrope  </cp:lastModifiedBy>
  <cp:revision>204</cp:revision>
  <cp:lastPrinted>1601-01-01T00:00:00Z</cp:lastPrinted>
  <dcterms:created xsi:type="dcterms:W3CDTF">2010-03-22T14:31:09Z</dcterms:created>
  <dcterms:modified xsi:type="dcterms:W3CDTF">2013-03-12T02:43:28Z</dcterms:modified>
</cp:coreProperties>
</file>