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13"/>
  </p:notesMasterIdLst>
  <p:handoutMasterIdLst>
    <p:handoutMasterId r:id="rId14"/>
  </p:handoutMasterIdLst>
  <p:sldIdLst>
    <p:sldId id="256" r:id="rId3"/>
    <p:sldId id="257" r:id="rId4"/>
    <p:sldId id="258" r:id="rId5"/>
    <p:sldId id="289" r:id="rId6"/>
    <p:sldId id="273" r:id="rId7"/>
    <p:sldId id="280" r:id="rId8"/>
    <p:sldId id="281" r:id="rId9"/>
    <p:sldId id="282" r:id="rId10"/>
    <p:sldId id="287" r:id="rId11"/>
    <p:sldId id="263" r:id="rId12"/>
  </p:sldIdLst>
  <p:sldSz cx="9144000" cy="6858000" type="screen4x3"/>
  <p:notesSz cx="7077075" cy="9051925"/>
  <p:defaultTextStyle>
    <a:defPPr>
      <a:defRPr lang="en-GB"/>
    </a:defPPr>
    <a:lvl1pPr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1pPr>
    <a:lvl2pPr marL="742950" indent="-28575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2pPr>
    <a:lvl3pPr marL="1143000" indent="-22860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3pPr>
    <a:lvl4pPr marL="1600200" indent="-22860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4pPr>
    <a:lvl5pPr marL="2057400" indent="-22860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9" autoAdjust="0"/>
    <p:restoredTop sz="94660" autoAdjust="0"/>
  </p:normalViewPr>
  <p:slideViewPr>
    <p:cSldViewPr>
      <p:cViewPr varScale="1">
        <p:scale>
          <a:sx n="87" d="100"/>
          <a:sy n="87" d="100"/>
        </p:scale>
        <p:origin x="-1240" y="-96"/>
      </p:cViewPr>
      <p:guideLst>
        <p:guide orient="horz" pos="2160"/>
        <p:guide pos="2880"/>
      </p:guideLst>
    </p:cSldViewPr>
  </p:slideViewPr>
  <p:outlineViewPr>
    <p:cViewPr varScale="1">
      <p:scale>
        <a:sx n="170" d="200"/>
        <a:sy n="170" d="2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51"/>
        <p:guide pos="2229"/>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sz="quarter" idx="1"/>
          </p:nvPr>
        </p:nvSpPr>
        <p:spPr>
          <a:xfrm>
            <a:off x="4008438" y="0"/>
            <a:ext cx="3067050" cy="452438"/>
          </a:xfrm>
          <a:prstGeom prst="rect">
            <a:avLst/>
          </a:prstGeom>
        </p:spPr>
        <p:txBody>
          <a:bodyPr vert="horz" lIns="91440" tIns="45720" rIns="91440" bIns="45720" rtlCol="0"/>
          <a:lstStyle>
            <a:lvl1pPr algn="r">
              <a:defRPr sz="1200" smtClean="0"/>
            </a:lvl1pPr>
          </a:lstStyle>
          <a:p>
            <a:pPr>
              <a:defRPr/>
            </a:pPr>
            <a:fld id="{3B018052-0DF3-4C6D-9C09-3B0B74FCAC5B}" type="datetimeFigureOut">
              <a:rPr lang="en-US"/>
              <a:pPr>
                <a:defRPr/>
              </a:pPr>
              <a:t>3/11/13</a:t>
            </a:fld>
            <a:endParaRPr lang="en-US"/>
          </a:p>
        </p:txBody>
      </p:sp>
      <p:sp>
        <p:nvSpPr>
          <p:cNvPr id="4" name="Footer Placeholder 3"/>
          <p:cNvSpPr>
            <a:spLocks noGrp="1"/>
          </p:cNvSpPr>
          <p:nvPr>
            <p:ph type="ftr" sz="quarter" idx="2"/>
          </p:nvPr>
        </p:nvSpPr>
        <p:spPr>
          <a:xfrm>
            <a:off x="0" y="8597900"/>
            <a:ext cx="3067050" cy="452438"/>
          </a:xfrm>
          <a:prstGeom prst="rect">
            <a:avLst/>
          </a:prstGeom>
        </p:spPr>
        <p:txBody>
          <a:bodyPr vert="horz" lIns="91440" tIns="45720" rIns="91440" bIns="45720" rtlCol="0" anchor="b"/>
          <a:lstStyle>
            <a:lvl1pPr algn="l">
              <a:defRPr sz="1200" smtClean="0"/>
            </a:lvl1pPr>
          </a:lstStyle>
          <a:p>
            <a:pPr>
              <a:defRPr/>
            </a:pPr>
            <a:endParaRPr lang="en-US"/>
          </a:p>
        </p:txBody>
      </p:sp>
      <p:sp>
        <p:nvSpPr>
          <p:cNvPr id="5" name="Slide Number Placeholder 4"/>
          <p:cNvSpPr>
            <a:spLocks noGrp="1"/>
          </p:cNvSpPr>
          <p:nvPr>
            <p:ph type="sldNum" sz="quarter" idx="3"/>
          </p:nvPr>
        </p:nvSpPr>
        <p:spPr>
          <a:xfrm>
            <a:off x="4008438" y="8597900"/>
            <a:ext cx="3067050" cy="452438"/>
          </a:xfrm>
          <a:prstGeom prst="rect">
            <a:avLst/>
          </a:prstGeom>
        </p:spPr>
        <p:txBody>
          <a:bodyPr vert="horz" lIns="91440" tIns="45720" rIns="91440" bIns="45720" rtlCol="0" anchor="b"/>
          <a:lstStyle>
            <a:lvl1pPr algn="r">
              <a:defRPr sz="1200" smtClean="0"/>
            </a:lvl1pPr>
          </a:lstStyle>
          <a:p>
            <a:pPr>
              <a:defRPr/>
            </a:pPr>
            <a:fld id="{BDB616A4-1A20-41D3-A079-823B88451E40}" type="slidenum">
              <a:rPr lang="en-US"/>
              <a:pPr>
                <a:defRPr/>
              </a:pPr>
              <a:t>‹#›</a:t>
            </a:fld>
            <a:endParaRPr lang="en-US"/>
          </a:p>
        </p:txBody>
      </p:sp>
    </p:spTree>
    <p:extLst>
      <p:ext uri="{BB962C8B-B14F-4D97-AF65-F5344CB8AC3E}">
        <p14:creationId xmlns:p14="http://schemas.microsoft.com/office/powerpoint/2010/main" val="3029467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AutoShape 1"/>
          <p:cNvSpPr>
            <a:spLocks noChangeArrowheads="1"/>
          </p:cNvSpPr>
          <p:nvPr/>
        </p:nvSpPr>
        <p:spPr bwMode="auto">
          <a:xfrm>
            <a:off x="0" y="0"/>
            <a:ext cx="7077075" cy="9051925"/>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3315" name="Text Box 2"/>
          <p:cNvSpPr txBox="1">
            <a:spLocks noChangeArrowheads="1"/>
          </p:cNvSpPr>
          <p:nvPr/>
        </p:nvSpPr>
        <p:spPr bwMode="auto">
          <a:xfrm>
            <a:off x="0" y="0"/>
            <a:ext cx="3067050"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3316" name="Text Box 3"/>
          <p:cNvSpPr txBox="1">
            <a:spLocks noChangeArrowheads="1"/>
          </p:cNvSpPr>
          <p:nvPr/>
        </p:nvSpPr>
        <p:spPr bwMode="auto">
          <a:xfrm>
            <a:off x="4010025" y="0"/>
            <a:ext cx="3067050"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3317" name="Rectangle 4"/>
          <p:cNvSpPr>
            <a:spLocks noGrp="1" noRot="1" noChangeAspect="1" noChangeArrowheads="1"/>
          </p:cNvSpPr>
          <p:nvPr>
            <p:ph type="sldImg"/>
          </p:nvPr>
        </p:nvSpPr>
        <p:spPr bwMode="auto">
          <a:xfrm>
            <a:off x="1276350" y="679450"/>
            <a:ext cx="4522788" cy="3392488"/>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p:nvPr>
        </p:nvSpPr>
        <p:spPr bwMode="auto">
          <a:xfrm>
            <a:off x="942975" y="4298950"/>
            <a:ext cx="5189538" cy="407193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noProof="0"/>
          </a:p>
        </p:txBody>
      </p:sp>
      <p:sp>
        <p:nvSpPr>
          <p:cNvPr id="13319" name="Text Box 6"/>
          <p:cNvSpPr txBox="1">
            <a:spLocks noChangeArrowheads="1"/>
          </p:cNvSpPr>
          <p:nvPr/>
        </p:nvSpPr>
        <p:spPr bwMode="auto">
          <a:xfrm>
            <a:off x="0" y="8599488"/>
            <a:ext cx="3067050"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3079" name="Rectangle 7"/>
          <p:cNvSpPr>
            <a:spLocks noGrp="1" noChangeArrowheads="1"/>
          </p:cNvSpPr>
          <p:nvPr>
            <p:ph type="sldNum"/>
          </p:nvPr>
        </p:nvSpPr>
        <p:spPr bwMode="auto">
          <a:xfrm>
            <a:off x="4010025" y="8599488"/>
            <a:ext cx="3065463" cy="450850"/>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buFont typeface="Times New Roman" charset="0"/>
              <a:buNone/>
              <a:tabLst>
                <a:tab pos="723900" algn="l"/>
                <a:tab pos="1447800" algn="l"/>
                <a:tab pos="2171700" algn="l"/>
                <a:tab pos="2895600" algn="l"/>
              </a:tabLst>
              <a:defRPr sz="1200">
                <a:solidFill>
                  <a:srgbClr val="000000"/>
                </a:solidFill>
                <a:latin typeface="Times New Roman" charset="0"/>
              </a:defRPr>
            </a:lvl1pPr>
          </a:lstStyle>
          <a:p>
            <a:pPr>
              <a:defRPr/>
            </a:pPr>
            <a:fld id="{8D0B2624-E890-4848-85FC-E68F9DA05C7C}" type="slidenum">
              <a:rPr lang="en-US"/>
              <a:pPr>
                <a:defRPr/>
              </a:pPr>
              <a:t>‹#›</a:t>
            </a:fld>
            <a:endParaRPr lang="en-US"/>
          </a:p>
        </p:txBody>
      </p:sp>
    </p:spTree>
    <p:extLst>
      <p:ext uri="{BB962C8B-B14F-4D97-AF65-F5344CB8AC3E}">
        <p14:creationId xmlns:p14="http://schemas.microsoft.com/office/powerpoint/2010/main" val="4184516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128"/>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128"/>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128"/>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128"/>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a:solidFill>
                  <a:schemeClr val="bg1"/>
                </a:solidFill>
                <a:latin typeface="Arial" charset="0"/>
                <a:cs typeface="Arial" charset="0"/>
              </a:defRPr>
            </a:lvl1pPr>
            <a:lvl2pPr eaLnBrk="0" hangingPunct="0">
              <a:tabLst>
                <a:tab pos="723900" algn="l"/>
                <a:tab pos="1447800" algn="l"/>
                <a:tab pos="2171700" algn="l"/>
                <a:tab pos="2895600" algn="l"/>
              </a:tabLst>
              <a:defRPr>
                <a:solidFill>
                  <a:schemeClr val="bg1"/>
                </a:solidFill>
                <a:latin typeface="Arial" charset="0"/>
                <a:cs typeface="Arial" charset="0"/>
              </a:defRPr>
            </a:lvl2pPr>
            <a:lvl3pPr eaLnBrk="0" hangingPunct="0">
              <a:tabLst>
                <a:tab pos="723900" algn="l"/>
                <a:tab pos="1447800" algn="l"/>
                <a:tab pos="2171700" algn="l"/>
                <a:tab pos="2895600" algn="l"/>
              </a:tabLst>
              <a:defRPr>
                <a:solidFill>
                  <a:schemeClr val="bg1"/>
                </a:solidFill>
                <a:latin typeface="Arial" charset="0"/>
                <a:cs typeface="Arial" charset="0"/>
              </a:defRPr>
            </a:lvl3pPr>
            <a:lvl4pPr eaLnBrk="0" hangingPunct="0">
              <a:tabLst>
                <a:tab pos="723900" algn="l"/>
                <a:tab pos="1447800" algn="l"/>
                <a:tab pos="2171700" algn="l"/>
                <a:tab pos="2895600" algn="l"/>
              </a:tabLst>
              <a:defRPr>
                <a:solidFill>
                  <a:schemeClr val="bg1"/>
                </a:solidFill>
                <a:latin typeface="Arial" charset="0"/>
                <a:cs typeface="Arial" charset="0"/>
              </a:defRPr>
            </a:lvl4pPr>
            <a:lvl5pPr eaLnBrk="0" hangingPunct="0">
              <a:tabLst>
                <a:tab pos="723900" algn="l"/>
                <a:tab pos="1447800" algn="l"/>
                <a:tab pos="2171700" algn="l"/>
                <a:tab pos="2895600"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9pPr>
          </a:lstStyle>
          <a:p>
            <a:pPr eaLnBrk="1" hangingPunct="1">
              <a:buFont typeface="Times New Roman" pitchFamily="18" charset="0"/>
              <a:buNone/>
            </a:pPr>
            <a:fld id="{9D48163E-C9AD-42BD-AE13-21B345B4D812}" type="slidenum">
              <a:rPr lang="en-US" smtClean="0">
                <a:solidFill>
                  <a:srgbClr val="000000"/>
                </a:solidFill>
                <a:latin typeface="Times New Roman" pitchFamily="18" charset="0"/>
              </a:rPr>
              <a:pPr eaLnBrk="1" hangingPunct="1">
                <a:buFont typeface="Times New Roman" pitchFamily="18" charset="0"/>
                <a:buNone/>
              </a:pPr>
              <a:t>1</a:t>
            </a:fld>
            <a:endParaRPr lang="en-US" smtClean="0">
              <a:solidFill>
                <a:srgbClr val="000000"/>
              </a:solidFill>
              <a:latin typeface="Times New Roman" pitchFamily="18" charset="0"/>
            </a:endParaRPr>
          </a:p>
        </p:txBody>
      </p:sp>
      <p:sp>
        <p:nvSpPr>
          <p:cNvPr id="14339" name="Text Box 1"/>
          <p:cNvSpPr>
            <a:spLocks noGrp="1" noRot="1" noChangeAspect="1" noChangeArrowheads="1" noTextEdit="1"/>
          </p:cNvSpPr>
          <p:nvPr>
            <p:ph type="sldImg"/>
          </p:nvPr>
        </p:nvSpPr>
        <p:spPr>
          <a:xfrm>
            <a:off x="1276350" y="679450"/>
            <a:ext cx="4524375" cy="3394075"/>
          </a:xfrm>
          <a:solidFill>
            <a:srgbClr val="FFFFFF"/>
          </a:solidFill>
          <a:ln/>
        </p:spPr>
      </p:sp>
      <p:sp>
        <p:nvSpPr>
          <p:cNvPr id="14340" name="Text Box 2"/>
          <p:cNvSpPr>
            <a:spLocks noGrp="1" noChangeArrowheads="1"/>
          </p:cNvSpPr>
          <p:nvPr>
            <p:ph type="body" idx="1"/>
          </p:nvPr>
        </p:nvSpPr>
        <p:spPr>
          <a:xfrm>
            <a:off x="942975" y="4298950"/>
            <a:ext cx="5191125" cy="41671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a:solidFill>
                  <a:schemeClr val="bg1"/>
                </a:solidFill>
                <a:latin typeface="Arial" charset="0"/>
                <a:cs typeface="Arial" charset="0"/>
              </a:defRPr>
            </a:lvl1pPr>
            <a:lvl2pPr eaLnBrk="0" hangingPunct="0">
              <a:tabLst>
                <a:tab pos="723900" algn="l"/>
                <a:tab pos="1447800" algn="l"/>
                <a:tab pos="2171700" algn="l"/>
                <a:tab pos="2895600" algn="l"/>
              </a:tabLst>
              <a:defRPr>
                <a:solidFill>
                  <a:schemeClr val="bg1"/>
                </a:solidFill>
                <a:latin typeface="Arial" charset="0"/>
                <a:cs typeface="Arial" charset="0"/>
              </a:defRPr>
            </a:lvl2pPr>
            <a:lvl3pPr eaLnBrk="0" hangingPunct="0">
              <a:tabLst>
                <a:tab pos="723900" algn="l"/>
                <a:tab pos="1447800" algn="l"/>
                <a:tab pos="2171700" algn="l"/>
                <a:tab pos="2895600" algn="l"/>
              </a:tabLst>
              <a:defRPr>
                <a:solidFill>
                  <a:schemeClr val="bg1"/>
                </a:solidFill>
                <a:latin typeface="Arial" charset="0"/>
                <a:cs typeface="Arial" charset="0"/>
              </a:defRPr>
            </a:lvl3pPr>
            <a:lvl4pPr eaLnBrk="0" hangingPunct="0">
              <a:tabLst>
                <a:tab pos="723900" algn="l"/>
                <a:tab pos="1447800" algn="l"/>
                <a:tab pos="2171700" algn="l"/>
                <a:tab pos="2895600" algn="l"/>
              </a:tabLst>
              <a:defRPr>
                <a:solidFill>
                  <a:schemeClr val="bg1"/>
                </a:solidFill>
                <a:latin typeface="Arial" charset="0"/>
                <a:cs typeface="Arial" charset="0"/>
              </a:defRPr>
            </a:lvl4pPr>
            <a:lvl5pPr eaLnBrk="0" hangingPunct="0">
              <a:tabLst>
                <a:tab pos="723900" algn="l"/>
                <a:tab pos="1447800" algn="l"/>
                <a:tab pos="2171700" algn="l"/>
                <a:tab pos="2895600"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9pPr>
          </a:lstStyle>
          <a:p>
            <a:pPr eaLnBrk="1" hangingPunct="1">
              <a:buFont typeface="Times New Roman" pitchFamily="18" charset="0"/>
              <a:buNone/>
            </a:pPr>
            <a:fld id="{84B8A22F-A5EA-428D-8E22-601EA49B3E5F}" type="slidenum">
              <a:rPr lang="en-US" smtClean="0">
                <a:solidFill>
                  <a:srgbClr val="000000"/>
                </a:solidFill>
                <a:latin typeface="Times New Roman" pitchFamily="18" charset="0"/>
              </a:rPr>
              <a:pPr eaLnBrk="1" hangingPunct="1">
                <a:buFont typeface="Times New Roman" pitchFamily="18" charset="0"/>
                <a:buNone/>
              </a:pPr>
              <a:t>2</a:t>
            </a:fld>
            <a:endParaRPr lang="en-US" smtClean="0">
              <a:solidFill>
                <a:srgbClr val="000000"/>
              </a:solidFill>
              <a:latin typeface="Times New Roman" pitchFamily="18" charset="0"/>
            </a:endParaRPr>
          </a:p>
        </p:txBody>
      </p:sp>
      <p:sp>
        <p:nvSpPr>
          <p:cNvPr id="15363" name="Text Box 1"/>
          <p:cNvSpPr>
            <a:spLocks noGrp="1" noRot="1" noChangeAspect="1" noChangeArrowheads="1" noTextEdit="1"/>
          </p:cNvSpPr>
          <p:nvPr>
            <p:ph type="sldImg"/>
          </p:nvPr>
        </p:nvSpPr>
        <p:spPr>
          <a:xfrm>
            <a:off x="1276350" y="679450"/>
            <a:ext cx="4524375" cy="3394075"/>
          </a:xfrm>
          <a:solidFill>
            <a:srgbClr val="FFFFFF"/>
          </a:solidFill>
          <a:ln/>
        </p:spPr>
      </p:sp>
      <p:sp>
        <p:nvSpPr>
          <p:cNvPr id="15364" name="Text Box 2"/>
          <p:cNvSpPr>
            <a:spLocks noGrp="1" noChangeArrowheads="1"/>
          </p:cNvSpPr>
          <p:nvPr>
            <p:ph type="body" idx="1"/>
          </p:nvPr>
        </p:nvSpPr>
        <p:spPr>
          <a:xfrm>
            <a:off x="942975" y="4298950"/>
            <a:ext cx="5191125" cy="41671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a:solidFill>
                  <a:schemeClr val="bg1"/>
                </a:solidFill>
                <a:latin typeface="Arial" charset="0"/>
                <a:cs typeface="Arial" charset="0"/>
              </a:defRPr>
            </a:lvl1pPr>
            <a:lvl2pPr eaLnBrk="0" hangingPunct="0">
              <a:tabLst>
                <a:tab pos="723900" algn="l"/>
                <a:tab pos="1447800" algn="l"/>
                <a:tab pos="2171700" algn="l"/>
                <a:tab pos="2895600" algn="l"/>
              </a:tabLst>
              <a:defRPr>
                <a:solidFill>
                  <a:schemeClr val="bg1"/>
                </a:solidFill>
                <a:latin typeface="Arial" charset="0"/>
                <a:cs typeface="Arial" charset="0"/>
              </a:defRPr>
            </a:lvl2pPr>
            <a:lvl3pPr eaLnBrk="0" hangingPunct="0">
              <a:tabLst>
                <a:tab pos="723900" algn="l"/>
                <a:tab pos="1447800" algn="l"/>
                <a:tab pos="2171700" algn="l"/>
                <a:tab pos="2895600" algn="l"/>
              </a:tabLst>
              <a:defRPr>
                <a:solidFill>
                  <a:schemeClr val="bg1"/>
                </a:solidFill>
                <a:latin typeface="Arial" charset="0"/>
                <a:cs typeface="Arial" charset="0"/>
              </a:defRPr>
            </a:lvl3pPr>
            <a:lvl4pPr eaLnBrk="0" hangingPunct="0">
              <a:tabLst>
                <a:tab pos="723900" algn="l"/>
                <a:tab pos="1447800" algn="l"/>
                <a:tab pos="2171700" algn="l"/>
                <a:tab pos="2895600" algn="l"/>
              </a:tabLst>
              <a:defRPr>
                <a:solidFill>
                  <a:schemeClr val="bg1"/>
                </a:solidFill>
                <a:latin typeface="Arial" charset="0"/>
                <a:cs typeface="Arial" charset="0"/>
              </a:defRPr>
            </a:lvl4pPr>
            <a:lvl5pPr eaLnBrk="0" hangingPunct="0">
              <a:tabLst>
                <a:tab pos="723900" algn="l"/>
                <a:tab pos="1447800" algn="l"/>
                <a:tab pos="2171700" algn="l"/>
                <a:tab pos="2895600"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9pPr>
          </a:lstStyle>
          <a:p>
            <a:pPr eaLnBrk="1" hangingPunct="1">
              <a:buFont typeface="Times New Roman" pitchFamily="18" charset="0"/>
              <a:buNone/>
            </a:pPr>
            <a:fld id="{87D26FC1-315B-4555-BC04-CB5A0E07081D}" type="slidenum">
              <a:rPr lang="en-US" smtClean="0">
                <a:solidFill>
                  <a:srgbClr val="000000"/>
                </a:solidFill>
                <a:latin typeface="Times New Roman" pitchFamily="18" charset="0"/>
              </a:rPr>
              <a:pPr eaLnBrk="1" hangingPunct="1">
                <a:buFont typeface="Times New Roman" pitchFamily="18" charset="0"/>
                <a:buNone/>
              </a:pPr>
              <a:t>3</a:t>
            </a:fld>
            <a:endParaRPr lang="en-US" smtClean="0">
              <a:solidFill>
                <a:srgbClr val="000000"/>
              </a:solidFill>
              <a:latin typeface="Times New Roman" pitchFamily="18" charset="0"/>
            </a:endParaRPr>
          </a:p>
        </p:txBody>
      </p:sp>
      <p:sp>
        <p:nvSpPr>
          <p:cNvPr id="16387" name="Text Box 1"/>
          <p:cNvSpPr>
            <a:spLocks noGrp="1" noRot="1" noChangeAspect="1" noChangeArrowheads="1" noTextEdit="1"/>
          </p:cNvSpPr>
          <p:nvPr>
            <p:ph type="sldImg"/>
          </p:nvPr>
        </p:nvSpPr>
        <p:spPr>
          <a:xfrm>
            <a:off x="1276350" y="679450"/>
            <a:ext cx="4524375" cy="3394075"/>
          </a:xfrm>
          <a:solidFill>
            <a:srgbClr val="FFFFFF"/>
          </a:solidFill>
          <a:ln/>
        </p:spPr>
      </p:sp>
      <p:sp>
        <p:nvSpPr>
          <p:cNvPr id="16388" name="Text Box 2"/>
          <p:cNvSpPr>
            <a:spLocks noGrp="1" noChangeArrowheads="1"/>
          </p:cNvSpPr>
          <p:nvPr>
            <p:ph type="body" idx="1"/>
          </p:nvPr>
        </p:nvSpPr>
        <p:spPr>
          <a:xfrm>
            <a:off x="942975" y="4298950"/>
            <a:ext cx="5191125" cy="41671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a:solidFill>
                  <a:schemeClr val="bg1"/>
                </a:solidFill>
                <a:latin typeface="Arial" charset="0"/>
                <a:cs typeface="Arial" charset="0"/>
              </a:defRPr>
            </a:lvl1pPr>
            <a:lvl2pPr eaLnBrk="0" hangingPunct="0">
              <a:tabLst>
                <a:tab pos="723900" algn="l"/>
                <a:tab pos="1447800" algn="l"/>
                <a:tab pos="2171700" algn="l"/>
                <a:tab pos="2895600" algn="l"/>
              </a:tabLst>
              <a:defRPr>
                <a:solidFill>
                  <a:schemeClr val="bg1"/>
                </a:solidFill>
                <a:latin typeface="Arial" charset="0"/>
                <a:cs typeface="Arial" charset="0"/>
              </a:defRPr>
            </a:lvl2pPr>
            <a:lvl3pPr eaLnBrk="0" hangingPunct="0">
              <a:tabLst>
                <a:tab pos="723900" algn="l"/>
                <a:tab pos="1447800" algn="l"/>
                <a:tab pos="2171700" algn="l"/>
                <a:tab pos="2895600" algn="l"/>
              </a:tabLst>
              <a:defRPr>
                <a:solidFill>
                  <a:schemeClr val="bg1"/>
                </a:solidFill>
                <a:latin typeface="Arial" charset="0"/>
                <a:cs typeface="Arial" charset="0"/>
              </a:defRPr>
            </a:lvl3pPr>
            <a:lvl4pPr eaLnBrk="0" hangingPunct="0">
              <a:tabLst>
                <a:tab pos="723900" algn="l"/>
                <a:tab pos="1447800" algn="l"/>
                <a:tab pos="2171700" algn="l"/>
                <a:tab pos="2895600" algn="l"/>
              </a:tabLst>
              <a:defRPr>
                <a:solidFill>
                  <a:schemeClr val="bg1"/>
                </a:solidFill>
                <a:latin typeface="Arial" charset="0"/>
                <a:cs typeface="Arial" charset="0"/>
              </a:defRPr>
            </a:lvl4pPr>
            <a:lvl5pPr eaLnBrk="0" hangingPunct="0">
              <a:tabLst>
                <a:tab pos="723900" algn="l"/>
                <a:tab pos="1447800" algn="l"/>
                <a:tab pos="2171700" algn="l"/>
                <a:tab pos="2895600"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cs typeface="Arial" charset="0"/>
              </a:defRPr>
            </a:lvl9pPr>
          </a:lstStyle>
          <a:p>
            <a:pPr eaLnBrk="1" hangingPunct="1">
              <a:buFont typeface="Times New Roman" pitchFamily="18" charset="0"/>
              <a:buNone/>
            </a:pPr>
            <a:fld id="{BE654005-CCF8-4E8F-AB01-86D484DCBAD2}" type="slidenum">
              <a:rPr lang="en-US" smtClean="0">
                <a:solidFill>
                  <a:srgbClr val="000000"/>
                </a:solidFill>
                <a:latin typeface="Times New Roman" pitchFamily="18" charset="0"/>
              </a:rPr>
              <a:pPr eaLnBrk="1" hangingPunct="1">
                <a:buFont typeface="Times New Roman" pitchFamily="18" charset="0"/>
                <a:buNone/>
              </a:pPr>
              <a:t>10</a:t>
            </a:fld>
            <a:endParaRPr lang="en-US" smtClean="0">
              <a:solidFill>
                <a:srgbClr val="000000"/>
              </a:solidFill>
              <a:latin typeface="Times New Roman" pitchFamily="18" charset="0"/>
            </a:endParaRPr>
          </a:p>
        </p:txBody>
      </p:sp>
      <p:sp>
        <p:nvSpPr>
          <p:cNvPr id="19459" name="Text Box 1"/>
          <p:cNvSpPr>
            <a:spLocks noGrp="1" noRot="1" noChangeAspect="1" noChangeArrowheads="1" noTextEdit="1"/>
          </p:cNvSpPr>
          <p:nvPr>
            <p:ph type="sldImg"/>
          </p:nvPr>
        </p:nvSpPr>
        <p:spPr>
          <a:xfrm>
            <a:off x="1276350" y="679450"/>
            <a:ext cx="4524375" cy="3394075"/>
          </a:xfrm>
          <a:solidFill>
            <a:srgbClr val="FFFFFF"/>
          </a:solidFill>
          <a:ln/>
        </p:spPr>
      </p:sp>
      <p:sp>
        <p:nvSpPr>
          <p:cNvPr id="19460" name="Text Box 2"/>
          <p:cNvSpPr>
            <a:spLocks noGrp="1" noChangeArrowheads="1"/>
          </p:cNvSpPr>
          <p:nvPr>
            <p:ph type="body" idx="1"/>
          </p:nvPr>
        </p:nvSpPr>
        <p:spPr>
          <a:xfrm>
            <a:off x="942975" y="4298950"/>
            <a:ext cx="5191125" cy="41671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latin typeface="Times New Roman" pitchFamily="18"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idx="10"/>
          </p:nvPr>
        </p:nvSpPr>
        <p:spPr>
          <a:ln/>
        </p:spPr>
        <p:txBody>
          <a:bodyPr/>
          <a:lstStyle>
            <a:lvl1pPr>
              <a:defRPr/>
            </a:lvl1pPr>
          </a:lstStyle>
          <a:p>
            <a:pPr>
              <a:defRPr/>
            </a:pPr>
            <a:fld id="{9680CC68-FE57-4426-B78F-EAB08C977300}" type="slidenum">
              <a:rPr lang="en-US"/>
              <a:pPr>
                <a:defRPr/>
              </a:pPr>
              <a:t>‹#›</a:t>
            </a:fld>
            <a:endParaRPr lang="en-US"/>
          </a:p>
        </p:txBody>
      </p:sp>
    </p:spTree>
    <p:extLst>
      <p:ext uri="{BB962C8B-B14F-4D97-AF65-F5344CB8AC3E}">
        <p14:creationId xmlns:p14="http://schemas.microsoft.com/office/powerpoint/2010/main" val="2882916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idx="10"/>
          </p:nvPr>
        </p:nvSpPr>
        <p:spPr>
          <a:ln/>
        </p:spPr>
        <p:txBody>
          <a:bodyPr/>
          <a:lstStyle>
            <a:lvl1pPr>
              <a:defRPr/>
            </a:lvl1pPr>
          </a:lstStyle>
          <a:p>
            <a:pPr>
              <a:defRPr/>
            </a:pPr>
            <a:fld id="{418BB256-86AC-4747-92FD-2A9AFB3824EF}" type="slidenum">
              <a:rPr lang="en-US"/>
              <a:pPr>
                <a:defRPr/>
              </a:pPr>
              <a:t>‹#›</a:t>
            </a:fld>
            <a:endParaRPr lang="en-US"/>
          </a:p>
        </p:txBody>
      </p:sp>
    </p:spTree>
    <p:extLst>
      <p:ext uri="{BB962C8B-B14F-4D97-AF65-F5344CB8AC3E}">
        <p14:creationId xmlns:p14="http://schemas.microsoft.com/office/powerpoint/2010/main" val="3927054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5813" cy="6007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7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idx="10"/>
          </p:nvPr>
        </p:nvSpPr>
        <p:spPr>
          <a:ln/>
        </p:spPr>
        <p:txBody>
          <a:bodyPr/>
          <a:lstStyle>
            <a:lvl1pPr>
              <a:defRPr/>
            </a:lvl1pPr>
          </a:lstStyle>
          <a:p>
            <a:pPr>
              <a:defRPr/>
            </a:pPr>
            <a:fld id="{8C9BD30D-AAB8-4B5E-B831-18C407915FE1}" type="slidenum">
              <a:rPr lang="en-US"/>
              <a:pPr>
                <a:defRPr/>
              </a:pPr>
              <a:t>‹#›</a:t>
            </a:fld>
            <a:endParaRPr lang="en-US"/>
          </a:p>
        </p:txBody>
      </p:sp>
    </p:spTree>
    <p:extLst>
      <p:ext uri="{BB962C8B-B14F-4D97-AF65-F5344CB8AC3E}">
        <p14:creationId xmlns:p14="http://schemas.microsoft.com/office/powerpoint/2010/main" val="15618194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D3813480-A899-4CD4-B9F3-00987E692553}" type="slidenum">
              <a:rPr lang="en-US"/>
              <a:pPr>
                <a:defRPr/>
              </a:pPr>
              <a:t>‹#›</a:t>
            </a:fld>
            <a:endParaRPr lang="en-US"/>
          </a:p>
        </p:txBody>
      </p:sp>
    </p:spTree>
    <p:extLst>
      <p:ext uri="{BB962C8B-B14F-4D97-AF65-F5344CB8AC3E}">
        <p14:creationId xmlns:p14="http://schemas.microsoft.com/office/powerpoint/2010/main" val="25022478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7A7EFD06-073F-43C1-A1BF-BDBF65D5EE5A}" type="slidenum">
              <a:rPr lang="en-US"/>
              <a:pPr>
                <a:defRPr/>
              </a:pPr>
              <a:t>‹#›</a:t>
            </a:fld>
            <a:endParaRPr lang="en-US"/>
          </a:p>
        </p:txBody>
      </p:sp>
    </p:spTree>
    <p:extLst>
      <p:ext uri="{BB962C8B-B14F-4D97-AF65-F5344CB8AC3E}">
        <p14:creationId xmlns:p14="http://schemas.microsoft.com/office/powerpoint/2010/main" val="20961372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FD7556EB-B89D-46A8-A8ED-FA9A9C77510A}" type="slidenum">
              <a:rPr lang="en-US"/>
              <a:pPr>
                <a:defRPr/>
              </a:pPr>
              <a:t>‹#›</a:t>
            </a:fld>
            <a:endParaRPr lang="en-US"/>
          </a:p>
        </p:txBody>
      </p:sp>
    </p:spTree>
    <p:extLst>
      <p:ext uri="{BB962C8B-B14F-4D97-AF65-F5344CB8AC3E}">
        <p14:creationId xmlns:p14="http://schemas.microsoft.com/office/powerpoint/2010/main" val="609831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7013" cy="4410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719263"/>
            <a:ext cx="4038600" cy="4410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55DCD577-EEC9-4283-8798-2C19071CEB13}" type="slidenum">
              <a:rPr lang="en-US"/>
              <a:pPr>
                <a:defRPr/>
              </a:pPr>
              <a:t>‹#›</a:t>
            </a:fld>
            <a:endParaRPr lang="en-US"/>
          </a:p>
        </p:txBody>
      </p:sp>
    </p:spTree>
    <p:extLst>
      <p:ext uri="{BB962C8B-B14F-4D97-AF65-F5344CB8AC3E}">
        <p14:creationId xmlns:p14="http://schemas.microsoft.com/office/powerpoint/2010/main" val="2350416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E3EA1CA4-4B5B-45B3-9910-C009339E45EA}" type="slidenum">
              <a:rPr lang="en-US"/>
              <a:pPr>
                <a:defRPr/>
              </a:pPr>
              <a:t>‹#›</a:t>
            </a:fld>
            <a:endParaRPr lang="en-US"/>
          </a:p>
        </p:txBody>
      </p:sp>
    </p:spTree>
    <p:extLst>
      <p:ext uri="{BB962C8B-B14F-4D97-AF65-F5344CB8AC3E}">
        <p14:creationId xmlns:p14="http://schemas.microsoft.com/office/powerpoint/2010/main" val="674208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E1B37EF6-61BB-4A35-AB7C-EE1474EB6BAC}" type="slidenum">
              <a:rPr lang="en-US"/>
              <a:pPr>
                <a:defRPr/>
              </a:pPr>
              <a:t>‹#›</a:t>
            </a:fld>
            <a:endParaRPr lang="en-US"/>
          </a:p>
        </p:txBody>
      </p:sp>
    </p:spTree>
    <p:extLst>
      <p:ext uri="{BB962C8B-B14F-4D97-AF65-F5344CB8AC3E}">
        <p14:creationId xmlns:p14="http://schemas.microsoft.com/office/powerpoint/2010/main" val="35522990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E3CFD09A-2C2E-4E14-9D70-188E8317A2CC}" type="slidenum">
              <a:rPr lang="en-US"/>
              <a:pPr>
                <a:defRPr/>
              </a:pPr>
              <a:t>‹#›</a:t>
            </a:fld>
            <a:endParaRPr lang="en-US"/>
          </a:p>
        </p:txBody>
      </p:sp>
    </p:spTree>
    <p:extLst>
      <p:ext uri="{BB962C8B-B14F-4D97-AF65-F5344CB8AC3E}">
        <p14:creationId xmlns:p14="http://schemas.microsoft.com/office/powerpoint/2010/main" val="31816955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B796F2AD-84D5-4EE3-B436-3CA3E9C34B10}" type="slidenum">
              <a:rPr lang="en-US"/>
              <a:pPr>
                <a:defRPr/>
              </a:pPr>
              <a:t>‹#›</a:t>
            </a:fld>
            <a:endParaRPr lang="en-US"/>
          </a:p>
        </p:txBody>
      </p:sp>
    </p:spTree>
    <p:extLst>
      <p:ext uri="{BB962C8B-B14F-4D97-AF65-F5344CB8AC3E}">
        <p14:creationId xmlns:p14="http://schemas.microsoft.com/office/powerpoint/2010/main" val="1294112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idx="10"/>
          </p:nvPr>
        </p:nvSpPr>
        <p:spPr>
          <a:ln/>
        </p:spPr>
        <p:txBody>
          <a:bodyPr/>
          <a:lstStyle>
            <a:lvl1pPr>
              <a:defRPr/>
            </a:lvl1pPr>
          </a:lstStyle>
          <a:p>
            <a:pPr>
              <a:defRPr/>
            </a:pPr>
            <a:fld id="{F0015896-7B20-4B0C-9F51-F5AB8D827F97}" type="slidenum">
              <a:rPr lang="en-US"/>
              <a:pPr>
                <a:defRPr/>
              </a:pPr>
              <a:t>‹#›</a:t>
            </a:fld>
            <a:endParaRPr lang="en-US"/>
          </a:p>
        </p:txBody>
      </p:sp>
    </p:spTree>
    <p:extLst>
      <p:ext uri="{BB962C8B-B14F-4D97-AF65-F5344CB8AC3E}">
        <p14:creationId xmlns:p14="http://schemas.microsoft.com/office/powerpoint/2010/main" val="2180601468"/>
      </p:ext>
    </p:extLst>
  </p:cSld>
  <p:clrMapOvr>
    <a:masterClrMapping/>
  </p:clrMapOvr>
  <p:timing>
    <p:tnLst>
      <p:par>
        <p:cTn xmlns:p14="http://schemas.microsoft.com/office/powerpoint/2010/mai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894D08B6-B95D-4FE2-95C7-A97F82675C27}" type="slidenum">
              <a:rPr lang="en-US"/>
              <a:pPr>
                <a:defRPr/>
              </a:pPr>
              <a:t>‹#›</a:t>
            </a:fld>
            <a:endParaRPr lang="en-US"/>
          </a:p>
        </p:txBody>
      </p:sp>
    </p:spTree>
    <p:extLst>
      <p:ext uri="{BB962C8B-B14F-4D97-AF65-F5344CB8AC3E}">
        <p14:creationId xmlns:p14="http://schemas.microsoft.com/office/powerpoint/2010/main" val="19330707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4FFC590B-3C46-4F2A-82C6-419CBDA7295A}" type="slidenum">
              <a:rPr lang="en-US"/>
              <a:pPr>
                <a:defRPr/>
              </a:pPr>
              <a:t>‹#›</a:t>
            </a:fld>
            <a:endParaRPr lang="en-US"/>
          </a:p>
        </p:txBody>
      </p:sp>
    </p:spTree>
    <p:extLst>
      <p:ext uri="{BB962C8B-B14F-4D97-AF65-F5344CB8AC3E}">
        <p14:creationId xmlns:p14="http://schemas.microsoft.com/office/powerpoint/2010/main" val="24469477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5813" cy="6007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7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541CD33B-A278-4591-945D-686109E357C5}" type="slidenum">
              <a:rPr lang="en-US"/>
              <a:pPr>
                <a:defRPr/>
              </a:pPr>
              <a:t>‹#›</a:t>
            </a:fld>
            <a:endParaRPr lang="en-US"/>
          </a:p>
        </p:txBody>
      </p:sp>
    </p:spTree>
    <p:extLst>
      <p:ext uri="{BB962C8B-B14F-4D97-AF65-F5344CB8AC3E}">
        <p14:creationId xmlns:p14="http://schemas.microsoft.com/office/powerpoint/2010/main" val="1090405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idx="10"/>
          </p:nvPr>
        </p:nvSpPr>
        <p:spPr>
          <a:ln/>
        </p:spPr>
        <p:txBody>
          <a:bodyPr/>
          <a:lstStyle>
            <a:lvl1pPr>
              <a:defRPr/>
            </a:lvl1pPr>
          </a:lstStyle>
          <a:p>
            <a:pPr>
              <a:defRPr/>
            </a:pPr>
            <a:fld id="{E2858A59-6556-46AC-83C7-DC4EEE7F1738}" type="slidenum">
              <a:rPr lang="en-US"/>
              <a:pPr>
                <a:defRPr/>
              </a:pPr>
              <a:t>‹#›</a:t>
            </a:fld>
            <a:endParaRPr lang="en-US"/>
          </a:p>
        </p:txBody>
      </p:sp>
    </p:spTree>
    <p:extLst>
      <p:ext uri="{BB962C8B-B14F-4D97-AF65-F5344CB8AC3E}">
        <p14:creationId xmlns:p14="http://schemas.microsoft.com/office/powerpoint/2010/main" val="666875398"/>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7013" cy="4410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719263"/>
            <a:ext cx="4038600" cy="4410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idx="10"/>
          </p:nvPr>
        </p:nvSpPr>
        <p:spPr>
          <a:ln/>
        </p:spPr>
        <p:txBody>
          <a:bodyPr/>
          <a:lstStyle>
            <a:lvl1pPr>
              <a:defRPr/>
            </a:lvl1pPr>
          </a:lstStyle>
          <a:p>
            <a:pPr>
              <a:defRPr/>
            </a:pPr>
            <a:fld id="{F770CE7A-4DF0-4D79-A805-7EF7E2F73031}" type="slidenum">
              <a:rPr lang="en-US"/>
              <a:pPr>
                <a:defRPr/>
              </a:pPr>
              <a:t>‹#›</a:t>
            </a:fld>
            <a:endParaRPr lang="en-US"/>
          </a:p>
        </p:txBody>
      </p:sp>
    </p:spTree>
    <p:extLst>
      <p:ext uri="{BB962C8B-B14F-4D97-AF65-F5344CB8AC3E}">
        <p14:creationId xmlns:p14="http://schemas.microsoft.com/office/powerpoint/2010/main" val="301739846"/>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idx="10"/>
          </p:nvPr>
        </p:nvSpPr>
        <p:spPr>
          <a:ln/>
        </p:spPr>
        <p:txBody>
          <a:bodyPr/>
          <a:lstStyle>
            <a:lvl1pPr>
              <a:defRPr/>
            </a:lvl1pPr>
          </a:lstStyle>
          <a:p>
            <a:pPr>
              <a:defRPr/>
            </a:pPr>
            <a:fld id="{94EB257C-31F9-460D-A479-47254411FDD1}" type="slidenum">
              <a:rPr lang="en-US"/>
              <a:pPr>
                <a:defRPr/>
              </a:pPr>
              <a:t>‹#›</a:t>
            </a:fld>
            <a:endParaRPr lang="en-US"/>
          </a:p>
        </p:txBody>
      </p:sp>
    </p:spTree>
    <p:extLst>
      <p:ext uri="{BB962C8B-B14F-4D97-AF65-F5344CB8AC3E}">
        <p14:creationId xmlns:p14="http://schemas.microsoft.com/office/powerpoint/2010/main" val="3949032815"/>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idx="10"/>
          </p:nvPr>
        </p:nvSpPr>
        <p:spPr>
          <a:ln/>
        </p:spPr>
        <p:txBody>
          <a:bodyPr/>
          <a:lstStyle>
            <a:lvl1pPr>
              <a:defRPr/>
            </a:lvl1pPr>
          </a:lstStyle>
          <a:p>
            <a:pPr>
              <a:defRPr/>
            </a:pPr>
            <a:fld id="{A9C1D88A-D224-4ED6-A7CC-DC3990FA273B}" type="slidenum">
              <a:rPr lang="en-US"/>
              <a:pPr>
                <a:defRPr/>
              </a:pPr>
              <a:t>‹#›</a:t>
            </a:fld>
            <a:endParaRPr lang="en-US"/>
          </a:p>
        </p:txBody>
      </p:sp>
    </p:spTree>
    <p:extLst>
      <p:ext uri="{BB962C8B-B14F-4D97-AF65-F5344CB8AC3E}">
        <p14:creationId xmlns:p14="http://schemas.microsoft.com/office/powerpoint/2010/main" val="757020465"/>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idx="10"/>
          </p:nvPr>
        </p:nvSpPr>
        <p:spPr>
          <a:ln/>
        </p:spPr>
        <p:txBody>
          <a:bodyPr/>
          <a:lstStyle>
            <a:lvl1pPr>
              <a:defRPr/>
            </a:lvl1pPr>
          </a:lstStyle>
          <a:p>
            <a:pPr>
              <a:defRPr/>
            </a:pPr>
            <a:fld id="{DF05BCB3-4D13-4A95-9A2D-5C47C0C09E8A}" type="slidenum">
              <a:rPr lang="en-US"/>
              <a:pPr>
                <a:defRPr/>
              </a:pPr>
              <a:t>‹#›</a:t>
            </a:fld>
            <a:endParaRPr lang="en-US"/>
          </a:p>
        </p:txBody>
      </p:sp>
    </p:spTree>
    <p:extLst>
      <p:ext uri="{BB962C8B-B14F-4D97-AF65-F5344CB8AC3E}">
        <p14:creationId xmlns:p14="http://schemas.microsoft.com/office/powerpoint/2010/main" val="3681529769"/>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idx="10"/>
          </p:nvPr>
        </p:nvSpPr>
        <p:spPr>
          <a:ln/>
        </p:spPr>
        <p:txBody>
          <a:bodyPr/>
          <a:lstStyle>
            <a:lvl1pPr>
              <a:defRPr/>
            </a:lvl1pPr>
          </a:lstStyle>
          <a:p>
            <a:pPr>
              <a:defRPr/>
            </a:pPr>
            <a:fld id="{25B91A70-A715-484F-8C56-2566E64AF63C}" type="slidenum">
              <a:rPr lang="en-US"/>
              <a:pPr>
                <a:defRPr/>
              </a:pPr>
              <a:t>‹#›</a:t>
            </a:fld>
            <a:endParaRPr lang="en-US"/>
          </a:p>
        </p:txBody>
      </p:sp>
    </p:spTree>
    <p:extLst>
      <p:ext uri="{BB962C8B-B14F-4D97-AF65-F5344CB8AC3E}">
        <p14:creationId xmlns:p14="http://schemas.microsoft.com/office/powerpoint/2010/main" val="3448113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idx="10"/>
          </p:nvPr>
        </p:nvSpPr>
        <p:spPr>
          <a:ln/>
        </p:spPr>
        <p:txBody>
          <a:bodyPr/>
          <a:lstStyle>
            <a:lvl1pPr>
              <a:defRPr/>
            </a:lvl1pPr>
          </a:lstStyle>
          <a:p>
            <a:pPr>
              <a:defRPr/>
            </a:pPr>
            <a:fld id="{AC9CF906-E7F7-4888-B5C9-033E0B6E081F}" type="slidenum">
              <a:rPr lang="en-US"/>
              <a:pPr>
                <a:defRPr/>
              </a:pPr>
              <a:t>‹#›</a:t>
            </a:fld>
            <a:endParaRPr lang="en-US"/>
          </a:p>
        </p:txBody>
      </p:sp>
    </p:spTree>
    <p:extLst>
      <p:ext uri="{BB962C8B-B14F-4D97-AF65-F5344CB8AC3E}">
        <p14:creationId xmlns:p14="http://schemas.microsoft.com/office/powerpoint/2010/main" val="358334409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Line 1"/>
          <p:cNvSpPr>
            <a:spLocks noChangeShapeType="1"/>
          </p:cNvSpPr>
          <p:nvPr/>
        </p:nvSpPr>
        <p:spPr bwMode="auto">
          <a:xfrm>
            <a:off x="7391400" y="0"/>
            <a:ext cx="1588" cy="152400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027" name="Rectangle 2"/>
          <p:cNvSpPr>
            <a:spLocks noGrp="1" noChangeArrowheads="1"/>
          </p:cNvSpPr>
          <p:nvPr>
            <p:ph type="title"/>
          </p:nvPr>
        </p:nvSpPr>
        <p:spPr bwMode="auto">
          <a:xfrm>
            <a:off x="457200" y="122238"/>
            <a:ext cx="6856413" cy="129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b" anchorCtr="0" compatLnSpc="1">
            <a:prstTxWarp prst="textNoShape">
              <a:avLst/>
            </a:prstTxWarp>
          </a:bodyPr>
          <a:lstStyle/>
          <a:p>
            <a:pPr lvl="0"/>
            <a:r>
              <a:rPr lang="en-GB" smtClean="0"/>
              <a:t>Click to edit the title text format</a:t>
            </a:r>
          </a:p>
        </p:txBody>
      </p:sp>
      <p:sp>
        <p:nvSpPr>
          <p:cNvPr id="1028" name="Rectangle 3"/>
          <p:cNvSpPr>
            <a:spLocks noGrp="1" noChangeArrowheads="1"/>
          </p:cNvSpPr>
          <p:nvPr>
            <p:ph type="body" idx="1"/>
          </p:nvPr>
        </p:nvSpPr>
        <p:spPr bwMode="auto">
          <a:xfrm>
            <a:off x="457200" y="1719263"/>
            <a:ext cx="8228013" cy="441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9" name="Text Box 4"/>
          <p:cNvSpPr txBox="1">
            <a:spLocks noChangeArrowheads="1"/>
          </p:cNvSpPr>
          <p:nvPr/>
        </p:nvSpPr>
        <p:spPr bwMode="auto">
          <a:xfrm>
            <a:off x="45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30" name="Text Box 5"/>
          <p:cNvSpPr txBox="1">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 name="Rectangle 6"/>
          <p:cNvSpPr>
            <a:spLocks noGrp="1" noChangeArrowheads="1"/>
          </p:cNvSpPr>
          <p:nvPr>
            <p:ph type="sldNum"/>
          </p:nvPr>
        </p:nvSpPr>
        <p:spPr bwMode="auto">
          <a:xfrm>
            <a:off x="6553200" y="6248400"/>
            <a:ext cx="21320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charset="0"/>
              <a:buNone/>
              <a:defRPr sz="1000">
                <a:solidFill>
                  <a:srgbClr val="000000"/>
                </a:solidFill>
              </a:defRPr>
            </a:lvl1pPr>
          </a:lstStyle>
          <a:p>
            <a:pPr>
              <a:defRPr/>
            </a:pPr>
            <a:fld id="{12F145D4-BBCC-4905-BC8E-0528FF11F5CE}" type="slidenum">
              <a:rPr lang="en-US"/>
              <a:pPr>
                <a:defRPr/>
              </a:pPr>
              <a:t>‹#›</a:t>
            </a:fld>
            <a:endParaRPr lang="en-US"/>
          </a:p>
        </p:txBody>
      </p:sp>
      <p:pic>
        <p:nvPicPr>
          <p:cNvPr id="1032"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391400" y="228600"/>
            <a:ext cx="152400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xmlns:p14="http://schemas.microsoft.com/office/powerpoint/2010/main" id="1" dur="indefinite" restart="never" nodeType="tmRoot"/>
      </p:par>
    </p:tnLst>
  </p:timing>
  <p:txStyles>
    <p:titleStyle>
      <a:lvl1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Arial" charset="0"/>
          <a:ea typeface="Arial" charset="0"/>
          <a:cs typeface="Arial" charset="0"/>
        </a:defRPr>
      </a:lvl2pPr>
      <a:lvl3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Arial" charset="0"/>
          <a:ea typeface="Arial" charset="0"/>
          <a:cs typeface="Arial" charset="0"/>
        </a:defRPr>
      </a:lvl3pPr>
      <a:lvl4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Arial" charset="0"/>
          <a:ea typeface="Arial" charset="0"/>
          <a:cs typeface="Arial" charset="0"/>
        </a:defRPr>
      </a:lvl4pPr>
      <a:lvl5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Arial" charset="0"/>
          <a:ea typeface="Arial" charset="0"/>
          <a:cs typeface="Arial"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3900" b="1">
          <a:solidFill>
            <a:srgbClr val="330066"/>
          </a:solidFill>
          <a:latin typeface="Arial" charset="0"/>
          <a:ea typeface="Arial" charset="0"/>
          <a:cs typeface="Arial"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3900" b="1">
          <a:solidFill>
            <a:srgbClr val="330066"/>
          </a:solidFill>
          <a:latin typeface="Arial" charset="0"/>
          <a:ea typeface="Arial" charset="0"/>
          <a:cs typeface="Arial"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3900" b="1">
          <a:solidFill>
            <a:srgbClr val="330066"/>
          </a:solidFill>
          <a:latin typeface="Arial" charset="0"/>
          <a:ea typeface="Arial" charset="0"/>
          <a:cs typeface="Arial"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3900" b="1">
          <a:solidFill>
            <a:srgbClr val="330066"/>
          </a:solidFill>
          <a:latin typeface="Arial" charset="0"/>
          <a:ea typeface="Arial" charset="0"/>
          <a:cs typeface="Arial" charset="0"/>
        </a:defRPr>
      </a:lvl9pPr>
    </p:titleStyle>
    <p:bodyStyle>
      <a:lvl1pPr marL="342900" indent="-342900" algn="l" defTabSz="457200" rtl="0" eaLnBrk="0" fontAlgn="base" hangingPunct="0">
        <a:spcBef>
          <a:spcPts val="750"/>
        </a:spcBef>
        <a:spcAft>
          <a:spcPct val="0"/>
        </a:spcAft>
        <a:buClr>
          <a:srgbClr val="000000"/>
        </a:buClr>
        <a:buSzPct val="100000"/>
        <a:buFont typeface="Times New Roman" pitchFamily="18" charset="0"/>
        <a:defRPr sz="3000">
          <a:solidFill>
            <a:srgbClr val="000000"/>
          </a:solidFill>
          <a:latin typeface="+mn-lt"/>
          <a:ea typeface="+mn-ea"/>
          <a:cs typeface="+mn-cs"/>
        </a:defRPr>
      </a:lvl1pPr>
      <a:lvl2pPr marL="742950" indent="-285750" algn="l" defTabSz="457200" rtl="0" eaLnBrk="0" fontAlgn="base" hangingPunct="0">
        <a:spcBef>
          <a:spcPts val="650"/>
        </a:spcBef>
        <a:spcAft>
          <a:spcPct val="0"/>
        </a:spcAft>
        <a:buClr>
          <a:srgbClr val="000000"/>
        </a:buClr>
        <a:buSzPct val="100000"/>
        <a:buFont typeface="Times New Roman" pitchFamily="18" charset="0"/>
        <a:defRPr sz="2600">
          <a:solidFill>
            <a:srgbClr val="000000"/>
          </a:solidFill>
          <a:latin typeface="+mn-lt"/>
          <a:ea typeface="+mn-ea"/>
          <a:cs typeface="+mn-cs"/>
        </a:defRPr>
      </a:lvl2pPr>
      <a:lvl3pPr marL="1143000" indent="-228600" algn="l" defTabSz="457200"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mn-lt"/>
          <a:ea typeface="+mn-ea"/>
          <a:cs typeface="+mn-cs"/>
        </a:defRPr>
      </a:lvl3pPr>
      <a:lvl4pPr marL="1600200" indent="-228600" algn="l" defTabSz="457200"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cs typeface="+mn-cs"/>
        </a:defRPr>
      </a:lvl4pPr>
      <a:lvl5pPr marL="2057400" indent="-228600" algn="l" defTabSz="457200"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Line 1"/>
          <p:cNvSpPr>
            <a:spLocks noChangeShapeType="1"/>
          </p:cNvSpPr>
          <p:nvPr/>
        </p:nvSpPr>
        <p:spPr bwMode="auto">
          <a:xfrm>
            <a:off x="7315200" y="1066800"/>
            <a:ext cx="1588" cy="449580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051" name="Line 2"/>
          <p:cNvSpPr>
            <a:spLocks noChangeShapeType="1"/>
          </p:cNvSpPr>
          <p:nvPr/>
        </p:nvSpPr>
        <p:spPr bwMode="auto">
          <a:xfrm>
            <a:off x="304800" y="2819400"/>
            <a:ext cx="8229600" cy="1588"/>
          </a:xfrm>
          <a:prstGeom prst="line">
            <a:avLst/>
          </a:prstGeom>
          <a:noFill/>
          <a:ln w="64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pic>
        <p:nvPicPr>
          <p:cNvPr id="2052" name="Picture 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391400" y="2971800"/>
            <a:ext cx="152400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053" name="Rectangle 4"/>
          <p:cNvSpPr>
            <a:spLocks noGrp="1" noChangeArrowheads="1"/>
          </p:cNvSpPr>
          <p:nvPr>
            <p:ph type="title"/>
          </p:nvPr>
        </p:nvSpPr>
        <p:spPr bwMode="auto">
          <a:xfrm>
            <a:off x="457200" y="122238"/>
            <a:ext cx="6856413" cy="129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b" anchorCtr="0" compatLnSpc="1">
            <a:prstTxWarp prst="textNoShape">
              <a:avLst/>
            </a:prstTxWarp>
          </a:bodyPr>
          <a:lstStyle/>
          <a:p>
            <a:pPr lvl="0"/>
            <a:r>
              <a:rPr lang="en-GB" smtClean="0"/>
              <a:t>Click to edit the title text format</a:t>
            </a:r>
          </a:p>
        </p:txBody>
      </p:sp>
      <p:sp>
        <p:nvSpPr>
          <p:cNvPr id="2054" name="Rectangle 5"/>
          <p:cNvSpPr>
            <a:spLocks noGrp="1" noChangeArrowheads="1"/>
          </p:cNvSpPr>
          <p:nvPr>
            <p:ph type="body" idx="1"/>
          </p:nvPr>
        </p:nvSpPr>
        <p:spPr bwMode="auto">
          <a:xfrm>
            <a:off x="457200" y="1719263"/>
            <a:ext cx="8228013" cy="441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2055" name="Text Box 6"/>
          <p:cNvSpPr txBox="1">
            <a:spLocks noChangeArrowheads="1"/>
          </p:cNvSpPr>
          <p:nvPr/>
        </p:nvSpPr>
        <p:spPr bwMode="auto">
          <a:xfrm>
            <a:off x="45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056" name="Text Box 7"/>
          <p:cNvSpPr txBox="1">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 name="Rectangle 8"/>
          <p:cNvSpPr>
            <a:spLocks noGrp="1" noChangeArrowheads="1"/>
          </p:cNvSpPr>
          <p:nvPr>
            <p:ph type="sldNum"/>
          </p:nvPr>
        </p:nvSpPr>
        <p:spPr bwMode="auto">
          <a:xfrm>
            <a:off x="6553200" y="6248400"/>
            <a:ext cx="21320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charset="0"/>
              <a:buNone/>
              <a:defRPr sz="1000">
                <a:solidFill>
                  <a:srgbClr val="000000"/>
                </a:solidFill>
                <a:latin typeface="Times New Roman" charset="0"/>
              </a:defRPr>
            </a:lvl1pPr>
          </a:lstStyle>
          <a:p>
            <a:pPr>
              <a:defRPr/>
            </a:pPr>
            <a:fld id="{AEC539B0-10F8-4643-8612-B1C372C524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Arial" charset="0"/>
          <a:ea typeface="Arial" charset="0"/>
          <a:cs typeface="Arial" charset="0"/>
        </a:defRPr>
      </a:lvl2pPr>
      <a:lvl3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Arial" charset="0"/>
          <a:ea typeface="Arial" charset="0"/>
          <a:cs typeface="Arial" charset="0"/>
        </a:defRPr>
      </a:lvl3pPr>
      <a:lvl4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Arial" charset="0"/>
          <a:ea typeface="Arial" charset="0"/>
          <a:cs typeface="Arial" charset="0"/>
        </a:defRPr>
      </a:lvl4pPr>
      <a:lvl5pPr algn="l" defTabSz="457200" rtl="0" eaLnBrk="0" fontAlgn="base" hangingPunct="0">
        <a:spcBef>
          <a:spcPct val="0"/>
        </a:spcBef>
        <a:spcAft>
          <a:spcPct val="0"/>
        </a:spcAft>
        <a:buClr>
          <a:srgbClr val="000000"/>
        </a:buClr>
        <a:buSzPct val="100000"/>
        <a:buFont typeface="Times New Roman" pitchFamily="18" charset="0"/>
        <a:defRPr sz="3900" b="1">
          <a:solidFill>
            <a:srgbClr val="330066"/>
          </a:solidFill>
          <a:latin typeface="Arial" charset="0"/>
          <a:ea typeface="Arial" charset="0"/>
          <a:cs typeface="Arial" charset="0"/>
        </a:defRPr>
      </a:lvl5pPr>
      <a:lvl6pPr marL="2514600" indent="-228600" algn="l" defTabSz="457200" rtl="0" eaLnBrk="0" fontAlgn="base" hangingPunct="0">
        <a:spcBef>
          <a:spcPct val="0"/>
        </a:spcBef>
        <a:spcAft>
          <a:spcPct val="0"/>
        </a:spcAft>
        <a:buClr>
          <a:srgbClr val="000000"/>
        </a:buClr>
        <a:buSzPct val="100000"/>
        <a:buFont typeface="Times New Roman" charset="0"/>
        <a:defRPr sz="3900" b="1">
          <a:solidFill>
            <a:srgbClr val="330066"/>
          </a:solidFill>
          <a:latin typeface="Arial" charset="0"/>
          <a:ea typeface="Arial" charset="0"/>
          <a:cs typeface="Arial" charset="0"/>
        </a:defRPr>
      </a:lvl6pPr>
      <a:lvl7pPr marL="2971800" indent="-228600" algn="l" defTabSz="457200" rtl="0" eaLnBrk="0" fontAlgn="base" hangingPunct="0">
        <a:spcBef>
          <a:spcPct val="0"/>
        </a:spcBef>
        <a:spcAft>
          <a:spcPct val="0"/>
        </a:spcAft>
        <a:buClr>
          <a:srgbClr val="000000"/>
        </a:buClr>
        <a:buSzPct val="100000"/>
        <a:buFont typeface="Times New Roman" charset="0"/>
        <a:defRPr sz="3900" b="1">
          <a:solidFill>
            <a:srgbClr val="330066"/>
          </a:solidFill>
          <a:latin typeface="Arial" charset="0"/>
          <a:ea typeface="Arial" charset="0"/>
          <a:cs typeface="Arial" charset="0"/>
        </a:defRPr>
      </a:lvl7pPr>
      <a:lvl8pPr marL="3429000" indent="-228600" algn="l" defTabSz="457200" rtl="0" eaLnBrk="0" fontAlgn="base" hangingPunct="0">
        <a:spcBef>
          <a:spcPct val="0"/>
        </a:spcBef>
        <a:spcAft>
          <a:spcPct val="0"/>
        </a:spcAft>
        <a:buClr>
          <a:srgbClr val="000000"/>
        </a:buClr>
        <a:buSzPct val="100000"/>
        <a:buFont typeface="Times New Roman" charset="0"/>
        <a:defRPr sz="3900" b="1">
          <a:solidFill>
            <a:srgbClr val="330066"/>
          </a:solidFill>
          <a:latin typeface="Arial" charset="0"/>
          <a:ea typeface="Arial" charset="0"/>
          <a:cs typeface="Arial" charset="0"/>
        </a:defRPr>
      </a:lvl8pPr>
      <a:lvl9pPr marL="3886200" indent="-228600" algn="l" defTabSz="457200" rtl="0" eaLnBrk="0" fontAlgn="base" hangingPunct="0">
        <a:spcBef>
          <a:spcPct val="0"/>
        </a:spcBef>
        <a:spcAft>
          <a:spcPct val="0"/>
        </a:spcAft>
        <a:buClr>
          <a:srgbClr val="000000"/>
        </a:buClr>
        <a:buSzPct val="100000"/>
        <a:buFont typeface="Times New Roman" charset="0"/>
        <a:defRPr sz="3900" b="1">
          <a:solidFill>
            <a:srgbClr val="330066"/>
          </a:solidFill>
          <a:latin typeface="Arial" charset="0"/>
          <a:ea typeface="Arial" charset="0"/>
          <a:cs typeface="Arial" charset="0"/>
        </a:defRPr>
      </a:lvl9pPr>
    </p:titleStyle>
    <p:bodyStyle>
      <a:lvl1pPr marL="342900" indent="-342900" algn="l" defTabSz="457200" rtl="0" eaLnBrk="0" fontAlgn="base" hangingPunct="0">
        <a:spcBef>
          <a:spcPts val="750"/>
        </a:spcBef>
        <a:spcAft>
          <a:spcPct val="0"/>
        </a:spcAft>
        <a:buClr>
          <a:srgbClr val="000000"/>
        </a:buClr>
        <a:buSzPct val="100000"/>
        <a:buFont typeface="Times New Roman" pitchFamily="18" charset="0"/>
        <a:defRPr sz="3000">
          <a:solidFill>
            <a:srgbClr val="000000"/>
          </a:solidFill>
          <a:latin typeface="+mn-lt"/>
          <a:ea typeface="+mn-ea"/>
          <a:cs typeface="+mn-cs"/>
        </a:defRPr>
      </a:lvl1pPr>
      <a:lvl2pPr marL="742950" indent="-285750" algn="l" defTabSz="457200" rtl="0" eaLnBrk="0" fontAlgn="base" hangingPunct="0">
        <a:spcBef>
          <a:spcPts val="650"/>
        </a:spcBef>
        <a:spcAft>
          <a:spcPct val="0"/>
        </a:spcAft>
        <a:buClr>
          <a:srgbClr val="000000"/>
        </a:buClr>
        <a:buSzPct val="100000"/>
        <a:buFont typeface="Times New Roman" pitchFamily="18" charset="0"/>
        <a:defRPr sz="2600">
          <a:solidFill>
            <a:srgbClr val="000000"/>
          </a:solidFill>
          <a:latin typeface="+mn-lt"/>
          <a:ea typeface="+mn-ea"/>
          <a:cs typeface="+mn-cs"/>
        </a:defRPr>
      </a:lvl2pPr>
      <a:lvl3pPr marL="1143000" indent="-228600" algn="l" defTabSz="457200"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mn-lt"/>
          <a:ea typeface="+mn-ea"/>
          <a:cs typeface="+mn-cs"/>
        </a:defRPr>
      </a:lvl3pPr>
      <a:lvl4pPr marL="1600200" indent="-228600" algn="l" defTabSz="457200"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cs typeface="+mn-cs"/>
        </a:defRPr>
      </a:lvl4pPr>
      <a:lvl5pPr marL="2057400" indent="-228600" algn="l" defTabSz="457200"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304800" y="457200"/>
            <a:ext cx="6781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9pPr>
          </a:lstStyle>
          <a:p>
            <a:pPr algn="r" eaLnBrk="1" hangingPunct="1"/>
            <a:r>
              <a:rPr lang="en-US" sz="4800" b="1" dirty="0">
                <a:solidFill>
                  <a:srgbClr val="330066"/>
                </a:solidFill>
              </a:rPr>
              <a:t>RADEXT WG</a:t>
            </a:r>
            <a:br>
              <a:rPr lang="en-US" sz="4800" b="1" dirty="0">
                <a:solidFill>
                  <a:srgbClr val="330066"/>
                </a:solidFill>
              </a:rPr>
            </a:br>
            <a:r>
              <a:rPr lang="en-US" sz="4800" b="1" dirty="0">
                <a:solidFill>
                  <a:srgbClr val="330066"/>
                </a:solidFill>
              </a:rPr>
              <a:t>IETF </a:t>
            </a:r>
            <a:r>
              <a:rPr lang="en-US" sz="4800" b="1" dirty="0" smtClean="0">
                <a:solidFill>
                  <a:srgbClr val="330066"/>
                </a:solidFill>
              </a:rPr>
              <a:t>86</a:t>
            </a:r>
            <a:endParaRPr lang="en-US" sz="4800" b="1" dirty="0">
              <a:solidFill>
                <a:srgbClr val="330066"/>
              </a:solidFill>
            </a:endParaRPr>
          </a:p>
        </p:txBody>
      </p:sp>
      <p:sp>
        <p:nvSpPr>
          <p:cNvPr id="3075" name="Text Box 2"/>
          <p:cNvSpPr txBox="1">
            <a:spLocks noChangeArrowheads="1"/>
          </p:cNvSpPr>
          <p:nvPr/>
        </p:nvSpPr>
        <p:spPr bwMode="auto">
          <a:xfrm>
            <a:off x="228600" y="3048000"/>
            <a:ext cx="68580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9pPr>
          </a:lstStyle>
          <a:p>
            <a:pPr algn="r" eaLnBrk="1" hangingPunct="1">
              <a:spcBef>
                <a:spcPts val="900"/>
              </a:spcBef>
            </a:pPr>
            <a:r>
              <a:rPr lang="en-US" sz="3600" dirty="0">
                <a:solidFill>
                  <a:srgbClr val="000000"/>
                </a:solidFill>
              </a:rPr>
              <a:t>Agenda</a:t>
            </a:r>
          </a:p>
          <a:p>
            <a:pPr algn="r" eaLnBrk="1" hangingPunct="1">
              <a:spcBef>
                <a:spcPts val="900"/>
              </a:spcBef>
            </a:pPr>
            <a:r>
              <a:rPr lang="en-US" sz="3600" dirty="0" smtClean="0">
                <a:solidFill>
                  <a:srgbClr val="000000"/>
                </a:solidFill>
              </a:rPr>
              <a:t>March 12, 2013</a:t>
            </a:r>
            <a:endParaRPr lang="en-US" sz="3600" dirty="0">
              <a:solidFill>
                <a:srgbClr val="000000"/>
              </a:solidFill>
            </a:endParaRPr>
          </a:p>
          <a:p>
            <a:pPr algn="r" eaLnBrk="1" hangingPunct="1">
              <a:spcBef>
                <a:spcPts val="900"/>
              </a:spcBef>
            </a:pPr>
            <a:r>
              <a:rPr lang="en-US" sz="3600" dirty="0" smtClean="0">
                <a:solidFill>
                  <a:srgbClr val="000000"/>
                </a:solidFill>
              </a:rPr>
              <a:t>1700-1830</a:t>
            </a:r>
            <a:endParaRPr lang="en-US" sz="3600" dirty="0">
              <a:solidFill>
                <a:srgbClr val="000000"/>
              </a:solidFill>
            </a:endParaRPr>
          </a:p>
          <a:p>
            <a:pPr algn="r" eaLnBrk="1" hangingPunct="1">
              <a:spcBef>
                <a:spcPts val="900"/>
              </a:spcBef>
            </a:pPr>
            <a:endParaRPr lang="en-US" sz="3600" dirty="0">
              <a:solidFill>
                <a:srgbClr val="000000"/>
              </a:solidFill>
            </a:endParaRPr>
          </a:p>
        </p:txBody>
      </p:sp>
      <p:sp>
        <p:nvSpPr>
          <p:cNvPr id="3076" name="Rectangle 3"/>
          <p:cNvSpPr>
            <a:spLocks noChangeArrowheads="1"/>
          </p:cNvSpPr>
          <p:nvPr/>
        </p:nvSpPr>
        <p:spPr bwMode="auto">
          <a:xfrm>
            <a:off x="2209800" y="5791200"/>
            <a:ext cx="5791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rPr>
              <a:t>Please join the Jabber room:</a:t>
            </a: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rPr>
              <a:t>radext@jabber.ietf.org</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44813" y="1941513"/>
            <a:ext cx="2922587" cy="346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2291" name="Rectangle 2"/>
          <p:cNvSpPr>
            <a:spLocks noChangeArrowheads="1"/>
          </p:cNvSpPr>
          <p:nvPr/>
        </p:nvSpPr>
        <p:spPr bwMode="auto">
          <a:xfrm>
            <a:off x="2881313" y="838200"/>
            <a:ext cx="2947987"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a:solidFill>
                  <a:srgbClr val="330066"/>
                </a:solidFill>
              </a:rPr>
              <a:t>Feedback?</a:t>
            </a: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457200" y="122238"/>
            <a:ext cx="68580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9pPr>
          </a:lstStyle>
          <a:p>
            <a:pPr eaLnBrk="1" hangingPunct="1"/>
            <a:r>
              <a:rPr lang="en-US" sz="3900" b="1">
                <a:solidFill>
                  <a:srgbClr val="330066"/>
                </a:solidFill>
              </a:rPr>
              <a:t>Note Well</a:t>
            </a:r>
          </a:p>
        </p:txBody>
      </p:sp>
      <p:sp>
        <p:nvSpPr>
          <p:cNvPr id="4099" name="Text Box 2"/>
          <p:cNvSpPr txBox="1">
            <a:spLocks noChangeArrowheads="1"/>
          </p:cNvSpPr>
          <p:nvPr/>
        </p:nvSpPr>
        <p:spPr bwMode="auto">
          <a:xfrm>
            <a:off x="0" y="1066800"/>
            <a:ext cx="91440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1pPr>
            <a:lvl2pPr marL="690563" indent="-34766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9pPr>
          </a:lstStyle>
          <a:p>
            <a:pPr eaLnBrk="1" hangingPunct="1">
              <a:spcBef>
                <a:spcPts val="400"/>
              </a:spcBef>
              <a:buClr>
                <a:srgbClr val="330066"/>
              </a:buClr>
              <a:buSzPct val="70000"/>
              <a:buFont typeface="Wingdings" pitchFamily="2" charset="2"/>
              <a:buChar char=""/>
            </a:pPr>
            <a:r>
              <a:rPr lang="en-US" sz="1600">
                <a:solidFill>
                  <a:srgbClr val="000000"/>
                </a:solidFill>
              </a:rPr>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p>
          <a:p>
            <a:pPr lvl="1" eaLnBrk="1" hangingPunct="1">
              <a:spcBef>
                <a:spcPts val="350"/>
              </a:spcBef>
              <a:buClr>
                <a:srgbClr val="669999"/>
              </a:buClr>
              <a:buSzPct val="70000"/>
              <a:buFont typeface="Wingdings" pitchFamily="2" charset="2"/>
              <a:buChar char=""/>
            </a:pPr>
            <a:r>
              <a:rPr lang="en-US" sz="1400">
                <a:solidFill>
                  <a:srgbClr val="000000"/>
                </a:solidFill>
              </a:rPr>
              <a:t>the IETF plenary session,</a:t>
            </a:r>
          </a:p>
          <a:p>
            <a:pPr lvl="1" eaLnBrk="1" hangingPunct="1">
              <a:spcBef>
                <a:spcPts val="350"/>
              </a:spcBef>
              <a:buClr>
                <a:srgbClr val="669999"/>
              </a:buClr>
              <a:buSzPct val="70000"/>
              <a:buFont typeface="Wingdings" pitchFamily="2" charset="2"/>
              <a:buChar char=""/>
            </a:pPr>
            <a:r>
              <a:rPr lang="en-US" sz="1400">
                <a:solidFill>
                  <a:srgbClr val="000000"/>
                </a:solidFill>
              </a:rPr>
              <a:t>any IETF working group, BOF or portion thereof,</a:t>
            </a:r>
          </a:p>
          <a:p>
            <a:pPr lvl="1" eaLnBrk="1" hangingPunct="1">
              <a:spcBef>
                <a:spcPts val="350"/>
              </a:spcBef>
              <a:buClr>
                <a:srgbClr val="669999"/>
              </a:buClr>
              <a:buSzPct val="70000"/>
              <a:buFont typeface="Wingdings" pitchFamily="2" charset="2"/>
              <a:buChar char=""/>
            </a:pPr>
            <a:r>
              <a:rPr lang="en-US" sz="1400">
                <a:solidFill>
                  <a:srgbClr val="000000"/>
                </a:solidFill>
              </a:rPr>
              <a:t>the IESG or any member thereof on behalf of the IESG,</a:t>
            </a:r>
          </a:p>
          <a:p>
            <a:pPr lvl="1" eaLnBrk="1" hangingPunct="1">
              <a:spcBef>
                <a:spcPts val="350"/>
              </a:spcBef>
              <a:buClr>
                <a:srgbClr val="669999"/>
              </a:buClr>
              <a:buSzPct val="70000"/>
              <a:buFont typeface="Wingdings" pitchFamily="2" charset="2"/>
              <a:buChar char=""/>
            </a:pPr>
            <a:r>
              <a:rPr lang="en-US" sz="1400">
                <a:solidFill>
                  <a:srgbClr val="000000"/>
                </a:solidFill>
              </a:rPr>
              <a:t>the IAB or any member thereof on behalf of the IAB,</a:t>
            </a:r>
          </a:p>
          <a:p>
            <a:pPr lvl="1" eaLnBrk="1" hangingPunct="1">
              <a:spcBef>
                <a:spcPts val="350"/>
              </a:spcBef>
              <a:buClr>
                <a:srgbClr val="669999"/>
              </a:buClr>
              <a:buSzPct val="70000"/>
              <a:buFont typeface="Wingdings" pitchFamily="2" charset="2"/>
              <a:buChar char=""/>
            </a:pPr>
            <a:r>
              <a:rPr lang="en-US" sz="1400">
                <a:solidFill>
                  <a:srgbClr val="000000"/>
                </a:solidFill>
              </a:rPr>
              <a:t>any IETF mailing list, including the IETF list itself,</a:t>
            </a:r>
          </a:p>
          <a:p>
            <a:pPr lvl="1" eaLnBrk="1" hangingPunct="1">
              <a:spcBef>
                <a:spcPts val="350"/>
              </a:spcBef>
              <a:buClr>
                <a:srgbClr val="669999"/>
              </a:buClr>
              <a:buSzPct val="70000"/>
              <a:buFont typeface="Wingdings" pitchFamily="2" charset="2"/>
              <a:buChar char=""/>
            </a:pPr>
            <a:r>
              <a:rPr lang="en-US" sz="1400">
                <a:solidFill>
                  <a:srgbClr val="000000"/>
                </a:solidFill>
              </a:rPr>
              <a:t>any working group or design team list, or any other list functioning under IETF auspices,</a:t>
            </a:r>
          </a:p>
          <a:p>
            <a:pPr lvl="1" eaLnBrk="1" hangingPunct="1">
              <a:spcBef>
                <a:spcPts val="350"/>
              </a:spcBef>
              <a:buClr>
                <a:srgbClr val="669999"/>
              </a:buClr>
              <a:buSzPct val="70000"/>
              <a:buFont typeface="Wingdings" pitchFamily="2" charset="2"/>
              <a:buChar char=""/>
            </a:pPr>
            <a:r>
              <a:rPr lang="en-US" sz="1400">
                <a:solidFill>
                  <a:srgbClr val="000000"/>
                </a:solidFill>
              </a:rPr>
              <a:t>the RFC Editor or the Internet-Drafts function</a:t>
            </a:r>
          </a:p>
          <a:p>
            <a:pPr eaLnBrk="1" hangingPunct="1">
              <a:spcBef>
                <a:spcPts val="450"/>
              </a:spcBef>
              <a:buClr>
                <a:srgbClr val="330066"/>
              </a:buClr>
              <a:buSzPct val="70000"/>
              <a:buFont typeface="Wingdings" pitchFamily="2" charset="2"/>
              <a:buChar char=""/>
            </a:pPr>
            <a:r>
              <a:rPr lang="en-US">
                <a:solidFill>
                  <a:srgbClr val="000000"/>
                </a:solidFill>
              </a:rPr>
              <a:t>All IETF Contributions are subject to the rules of RFC 3978 (updated by RFC 4748) and RFC 3979(updated by RFC 4879).</a:t>
            </a:r>
          </a:p>
          <a:p>
            <a:pPr lvl="1" eaLnBrk="1" hangingPunct="1">
              <a:spcBef>
                <a:spcPts val="350"/>
              </a:spcBef>
              <a:buClr>
                <a:srgbClr val="669999"/>
              </a:buClr>
              <a:buSzPct val="70000"/>
              <a:buFont typeface="Wingdings" pitchFamily="2" charset="2"/>
              <a:buChar char=""/>
            </a:pPr>
            <a:r>
              <a:rPr lang="en-US" sz="1400">
                <a:solidFill>
                  <a:srgbClr val="000000"/>
                </a:solidFill>
              </a:rPr>
              <a:t>Statements made outside of an IETF session, mailing list or other function, that are clearly not intended to be input to an IETF activity, group or function, are not IETF Contributions in the context of this notice.</a:t>
            </a:r>
          </a:p>
          <a:p>
            <a:pPr lvl="1" eaLnBrk="1" hangingPunct="1">
              <a:spcBef>
                <a:spcPts val="350"/>
              </a:spcBef>
              <a:buClr>
                <a:srgbClr val="669999"/>
              </a:buClr>
              <a:buSzPct val="70000"/>
              <a:buFont typeface="Wingdings" pitchFamily="2" charset="2"/>
              <a:buChar char=""/>
            </a:pPr>
            <a:r>
              <a:rPr lang="en-US" sz="1400">
                <a:solidFill>
                  <a:srgbClr val="000000"/>
                </a:solidFill>
              </a:rPr>
              <a:t>Please consult RFC 3978 (and RFC 4748) for details.</a:t>
            </a:r>
          </a:p>
          <a:p>
            <a:pPr lvl="1" eaLnBrk="1" hangingPunct="1">
              <a:spcBef>
                <a:spcPts val="350"/>
              </a:spcBef>
              <a:buClr>
                <a:srgbClr val="669999"/>
              </a:buClr>
              <a:buSzPct val="70000"/>
              <a:buFont typeface="Wingdings" pitchFamily="2" charset="2"/>
              <a:buChar char=""/>
            </a:pPr>
            <a:r>
              <a:rPr lang="en-US" sz="1400">
                <a:solidFill>
                  <a:srgbClr val="000000"/>
                </a:solidFill>
              </a:rPr>
              <a:t>A participant in any IETF activity is deemed to accept all IETF rules of process, as documented in Best Current Practices RFCs and IESG Statements.</a:t>
            </a:r>
          </a:p>
          <a:p>
            <a:pPr lvl="1" eaLnBrk="1" hangingPunct="1">
              <a:spcBef>
                <a:spcPts val="350"/>
              </a:spcBef>
              <a:buClr>
                <a:srgbClr val="669999"/>
              </a:buClr>
              <a:buSzPct val="70000"/>
              <a:buFont typeface="Wingdings" pitchFamily="2" charset="2"/>
              <a:buChar char=""/>
            </a:pPr>
            <a:r>
              <a:rPr lang="en-US" sz="1400">
                <a:solidFill>
                  <a:srgbClr val="000000"/>
                </a:solidFill>
              </a:rPr>
              <a:t>A participant in any IETF activity acknowledges that written, audio and video records of meetings may be made and may be available to the public.</a:t>
            </a:r>
          </a:p>
          <a:p>
            <a:pPr eaLnBrk="1" hangingPunct="1">
              <a:spcBef>
                <a:spcPts val="350"/>
              </a:spcBef>
              <a:buClr>
                <a:srgbClr val="330066"/>
              </a:buClr>
              <a:buSzPct val="70000"/>
              <a:buFont typeface="Wingdings" pitchFamily="2" charset="2"/>
              <a:buNone/>
            </a:pPr>
            <a:endParaRPr lang="en-US" sz="1400">
              <a:solidFill>
                <a:srgbClr val="000000"/>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
          <p:cNvSpPr txBox="1">
            <a:spLocks noChangeArrowheads="1"/>
          </p:cNvSpPr>
          <p:nvPr/>
        </p:nvSpPr>
        <p:spPr bwMode="auto">
          <a:xfrm>
            <a:off x="457200" y="122238"/>
            <a:ext cx="6858000"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cs typeface="Arial" charset="0"/>
              </a:defRPr>
            </a:lvl9pPr>
          </a:lstStyle>
          <a:p>
            <a:pPr eaLnBrk="1" hangingPunct="1"/>
            <a:r>
              <a:rPr lang="en-US" sz="3900" b="1">
                <a:solidFill>
                  <a:srgbClr val="330066"/>
                </a:solidFill>
              </a:rPr>
              <a:t>Intellectual Property</a:t>
            </a:r>
          </a:p>
        </p:txBody>
      </p:sp>
      <p:sp>
        <p:nvSpPr>
          <p:cNvPr id="5123" name="Text Box 2"/>
          <p:cNvSpPr txBox="1">
            <a:spLocks noChangeArrowheads="1"/>
          </p:cNvSpPr>
          <p:nvPr/>
        </p:nvSpPr>
        <p:spPr bwMode="auto">
          <a:xfrm>
            <a:off x="304800" y="1524000"/>
            <a:ext cx="8534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1pPr>
            <a:lvl2pPr marL="690563" indent="-34766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cs typeface="Arial" charset="0"/>
              </a:defRPr>
            </a:lvl9pPr>
          </a:lstStyle>
          <a:p>
            <a:pPr eaLnBrk="1" hangingPunct="1">
              <a:spcBef>
                <a:spcPts val="700"/>
              </a:spcBef>
              <a:buClr>
                <a:srgbClr val="330066"/>
              </a:buClr>
              <a:buSzPct val="70000"/>
              <a:buFont typeface="Wingdings" pitchFamily="2" charset="2"/>
              <a:buChar char=""/>
            </a:pPr>
            <a:r>
              <a:rPr lang="en-US" sz="2800">
                <a:solidFill>
                  <a:srgbClr val="000000"/>
                </a:solidFill>
              </a:rPr>
              <a:t>When starting a presentation you MUST say if:</a:t>
            </a:r>
          </a:p>
          <a:p>
            <a:pPr lvl="1" eaLnBrk="1" hangingPunct="1">
              <a:spcBef>
                <a:spcPts val="600"/>
              </a:spcBef>
              <a:buClr>
                <a:srgbClr val="669999"/>
              </a:buClr>
              <a:buSzPct val="70000"/>
              <a:buFont typeface="Wingdings" pitchFamily="2" charset="2"/>
              <a:buChar char=""/>
            </a:pPr>
            <a:r>
              <a:rPr lang="en-US" sz="2400">
                <a:solidFill>
                  <a:srgbClr val="000000"/>
                </a:solidFill>
              </a:rPr>
              <a:t>There is IPR associated with your draft</a:t>
            </a:r>
          </a:p>
          <a:p>
            <a:pPr lvl="1" eaLnBrk="1" hangingPunct="1">
              <a:spcBef>
                <a:spcPts val="600"/>
              </a:spcBef>
              <a:buClr>
                <a:srgbClr val="669999"/>
              </a:buClr>
              <a:buSzPct val="70000"/>
              <a:buFont typeface="Wingdings" pitchFamily="2" charset="2"/>
              <a:buChar char=""/>
            </a:pPr>
            <a:r>
              <a:rPr lang="en-US" sz="2400">
                <a:solidFill>
                  <a:srgbClr val="000000"/>
                </a:solidFill>
              </a:rPr>
              <a:t>The restrictions listed in section 5 of RFC 3978/4748 apply to your draft</a:t>
            </a:r>
          </a:p>
          <a:p>
            <a:pPr eaLnBrk="1" hangingPunct="1">
              <a:spcBef>
                <a:spcPts val="700"/>
              </a:spcBef>
              <a:buClr>
                <a:srgbClr val="330066"/>
              </a:buClr>
              <a:buSzPct val="70000"/>
              <a:buFont typeface="Wingdings" pitchFamily="2" charset="2"/>
              <a:buChar char=""/>
            </a:pPr>
            <a:r>
              <a:rPr lang="en-US" sz="2800">
                <a:solidFill>
                  <a:srgbClr val="000000"/>
                </a:solidFill>
              </a:rPr>
              <a:t>When asking questions or commenting on a draft:</a:t>
            </a:r>
          </a:p>
          <a:p>
            <a:pPr lvl="1" eaLnBrk="1" hangingPunct="1">
              <a:spcBef>
                <a:spcPts val="600"/>
              </a:spcBef>
              <a:buClr>
                <a:srgbClr val="669999"/>
              </a:buClr>
              <a:buSzPct val="70000"/>
              <a:buFont typeface="Wingdings" pitchFamily="2" charset="2"/>
              <a:buChar char=""/>
            </a:pPr>
            <a:r>
              <a:rPr lang="en-US" sz="2400">
                <a:solidFill>
                  <a:srgbClr val="000000"/>
                </a:solidFill>
              </a:rPr>
              <a:t>You MUST disclose any IPR you know of relating to the technology under discussion</a:t>
            </a:r>
          </a:p>
          <a:p>
            <a:pPr eaLnBrk="1" hangingPunct="1">
              <a:spcBef>
                <a:spcPts val="700"/>
              </a:spcBef>
              <a:buClr>
                <a:srgbClr val="330066"/>
              </a:buClr>
              <a:buSzPct val="70000"/>
              <a:buFont typeface="Wingdings" pitchFamily="2" charset="2"/>
              <a:buChar char=""/>
            </a:pPr>
            <a:r>
              <a:rPr lang="en-US" sz="2800">
                <a:solidFill>
                  <a:srgbClr val="000000"/>
                </a:solidFill>
              </a:rPr>
              <a:t>References</a:t>
            </a:r>
          </a:p>
          <a:p>
            <a:pPr lvl="1" eaLnBrk="1" hangingPunct="1">
              <a:spcBef>
                <a:spcPts val="600"/>
              </a:spcBef>
              <a:buClr>
                <a:srgbClr val="669999"/>
              </a:buClr>
              <a:buSzPct val="70000"/>
              <a:buFont typeface="Wingdings" pitchFamily="2" charset="2"/>
              <a:buChar char=""/>
            </a:pPr>
            <a:r>
              <a:rPr lang="en-US" sz="2400">
                <a:solidFill>
                  <a:srgbClr val="000000"/>
                </a:solidFill>
              </a:rPr>
              <a:t>RFC 5378 and RFC 3979 (updated by RFC 4879)</a:t>
            </a:r>
          </a:p>
          <a:p>
            <a:pPr lvl="1" eaLnBrk="1" hangingPunct="1">
              <a:spcBef>
                <a:spcPts val="600"/>
              </a:spcBef>
              <a:buClr>
                <a:srgbClr val="669999"/>
              </a:buClr>
              <a:buSzPct val="70000"/>
              <a:buFont typeface="Wingdings" pitchFamily="2" charset="2"/>
              <a:buChar char=""/>
            </a:pPr>
            <a:r>
              <a:rPr lang="en-US" sz="2400">
                <a:solidFill>
                  <a:srgbClr val="000000"/>
                </a:solidFill>
              </a:rPr>
              <a:t>“Note well” text</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(1 of 2)</a:t>
            </a:r>
            <a:endParaRPr lang="en-US" dirty="0"/>
          </a:p>
        </p:txBody>
      </p:sp>
      <p:sp>
        <p:nvSpPr>
          <p:cNvPr id="3" name="Content Placeholder 2"/>
          <p:cNvSpPr>
            <a:spLocks noGrp="1"/>
          </p:cNvSpPr>
          <p:nvPr>
            <p:ph idx="1"/>
          </p:nvPr>
        </p:nvSpPr>
        <p:spPr>
          <a:xfrm>
            <a:off x="457200" y="1719263"/>
            <a:ext cx="8458200" cy="4833937"/>
          </a:xfrm>
        </p:spPr>
        <p:txBody>
          <a:bodyPr>
            <a:normAutofit fontScale="62500" lnSpcReduction="20000"/>
          </a:bodyPr>
          <a:lstStyle/>
          <a:p>
            <a:pPr marL="457200" indent="-457200">
              <a:buFont typeface="Arial" pitchFamily="34" charset="0"/>
              <a:buChar char="•"/>
            </a:pPr>
            <a:r>
              <a:rPr lang="en-US" dirty="0"/>
              <a:t>5</a:t>
            </a:r>
            <a:r>
              <a:rPr lang="en-US" dirty="0" smtClean="0"/>
              <a:t>:00 </a:t>
            </a:r>
            <a:r>
              <a:rPr lang="en-US" dirty="0"/>
              <a:t>– </a:t>
            </a:r>
            <a:r>
              <a:rPr lang="en-US" dirty="0" smtClean="0"/>
              <a:t>5:</a:t>
            </a:r>
            <a:r>
              <a:rPr lang="en-US" dirty="0" smtClean="0"/>
              <a:t>10 </a:t>
            </a:r>
            <a:r>
              <a:rPr lang="en-US" dirty="0"/>
              <a:t>PM, Preliminaries </a:t>
            </a:r>
            <a:r>
              <a:rPr lang="en-US" dirty="0" smtClean="0"/>
              <a:t>(10 </a:t>
            </a:r>
            <a:r>
              <a:rPr lang="en-US" dirty="0"/>
              <a:t>minutes)</a:t>
            </a:r>
          </a:p>
          <a:p>
            <a:pPr marL="857250" lvl="1" indent="-457200">
              <a:buFont typeface="Arial" pitchFamily="34" charset="0"/>
              <a:buChar char="•"/>
            </a:pPr>
            <a:r>
              <a:rPr lang="en-US" dirty="0"/>
              <a:t>Note Well, Note Takers, Jabber scribe</a:t>
            </a:r>
          </a:p>
          <a:p>
            <a:pPr marL="857250" lvl="1" indent="-457200">
              <a:buFont typeface="Arial" pitchFamily="34" charset="0"/>
              <a:buChar char="•"/>
            </a:pPr>
            <a:r>
              <a:rPr lang="en-US" dirty="0"/>
              <a:t>Agenda bash</a:t>
            </a:r>
          </a:p>
          <a:p>
            <a:pPr marL="857250" lvl="1" indent="-457200">
              <a:buFont typeface="Arial" pitchFamily="34" charset="0"/>
              <a:buChar char="•"/>
            </a:pPr>
            <a:r>
              <a:rPr lang="en-US" dirty="0"/>
              <a:t>Document Status </a:t>
            </a:r>
          </a:p>
          <a:p>
            <a:pPr marL="457200" indent="-457200">
              <a:buFont typeface="Arial" pitchFamily="34" charset="0"/>
              <a:buChar char="•"/>
            </a:pPr>
            <a:r>
              <a:rPr lang="en-US" dirty="0"/>
              <a:t>WG draft discussion </a:t>
            </a:r>
            <a:r>
              <a:rPr lang="en-US" dirty="0" smtClean="0"/>
              <a:t>(</a:t>
            </a:r>
            <a:r>
              <a:rPr lang="en-US" dirty="0" smtClean="0"/>
              <a:t>35</a:t>
            </a:r>
            <a:r>
              <a:rPr lang="en-US" dirty="0" smtClean="0"/>
              <a:t> </a:t>
            </a:r>
            <a:r>
              <a:rPr lang="en-US" dirty="0"/>
              <a:t>minutes)</a:t>
            </a:r>
          </a:p>
          <a:p>
            <a:pPr marL="857250" lvl="1" indent="-457200">
              <a:buFont typeface="Arial" pitchFamily="34" charset="0"/>
              <a:buChar char="•"/>
            </a:pPr>
            <a:r>
              <a:rPr lang="en-US" dirty="0"/>
              <a:t>5</a:t>
            </a:r>
            <a:r>
              <a:rPr lang="en-US" dirty="0" smtClean="0"/>
              <a:t>:15 </a:t>
            </a:r>
            <a:r>
              <a:rPr lang="en-US" dirty="0"/>
              <a:t>– </a:t>
            </a:r>
            <a:r>
              <a:rPr lang="en-US" dirty="0" smtClean="0"/>
              <a:t>5:20PM </a:t>
            </a:r>
            <a:r>
              <a:rPr lang="en-US" sz="2800" dirty="0" smtClean="0"/>
              <a:t>Network Access Identifier, Alan </a:t>
            </a:r>
            <a:r>
              <a:rPr lang="en-US" sz="2800" dirty="0" err="1" smtClean="0"/>
              <a:t>DeKok</a:t>
            </a:r>
            <a:r>
              <a:rPr lang="en-US" sz="2800" dirty="0" smtClean="0"/>
              <a:t> (5 </a:t>
            </a:r>
            <a:r>
              <a:rPr lang="en-US" sz="2800" dirty="0"/>
              <a:t>minutes)</a:t>
            </a:r>
          </a:p>
          <a:p>
            <a:pPr marL="1257300" lvl="2" indent="-457200">
              <a:buFont typeface="Arial" pitchFamily="34" charset="0"/>
              <a:buChar char="•"/>
            </a:pPr>
            <a:r>
              <a:rPr lang="en-US" sz="2400" dirty="0"/>
              <a:t>http://</a:t>
            </a:r>
            <a:r>
              <a:rPr lang="en-US" sz="2400" dirty="0" err="1"/>
              <a:t>tools.ietf.org</a:t>
            </a:r>
            <a:r>
              <a:rPr lang="en-US" sz="2400" dirty="0"/>
              <a:t>/html/draft-</a:t>
            </a:r>
            <a:r>
              <a:rPr lang="en-US" sz="2400" dirty="0" err="1"/>
              <a:t>ietf</a:t>
            </a:r>
            <a:r>
              <a:rPr lang="en-US" sz="2400" dirty="0"/>
              <a:t>-</a:t>
            </a:r>
            <a:r>
              <a:rPr lang="en-US" sz="2400" dirty="0" err="1"/>
              <a:t>radext-</a:t>
            </a:r>
            <a:r>
              <a:rPr lang="en-US" sz="2400" dirty="0" err="1" smtClean="0"/>
              <a:t>nai</a:t>
            </a:r>
            <a:endParaRPr lang="en-US" sz="2400" dirty="0" smtClean="0"/>
          </a:p>
          <a:p>
            <a:pPr marL="857250" lvl="1" indent="-457200">
              <a:buFont typeface="Arial" pitchFamily="34" charset="0"/>
              <a:buChar char="•"/>
            </a:pPr>
            <a:r>
              <a:rPr lang="en-US" dirty="0" smtClean="0"/>
              <a:t>5:20 – 5:25PM RADIUS Extensions, Alan </a:t>
            </a:r>
            <a:r>
              <a:rPr lang="en-US" dirty="0" err="1" smtClean="0"/>
              <a:t>DeKok</a:t>
            </a:r>
            <a:r>
              <a:rPr lang="en-US" dirty="0" smtClean="0"/>
              <a:t> (5 minutes)</a:t>
            </a:r>
          </a:p>
          <a:p>
            <a:pPr marL="1257300" lvl="2" indent="-457200">
              <a:buFont typeface="Arial" pitchFamily="34" charset="0"/>
              <a:buChar char="•"/>
            </a:pPr>
            <a:r>
              <a:rPr lang="en-US" dirty="0"/>
              <a:t>http://</a:t>
            </a:r>
            <a:r>
              <a:rPr lang="en-US" dirty="0" err="1"/>
              <a:t>tools.ietf.org</a:t>
            </a:r>
            <a:r>
              <a:rPr lang="en-US" dirty="0"/>
              <a:t>/html/draft-</a:t>
            </a:r>
            <a:r>
              <a:rPr lang="en-US" dirty="0" err="1"/>
              <a:t>ietf</a:t>
            </a:r>
            <a:r>
              <a:rPr lang="en-US" dirty="0"/>
              <a:t>-</a:t>
            </a:r>
            <a:r>
              <a:rPr lang="en-US" dirty="0" err="1"/>
              <a:t>radext</a:t>
            </a:r>
            <a:r>
              <a:rPr lang="en-US" dirty="0"/>
              <a:t>-radius-</a:t>
            </a:r>
            <a:r>
              <a:rPr lang="en-US" dirty="0" smtClean="0"/>
              <a:t>extensions</a:t>
            </a:r>
          </a:p>
          <a:p>
            <a:pPr marL="857250" lvl="1" indent="-457200">
              <a:buFont typeface="Arial" pitchFamily="34" charset="0"/>
              <a:buChar char="•"/>
            </a:pPr>
            <a:r>
              <a:rPr lang="en-US" dirty="0" smtClean="0"/>
              <a:t>5:25 – 5:30PM DTLS as Transport Layer for RADIUS, Alan </a:t>
            </a:r>
            <a:r>
              <a:rPr lang="en-US" dirty="0" err="1" smtClean="0"/>
              <a:t>DeKok</a:t>
            </a:r>
            <a:r>
              <a:rPr lang="en-US" dirty="0" smtClean="0"/>
              <a:t> (5 minutes)</a:t>
            </a:r>
          </a:p>
          <a:p>
            <a:pPr marL="1257300" lvl="2" indent="-457200">
              <a:buFont typeface="Arial" pitchFamily="34" charset="0"/>
              <a:buChar char="•"/>
            </a:pPr>
            <a:r>
              <a:rPr lang="en-US" dirty="0"/>
              <a:t>http://</a:t>
            </a:r>
            <a:r>
              <a:rPr lang="en-US" dirty="0" err="1"/>
              <a:t>tools.ietf.org</a:t>
            </a:r>
            <a:r>
              <a:rPr lang="en-US" dirty="0"/>
              <a:t>/html/draft-</a:t>
            </a:r>
            <a:r>
              <a:rPr lang="en-US" dirty="0" err="1"/>
              <a:t>ietf</a:t>
            </a:r>
            <a:r>
              <a:rPr lang="en-US" dirty="0"/>
              <a:t>-</a:t>
            </a:r>
            <a:r>
              <a:rPr lang="en-US" dirty="0" err="1"/>
              <a:t>radext-dtls</a:t>
            </a:r>
            <a:endParaRPr lang="en-US" dirty="0" smtClean="0"/>
          </a:p>
          <a:p>
            <a:pPr marL="857250" lvl="1" indent="-457200">
              <a:buFont typeface="Arial" pitchFamily="34" charset="0"/>
              <a:buChar char="•"/>
            </a:pPr>
            <a:r>
              <a:rPr lang="en-US" dirty="0" smtClean="0"/>
              <a:t>5:30 – 5:40PM NAI-based Dynamic Peer Discover, Stefan Winter (10 minutes)</a:t>
            </a:r>
          </a:p>
          <a:p>
            <a:pPr marL="1257300" lvl="2" indent="-457200">
              <a:buFont typeface="Arial" pitchFamily="34" charset="0"/>
              <a:buChar char="•"/>
            </a:pPr>
            <a:r>
              <a:rPr lang="en-US" dirty="0"/>
              <a:t>http://</a:t>
            </a:r>
            <a:r>
              <a:rPr lang="en-US" dirty="0" err="1"/>
              <a:t>tools.ietf.org</a:t>
            </a:r>
            <a:r>
              <a:rPr lang="en-US" dirty="0"/>
              <a:t>/html/draft-</a:t>
            </a:r>
            <a:r>
              <a:rPr lang="en-US" dirty="0" err="1"/>
              <a:t>ietf</a:t>
            </a:r>
            <a:r>
              <a:rPr lang="en-US" dirty="0"/>
              <a:t>-</a:t>
            </a:r>
            <a:r>
              <a:rPr lang="en-US" dirty="0" err="1"/>
              <a:t>radext</a:t>
            </a:r>
            <a:r>
              <a:rPr lang="en-US" dirty="0"/>
              <a:t>-dynamic-</a:t>
            </a:r>
            <a:r>
              <a:rPr lang="en-US" dirty="0" smtClean="0"/>
              <a:t>discovery</a:t>
            </a:r>
          </a:p>
          <a:p>
            <a:pPr marL="857250" lvl="1" indent="-457200">
              <a:buFont typeface="Arial" pitchFamily="34" charset="0"/>
              <a:buChar char="•"/>
            </a:pPr>
            <a:r>
              <a:rPr lang="en-US" dirty="0" smtClean="0"/>
              <a:t>5:40 – 5:50PM RADIUS Attributes for IEEE 802 Networks, Bernard </a:t>
            </a:r>
            <a:r>
              <a:rPr lang="en-US" dirty="0" err="1" smtClean="0"/>
              <a:t>Aboba</a:t>
            </a:r>
            <a:r>
              <a:rPr lang="en-US" dirty="0" smtClean="0"/>
              <a:t> (10 minutes)</a:t>
            </a:r>
          </a:p>
          <a:p>
            <a:pPr marL="1257300" lvl="2" indent="-457200">
              <a:buFont typeface="Arial" pitchFamily="34" charset="0"/>
              <a:buChar char="•"/>
            </a:pPr>
            <a:r>
              <a:rPr lang="en-US" dirty="0"/>
              <a:t>http://</a:t>
            </a:r>
            <a:r>
              <a:rPr lang="en-US" dirty="0" err="1"/>
              <a:t>tools.ietf.org</a:t>
            </a:r>
            <a:r>
              <a:rPr lang="en-US" dirty="0"/>
              <a:t>/html/draft-ietf-radext-ieee802ext</a:t>
            </a:r>
            <a:endParaRPr lang="en-US" dirty="0" smtClean="0"/>
          </a:p>
          <a:p>
            <a:pPr marL="0" indent="0"/>
            <a:endParaRPr lang="en-US" dirty="0"/>
          </a:p>
          <a:p>
            <a:pPr marL="457200" indent="-457200">
              <a:buFont typeface="Arial" pitchFamily="34" charset="0"/>
              <a:buChar char="•"/>
            </a:pPr>
            <a:endParaRPr lang="en-US" dirty="0" smtClean="0"/>
          </a:p>
          <a:p>
            <a:pPr marL="800100" lvl="2" indent="0"/>
            <a:endParaRPr lang="en-US" dirty="0"/>
          </a:p>
        </p:txBody>
      </p:sp>
    </p:spTree>
    <p:extLst>
      <p:ext uri="{BB962C8B-B14F-4D97-AF65-F5344CB8AC3E}">
        <p14:creationId xmlns:p14="http://schemas.microsoft.com/office/powerpoint/2010/main" val="82220189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(2 of 2)</a:t>
            </a:r>
            <a:endParaRPr lang="en-US" dirty="0"/>
          </a:p>
        </p:txBody>
      </p:sp>
      <p:sp>
        <p:nvSpPr>
          <p:cNvPr id="3" name="Content Placeholder 2"/>
          <p:cNvSpPr>
            <a:spLocks noGrp="1"/>
          </p:cNvSpPr>
          <p:nvPr>
            <p:ph idx="1"/>
          </p:nvPr>
        </p:nvSpPr>
        <p:spPr>
          <a:xfrm>
            <a:off x="457200" y="1719263"/>
            <a:ext cx="8458200" cy="4224337"/>
          </a:xfrm>
        </p:spPr>
        <p:txBody>
          <a:bodyPr>
            <a:normAutofit fontScale="70000" lnSpcReduction="20000"/>
          </a:bodyPr>
          <a:lstStyle/>
          <a:p>
            <a:pPr marL="457200" indent="-457200">
              <a:buFont typeface="Arial" pitchFamily="34" charset="0"/>
              <a:buChar char="•"/>
            </a:pPr>
            <a:r>
              <a:rPr lang="en-US" dirty="0" smtClean="0"/>
              <a:t>Chartered work (20 minutes) </a:t>
            </a:r>
          </a:p>
          <a:p>
            <a:pPr marL="857250" lvl="1" indent="-457200">
              <a:buFont typeface="Arial" pitchFamily="34" charset="0"/>
              <a:buChar char="•"/>
            </a:pPr>
            <a:r>
              <a:rPr lang="en-US" dirty="0"/>
              <a:t>5:50 – 6:</a:t>
            </a:r>
            <a:r>
              <a:rPr lang="en-US" dirty="0" smtClean="0"/>
              <a:t>00PM </a:t>
            </a:r>
            <a:r>
              <a:rPr lang="en-US" dirty="0"/>
              <a:t>Support of fragmentation of RADIUS packets, Diego Lopez (</a:t>
            </a:r>
            <a:r>
              <a:rPr lang="en-US" dirty="0" smtClean="0"/>
              <a:t>10 </a:t>
            </a:r>
            <a:r>
              <a:rPr lang="en-US" dirty="0"/>
              <a:t>minutes)</a:t>
            </a:r>
          </a:p>
          <a:p>
            <a:pPr marL="1257300" lvl="2" indent="-457200">
              <a:buFont typeface="Arial" pitchFamily="34" charset="0"/>
              <a:buChar char="•"/>
            </a:pPr>
            <a:r>
              <a:rPr lang="en-US" dirty="0"/>
              <a:t>http://</a:t>
            </a:r>
            <a:r>
              <a:rPr lang="en-US" dirty="0" err="1"/>
              <a:t>tools.ietf.org</a:t>
            </a:r>
            <a:r>
              <a:rPr lang="en-US" dirty="0"/>
              <a:t>/html/draft-</a:t>
            </a:r>
            <a:r>
              <a:rPr lang="en-US" dirty="0" err="1"/>
              <a:t>perez</a:t>
            </a:r>
            <a:r>
              <a:rPr lang="en-US" dirty="0"/>
              <a:t>-</a:t>
            </a:r>
            <a:r>
              <a:rPr lang="en-US" dirty="0" err="1"/>
              <a:t>radext</a:t>
            </a:r>
            <a:r>
              <a:rPr lang="en-US" dirty="0"/>
              <a:t>-radius-</a:t>
            </a:r>
            <a:r>
              <a:rPr lang="en-US" dirty="0" smtClean="0"/>
              <a:t>fragmentation</a:t>
            </a:r>
          </a:p>
          <a:p>
            <a:pPr marL="857250" lvl="1" indent="-457200">
              <a:buFont typeface="Arial" pitchFamily="34" charset="0"/>
              <a:buChar char="•"/>
            </a:pPr>
            <a:r>
              <a:rPr lang="en-US" dirty="0" smtClean="0"/>
              <a:t>6:00 – 6:10PM RADIUS Extended Request (10 minutes)</a:t>
            </a:r>
          </a:p>
          <a:p>
            <a:pPr marL="1257300" lvl="2" indent="-457200">
              <a:buFont typeface="Arial" pitchFamily="34" charset="0"/>
              <a:buChar char="•"/>
            </a:pPr>
            <a:r>
              <a:rPr lang="en-US" dirty="0"/>
              <a:t>http://</a:t>
            </a:r>
            <a:r>
              <a:rPr lang="en-US" dirty="0" err="1"/>
              <a:t>tools.ietf.org</a:t>
            </a:r>
            <a:r>
              <a:rPr lang="en-US" dirty="0"/>
              <a:t>/html/draft-deacon-</a:t>
            </a:r>
            <a:r>
              <a:rPr lang="en-US" dirty="0" err="1"/>
              <a:t>radext</a:t>
            </a:r>
            <a:r>
              <a:rPr lang="en-US" dirty="0"/>
              <a:t>-extended-</a:t>
            </a:r>
            <a:r>
              <a:rPr lang="en-US" dirty="0" smtClean="0"/>
              <a:t>request</a:t>
            </a:r>
            <a:endParaRPr lang="en-US" dirty="0"/>
          </a:p>
          <a:p>
            <a:pPr marL="457200" indent="-457200">
              <a:buFont typeface="Arial" pitchFamily="34" charset="0"/>
              <a:buChar char="•"/>
            </a:pPr>
            <a:r>
              <a:rPr lang="en-US" dirty="0" smtClean="0"/>
              <a:t>Individual </a:t>
            </a:r>
            <a:r>
              <a:rPr lang="en-US" dirty="0" smtClean="0"/>
              <a:t>draft discussion (20 minutes)</a:t>
            </a:r>
          </a:p>
          <a:p>
            <a:pPr marL="857250" lvl="1" indent="-457200">
              <a:buFont typeface="Arial" pitchFamily="34" charset="0"/>
              <a:buChar char="•"/>
            </a:pPr>
            <a:r>
              <a:rPr lang="en-US" dirty="0" smtClean="0"/>
              <a:t>6</a:t>
            </a:r>
            <a:r>
              <a:rPr lang="en-US" dirty="0" smtClean="0"/>
              <a:t>:</a:t>
            </a:r>
            <a:r>
              <a:rPr lang="en-US" dirty="0" smtClean="0"/>
              <a:t>10</a:t>
            </a:r>
            <a:r>
              <a:rPr lang="en-US" dirty="0" smtClean="0"/>
              <a:t> </a:t>
            </a:r>
            <a:r>
              <a:rPr lang="en-US" dirty="0" smtClean="0"/>
              <a:t>– 6</a:t>
            </a:r>
            <a:r>
              <a:rPr lang="en-US" dirty="0" smtClean="0"/>
              <a:t>:</a:t>
            </a:r>
            <a:r>
              <a:rPr lang="en-US" dirty="0" smtClean="0"/>
              <a:t>20</a:t>
            </a:r>
            <a:r>
              <a:rPr lang="en-US" dirty="0" smtClean="0"/>
              <a:t>PM </a:t>
            </a:r>
            <a:r>
              <a:rPr lang="en-US" dirty="0" err="1" smtClean="0"/>
              <a:t>Eduroam</a:t>
            </a:r>
            <a:r>
              <a:rPr lang="en-US" dirty="0" smtClean="0"/>
              <a:t> architecture for network roaming, </a:t>
            </a:r>
            <a:r>
              <a:rPr lang="en-US" dirty="0" err="1" smtClean="0"/>
              <a:t>Klaas</a:t>
            </a:r>
            <a:r>
              <a:rPr lang="en-US" dirty="0" smtClean="0"/>
              <a:t> </a:t>
            </a:r>
            <a:r>
              <a:rPr lang="en-US" dirty="0" err="1" smtClean="0"/>
              <a:t>Wierenga</a:t>
            </a:r>
            <a:r>
              <a:rPr lang="en-US" dirty="0" smtClean="0"/>
              <a:t> (10 minutes) </a:t>
            </a:r>
          </a:p>
          <a:p>
            <a:pPr marL="1257300" lvl="2" indent="-457200">
              <a:buFont typeface="Arial" pitchFamily="34" charset="0"/>
              <a:buChar char="•"/>
            </a:pPr>
            <a:r>
              <a:rPr lang="en-US" dirty="0"/>
              <a:t>http://</a:t>
            </a:r>
            <a:r>
              <a:rPr lang="en-US" dirty="0" err="1"/>
              <a:t>tools.ietf.org</a:t>
            </a:r>
            <a:r>
              <a:rPr lang="en-US" dirty="0"/>
              <a:t>/html/draft-</a:t>
            </a:r>
            <a:r>
              <a:rPr lang="en-US" dirty="0" err="1"/>
              <a:t>wierenga</a:t>
            </a:r>
            <a:r>
              <a:rPr lang="en-US" dirty="0"/>
              <a:t>-</a:t>
            </a:r>
            <a:r>
              <a:rPr lang="en-US" dirty="0" err="1"/>
              <a:t>ietf-eduroam</a:t>
            </a:r>
            <a:r>
              <a:rPr lang="en-US" dirty="0"/>
              <a:t>  </a:t>
            </a:r>
            <a:endParaRPr lang="en-US" dirty="0" smtClean="0"/>
          </a:p>
          <a:p>
            <a:pPr marL="857250" lvl="1" indent="-457200">
              <a:buFont typeface="Arial" pitchFamily="34" charset="0"/>
              <a:buChar char="•"/>
            </a:pPr>
            <a:r>
              <a:rPr lang="en-US" dirty="0" smtClean="0"/>
              <a:t>6</a:t>
            </a:r>
            <a:r>
              <a:rPr lang="en-US" dirty="0" smtClean="0"/>
              <a:t>:</a:t>
            </a:r>
            <a:r>
              <a:rPr lang="en-US" dirty="0" smtClean="0"/>
              <a:t>20</a:t>
            </a:r>
            <a:r>
              <a:rPr lang="en-US" dirty="0" smtClean="0"/>
              <a:t> </a:t>
            </a:r>
            <a:r>
              <a:rPr lang="en-US" dirty="0" smtClean="0"/>
              <a:t>– 6</a:t>
            </a:r>
            <a:r>
              <a:rPr lang="en-US" dirty="0" smtClean="0"/>
              <a:t>:</a:t>
            </a:r>
            <a:r>
              <a:rPr lang="en-US" dirty="0" smtClean="0"/>
              <a:t>30</a:t>
            </a:r>
            <a:r>
              <a:rPr lang="en-US" dirty="0" smtClean="0"/>
              <a:t>PM </a:t>
            </a:r>
            <a:r>
              <a:rPr lang="en-US" dirty="0" smtClean="0"/>
              <a:t>Data types in RADIUS, Alan </a:t>
            </a:r>
            <a:r>
              <a:rPr lang="en-US" dirty="0" err="1" smtClean="0"/>
              <a:t>DeKok</a:t>
            </a:r>
            <a:r>
              <a:rPr lang="en-US" dirty="0" smtClean="0"/>
              <a:t> (10 minutes)</a:t>
            </a:r>
          </a:p>
          <a:p>
            <a:pPr marL="1257300" lvl="2" indent="-457200">
              <a:buFont typeface="Arial" pitchFamily="34" charset="0"/>
              <a:buChar char="•"/>
            </a:pPr>
            <a:r>
              <a:rPr lang="en-US" dirty="0"/>
              <a:t>http://</a:t>
            </a:r>
            <a:r>
              <a:rPr lang="en-US" dirty="0" err="1"/>
              <a:t>tools.ietf.org</a:t>
            </a:r>
            <a:r>
              <a:rPr lang="en-US" dirty="0"/>
              <a:t>/html/draft-</a:t>
            </a:r>
            <a:r>
              <a:rPr lang="en-US" dirty="0" err="1"/>
              <a:t>dekok</a:t>
            </a:r>
            <a:r>
              <a:rPr lang="en-US" dirty="0"/>
              <a:t>-</a:t>
            </a:r>
            <a:r>
              <a:rPr lang="en-US" dirty="0" err="1"/>
              <a:t>radext-</a:t>
            </a:r>
            <a:r>
              <a:rPr lang="en-US" dirty="0" err="1" smtClean="0"/>
              <a:t>datatypes</a:t>
            </a:r>
            <a:endParaRPr lang="en-US" dirty="0" smtClean="0"/>
          </a:p>
          <a:p>
            <a:pPr marL="457200" indent="-457200">
              <a:buFont typeface="Arial" pitchFamily="34" charset="0"/>
              <a:buChar char="•"/>
            </a:pPr>
            <a:r>
              <a:rPr lang="en-US" sz="3300" dirty="0" smtClean="0"/>
              <a:t>Wrap</a:t>
            </a:r>
            <a:r>
              <a:rPr lang="en-US" sz="3300" dirty="0"/>
              <a:t>-up </a:t>
            </a:r>
            <a:r>
              <a:rPr lang="en-US" sz="3300" dirty="0" smtClean="0"/>
              <a:t>(if time permits)</a:t>
            </a:r>
            <a:endParaRPr lang="en-US" sz="3300" dirty="0"/>
          </a:p>
          <a:p>
            <a:pPr marL="857250" lvl="1" indent="-457200">
              <a:buFont typeface="Arial" pitchFamily="34" charset="0"/>
              <a:buChar char="•"/>
            </a:pPr>
            <a:r>
              <a:rPr lang="en-US" sz="2500" dirty="0" smtClean="0"/>
              <a:t>Next </a:t>
            </a:r>
            <a:r>
              <a:rPr lang="en-US" sz="2500" dirty="0"/>
              <a:t>Steps: WG Chairs &amp; </a:t>
            </a:r>
            <a:r>
              <a:rPr lang="en-US" sz="2500" dirty="0" smtClean="0"/>
              <a:t>ADs</a:t>
            </a:r>
          </a:p>
          <a:p>
            <a:pPr marL="0" indent="0"/>
            <a:endParaRPr lang="en-US" dirty="0"/>
          </a:p>
          <a:p>
            <a:pPr marL="457200" indent="-457200">
              <a:buFont typeface="Arial" pitchFamily="34" charset="0"/>
              <a:buChar char="•"/>
            </a:pPr>
            <a:endParaRPr lang="en-US" dirty="0" smtClean="0"/>
          </a:p>
          <a:p>
            <a:pPr marL="800100" lvl="2" indent="0"/>
            <a:endParaRPr lang="en-US" dirty="0"/>
          </a:p>
        </p:txBody>
      </p:sp>
    </p:spTree>
    <p:extLst>
      <p:ext uri="{BB962C8B-B14F-4D97-AF65-F5344CB8AC3E}">
        <p14:creationId xmlns:p14="http://schemas.microsoft.com/office/powerpoint/2010/main" val="105272806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25363248"/>
              </p:ext>
            </p:extLst>
          </p:nvPr>
        </p:nvGraphicFramePr>
        <p:xfrm>
          <a:off x="228600" y="1676400"/>
          <a:ext cx="8686800" cy="3810768"/>
        </p:xfrm>
        <a:graphic>
          <a:graphicData uri="http://schemas.openxmlformats.org/drawingml/2006/table">
            <a:tbl>
              <a:tblPr firstRow="1" bandRow="1">
                <a:tableStyleId>{93296810-A885-4BE3-A3E7-6D5BEEA58F35}</a:tableStyleId>
              </a:tblPr>
              <a:tblGrid>
                <a:gridCol w="2986415"/>
                <a:gridCol w="864489"/>
                <a:gridCol w="3185509"/>
                <a:gridCol w="1650387"/>
              </a:tblGrid>
              <a:tr h="304866">
                <a:tc>
                  <a:txBody>
                    <a:bodyPr/>
                    <a:lstStyle/>
                    <a:p>
                      <a:r>
                        <a:rPr lang="en-US" sz="1400" dirty="0" smtClean="0"/>
                        <a:t>Document</a:t>
                      </a:r>
                      <a:endParaRPr lang="en-US" sz="1400" dirty="0"/>
                    </a:p>
                  </a:txBody>
                  <a:tcPr marL="91447" marR="91447" marT="45730" marB="45730"/>
                </a:tc>
                <a:tc>
                  <a:txBody>
                    <a:bodyPr/>
                    <a:lstStyle/>
                    <a:p>
                      <a:r>
                        <a:rPr lang="en-US" sz="1400" dirty="0" smtClean="0"/>
                        <a:t>Editor</a:t>
                      </a:r>
                      <a:endParaRPr lang="en-US" sz="1400" dirty="0"/>
                    </a:p>
                  </a:txBody>
                  <a:tcPr marL="91447" marR="91447" marT="45730" marB="45730"/>
                </a:tc>
                <a:tc>
                  <a:txBody>
                    <a:bodyPr/>
                    <a:lstStyle/>
                    <a:p>
                      <a:r>
                        <a:rPr lang="en-US" sz="1400" dirty="0" smtClean="0"/>
                        <a:t>Status</a:t>
                      </a:r>
                      <a:endParaRPr lang="en-US" sz="1400" dirty="0"/>
                    </a:p>
                  </a:txBody>
                  <a:tcPr marL="91447" marR="91447" marT="45730" marB="45730"/>
                </a:tc>
                <a:tc>
                  <a:txBody>
                    <a:bodyPr/>
                    <a:lstStyle/>
                    <a:p>
                      <a:r>
                        <a:rPr lang="en-US" sz="1400" dirty="0" smtClean="0"/>
                        <a:t>Next Step(s)</a:t>
                      </a:r>
                      <a:endParaRPr lang="en-US" sz="1400" dirty="0"/>
                    </a:p>
                  </a:txBody>
                  <a:tcPr marL="91447" marR="91447" marT="45730" marB="45730"/>
                </a:tc>
              </a:tr>
              <a:tr h="274378">
                <a:tc gridSpan="4">
                  <a:txBody>
                    <a:bodyPr/>
                    <a:lstStyle/>
                    <a:p>
                      <a:r>
                        <a:rPr lang="en-US" sz="1200" b="1" i="1" dirty="0" smtClean="0"/>
                        <a:t>RFC Published</a:t>
                      </a:r>
                      <a:r>
                        <a:rPr lang="en-US" sz="1200" b="1" i="1" baseline="0" dirty="0" smtClean="0"/>
                        <a:t> </a:t>
                      </a:r>
                      <a:endParaRPr lang="en-US" sz="1200" b="1" i="1" dirty="0"/>
                    </a:p>
                  </a:txBody>
                  <a:tcPr marL="91447" marR="91447" marT="45730" marB="45730">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82756">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None since IETF </a:t>
                      </a:r>
                      <a:r>
                        <a:rPr lang="en-US" sz="1200" dirty="0" smtClean="0"/>
                        <a:t>85</a:t>
                      </a:r>
                      <a:endParaRPr lang="en-US" sz="1200" dirty="0" smtClean="0"/>
                    </a:p>
                  </a:txBody>
                  <a:tcPr marL="91447" marR="91447" marT="45730" marB="45730"/>
                </a:tc>
                <a:tc>
                  <a:txBody>
                    <a:bodyPr/>
                    <a:lstStyle/>
                    <a:p>
                      <a:endParaRPr lang="en-US" sz="1200"/>
                    </a:p>
                  </a:txBody>
                  <a:tcPr marL="91447" marR="91447" marT="45730" marB="45730"/>
                </a:tc>
                <a:tc>
                  <a:txBody>
                    <a:bodyPr/>
                    <a:lstStyle/>
                    <a:p>
                      <a:endParaRPr lang="en-US" sz="1200"/>
                    </a:p>
                  </a:txBody>
                  <a:tcPr marL="91447" marR="91447" marT="45730" marB="45730"/>
                </a:tc>
                <a:tc>
                  <a:txBody>
                    <a:bodyPr/>
                    <a:lstStyle/>
                    <a:p>
                      <a:pPr>
                        <a:buFont typeface="Arial" pitchFamily="34" charset="0"/>
                        <a:buChar char="•"/>
                      </a:pPr>
                      <a:endParaRPr lang="en-US" sz="1200" baseline="0" dirty="0" smtClean="0">
                        <a:solidFill>
                          <a:schemeClr val="tx1"/>
                        </a:solidFill>
                      </a:endParaRPr>
                    </a:p>
                  </a:txBody>
                  <a:tcPr marL="91447" marR="91447" marT="45730" marB="45730"/>
                </a:tc>
              </a:tr>
              <a:tr h="274365">
                <a:tc gridSpan="4">
                  <a:txBody>
                    <a:bodyPr/>
                    <a:lstStyle/>
                    <a:p>
                      <a:r>
                        <a:rPr lang="en-US" sz="1200" b="1" i="1" dirty="0" smtClean="0"/>
                        <a:t>In RFC</a:t>
                      </a:r>
                      <a:r>
                        <a:rPr lang="en-US" sz="1200" b="1" i="1" baseline="0" dirty="0" smtClean="0"/>
                        <a:t> Editor Queue</a:t>
                      </a:r>
                      <a:endParaRPr lang="en-US" sz="1200" b="1" i="1" dirty="0"/>
                    </a:p>
                  </a:txBody>
                  <a:tcPr marL="91447" marR="91447" marT="45730" marB="45730">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dirty="0"/>
                    </a:p>
                  </a:txBody>
                  <a:tcPr/>
                </a:tc>
              </a:tr>
              <a:tr h="167451">
                <a:tc>
                  <a:txBody>
                    <a:bodyPr/>
                    <a:lstStyle/>
                    <a:p>
                      <a:r>
                        <a:rPr lang="en-US" sz="1200" i="0" dirty="0" smtClean="0"/>
                        <a:t>RADIUS attributes for IPv6 access </a:t>
                      </a:r>
                    </a:p>
                    <a:p>
                      <a:r>
                        <a:rPr lang="en-US" sz="800" i="0" dirty="0" smtClean="0"/>
                        <a:t>(draft-ietf-radext-ipv6-access)</a:t>
                      </a:r>
                      <a:endParaRPr lang="en-US" sz="800" i="0" dirty="0"/>
                    </a:p>
                  </a:txBody>
                  <a:tcPr marL="91447" marR="91447" marT="45730" marB="45730"/>
                </a:tc>
                <a:tc>
                  <a:txBody>
                    <a:bodyPr/>
                    <a:lstStyle/>
                    <a:p>
                      <a:r>
                        <a:rPr lang="en-US" sz="1200" i="0" dirty="0" smtClean="0"/>
                        <a:t>W. Dec</a:t>
                      </a:r>
                      <a:endParaRPr lang="en-US" sz="1200" i="0" dirty="0"/>
                    </a:p>
                  </a:txBody>
                  <a:tcPr marL="91447" marR="91447" marT="45730" marB="45730"/>
                </a:tc>
                <a:tc>
                  <a:txBody>
                    <a:bodyPr/>
                    <a:lstStyle/>
                    <a:p>
                      <a:pPr>
                        <a:buFont typeface="Arial" pitchFamily="34" charset="0"/>
                        <a:buChar char="•"/>
                      </a:pPr>
                      <a:r>
                        <a:rPr lang="en-US" sz="1200" i="0" dirty="0" smtClean="0">
                          <a:solidFill>
                            <a:srgbClr val="FF0000"/>
                          </a:solidFill>
                        </a:rPr>
                        <a:t>Entered RFC Editor queue</a:t>
                      </a:r>
                      <a:r>
                        <a:rPr lang="en-US" sz="1200" i="0" baseline="0" dirty="0" smtClean="0">
                          <a:solidFill>
                            <a:srgbClr val="FF0000"/>
                          </a:solidFill>
                        </a:rPr>
                        <a:t> 2013-02-13</a:t>
                      </a:r>
                      <a:endParaRPr lang="en-US" sz="1200" i="0" dirty="0">
                        <a:solidFill>
                          <a:srgbClr val="FF0000"/>
                        </a:solidFill>
                      </a:endParaRPr>
                    </a:p>
                  </a:txBody>
                  <a:tcPr marL="91447" marR="91447" marT="45730" marB="45730"/>
                </a:tc>
                <a:tc>
                  <a:txBody>
                    <a:bodyPr/>
                    <a:lstStyle/>
                    <a:p>
                      <a:pPr>
                        <a:buFont typeface="Arial" pitchFamily="34" charset="0"/>
                        <a:buChar char="•"/>
                      </a:pPr>
                      <a:r>
                        <a:rPr lang="en-US" sz="1200" b="0" baseline="0" dirty="0" smtClean="0">
                          <a:solidFill>
                            <a:srgbClr val="FF0000"/>
                          </a:solidFill>
                        </a:rPr>
                        <a:t>RFC published</a:t>
                      </a:r>
                    </a:p>
                  </a:txBody>
                  <a:tcPr marL="91447" marR="91447" marT="45730" marB="45730"/>
                </a:tc>
              </a:tr>
              <a:tr h="167451">
                <a:tc>
                  <a:txBody>
                    <a:bodyPr/>
                    <a:lstStyle/>
                    <a:p>
                      <a:r>
                        <a:rPr lang="en-US" sz="1200" dirty="0" smtClean="0"/>
                        <a:t>RADIUS Protocol Extensions</a:t>
                      </a:r>
                    </a:p>
                    <a:p>
                      <a:r>
                        <a:rPr lang="en-US" sz="800" dirty="0" smtClean="0"/>
                        <a:t>(draft-ietf-radext-</a:t>
                      </a:r>
                      <a:r>
                        <a:rPr lang="en-US" sz="800" kern="1200" dirty="0" smtClean="0">
                          <a:solidFill>
                            <a:schemeClr val="dk1"/>
                          </a:solidFill>
                          <a:effectLst/>
                          <a:latin typeface="+mn-lt"/>
                          <a:ea typeface="+mn-ea"/>
                          <a:cs typeface="+mn-cs"/>
                        </a:rPr>
                        <a:t>radius-extensions</a:t>
                      </a:r>
                      <a:r>
                        <a:rPr lang="en-US" sz="800" dirty="0" smtClean="0"/>
                        <a:t>)</a:t>
                      </a:r>
                      <a:endParaRPr lang="en-US" sz="800" i="1" dirty="0"/>
                    </a:p>
                  </a:txBody>
                  <a:tcPr marL="91437" marR="91437"/>
                </a:tc>
                <a:tc>
                  <a:txBody>
                    <a:bodyPr/>
                    <a:lstStyle/>
                    <a:p>
                      <a:r>
                        <a:rPr lang="en-US" sz="1200" dirty="0" smtClean="0"/>
                        <a:t>A. DeKok</a:t>
                      </a:r>
                      <a:endParaRPr lang="en-US" sz="1200" i="1" dirty="0"/>
                    </a:p>
                  </a:txBody>
                  <a:tcPr marL="91437" marR="91437"/>
                </a:tc>
                <a:tc>
                  <a:txBody>
                    <a:bodyPr/>
                    <a:lstStyle/>
                    <a:p>
                      <a:pPr>
                        <a:buFont typeface="Arial" pitchFamily="34" charset="0"/>
                        <a:buChar char="•"/>
                      </a:pPr>
                      <a:r>
                        <a:rPr lang="en-US" sz="1200" u="sng" baseline="0" dirty="0" smtClean="0">
                          <a:solidFill>
                            <a:srgbClr val="FF0000"/>
                          </a:solidFill>
                        </a:rPr>
                        <a:t>Much</a:t>
                      </a:r>
                      <a:r>
                        <a:rPr lang="en-US" sz="1200" baseline="0" dirty="0" smtClean="0">
                          <a:solidFill>
                            <a:srgbClr val="FF0000"/>
                          </a:solidFill>
                        </a:rPr>
                        <a:t> discussed since IETF85</a:t>
                      </a:r>
                    </a:p>
                    <a:p>
                      <a:pPr>
                        <a:buFont typeface="Arial" pitchFamily="34" charset="0"/>
                        <a:buChar char="•"/>
                      </a:pPr>
                      <a:r>
                        <a:rPr lang="en-US" sz="1200" baseline="0" dirty="0" smtClean="0">
                          <a:solidFill>
                            <a:srgbClr val="FF0000"/>
                          </a:solidFill>
                        </a:rPr>
                        <a:t>Entered RFC Editor queue 2013-02-27</a:t>
                      </a:r>
                    </a:p>
                  </a:txBody>
                  <a:tcPr marL="91437" marR="91437"/>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solidFill>
                            <a:srgbClr val="FF0000"/>
                          </a:solidFill>
                        </a:rPr>
                        <a:t>RFC published</a:t>
                      </a:r>
                      <a:r>
                        <a:rPr lang="en-US" sz="1200" baseline="0" dirty="0" smtClean="0">
                          <a:solidFill>
                            <a:srgbClr val="FF0000"/>
                          </a:solidFill>
                        </a:rPr>
                        <a:t> </a:t>
                      </a:r>
                      <a:endParaRPr lang="en-US" sz="1200" dirty="0" smtClean="0">
                        <a:solidFill>
                          <a:srgbClr val="FF0000"/>
                        </a:solidFill>
                      </a:endParaRPr>
                    </a:p>
                  </a:txBody>
                  <a:tcPr marL="91437" marR="91437"/>
                </a:tc>
              </a:tr>
              <a:tr h="274743">
                <a:tc gridSpan="4">
                  <a:txBody>
                    <a:bodyPr/>
                    <a:lstStyle/>
                    <a:p>
                      <a:r>
                        <a:rPr lang="en-US" sz="1200" b="1" i="1" dirty="0" smtClean="0">
                          <a:solidFill>
                            <a:schemeClr val="tx1"/>
                          </a:solidFill>
                        </a:rPr>
                        <a:t>In</a:t>
                      </a:r>
                      <a:r>
                        <a:rPr lang="en-US" sz="1200" b="1" i="1" baseline="0" dirty="0" smtClean="0">
                          <a:solidFill>
                            <a:schemeClr val="tx1"/>
                          </a:solidFill>
                        </a:rPr>
                        <a:t> IETF Last Call</a:t>
                      </a:r>
                      <a:endParaRPr lang="en-US" sz="1200" b="1" i="1" dirty="0">
                        <a:solidFill>
                          <a:schemeClr val="tx1"/>
                        </a:solidFill>
                      </a:endParaRPr>
                    </a:p>
                  </a:txBody>
                  <a:tcPr marL="91447" marR="91447" marT="45730" marB="45730">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258448">
                <a:tc>
                  <a:txBody>
                    <a:bodyPr/>
                    <a:lstStyle/>
                    <a:p>
                      <a:r>
                        <a:rPr lang="en-US" sz="1200" dirty="0" smtClean="0">
                          <a:solidFill>
                            <a:srgbClr val="FF0000"/>
                          </a:solidFill>
                        </a:rPr>
                        <a:t>None</a:t>
                      </a:r>
                      <a:r>
                        <a:rPr lang="en-US" sz="1200" baseline="0" dirty="0" smtClean="0">
                          <a:solidFill>
                            <a:srgbClr val="FF0000"/>
                          </a:solidFill>
                        </a:rPr>
                        <a:t> since </a:t>
                      </a:r>
                      <a:r>
                        <a:rPr lang="en-US" sz="1200" baseline="0" dirty="0" smtClean="0">
                          <a:solidFill>
                            <a:srgbClr val="FF0000"/>
                          </a:solidFill>
                        </a:rPr>
                        <a:t>IETF85</a:t>
                      </a:r>
                      <a:endParaRPr lang="en-US" sz="1200" dirty="0">
                        <a:solidFill>
                          <a:srgbClr val="FF0000"/>
                        </a:solidFill>
                      </a:endParaRPr>
                    </a:p>
                  </a:txBody>
                  <a:tcPr marL="91447" marR="91447" marT="45730" marB="45730">
                    <a:solidFill>
                      <a:srgbClr val="E9E9F3"/>
                    </a:solidFill>
                  </a:tcPr>
                </a:tc>
                <a:tc>
                  <a:txBody>
                    <a:bodyPr/>
                    <a:lstStyle/>
                    <a:p>
                      <a:endParaRPr lang="en-US" sz="1200" dirty="0"/>
                    </a:p>
                  </a:txBody>
                  <a:tcPr marL="91447" marR="91447" marT="45730" marB="45730">
                    <a:solidFill>
                      <a:srgbClr val="E9E9F3"/>
                    </a:solidFill>
                  </a:tcPr>
                </a:tc>
                <a:tc>
                  <a:txBody>
                    <a:bodyPr/>
                    <a:lstStyle/>
                    <a:p>
                      <a:endParaRPr lang="en-US" sz="1200" dirty="0"/>
                    </a:p>
                  </a:txBody>
                  <a:tcPr marL="91447" marR="91447" marT="45730" marB="45730">
                    <a:solidFill>
                      <a:srgbClr val="E9E9F3"/>
                    </a:solidFill>
                  </a:tcPr>
                </a:tc>
                <a:tc>
                  <a:txBody>
                    <a:bodyPr/>
                    <a:lstStyle/>
                    <a:p>
                      <a:pPr>
                        <a:buFont typeface="Arial" pitchFamily="34" charset="0"/>
                        <a:buNone/>
                      </a:pPr>
                      <a:endParaRPr lang="en-US" sz="1200" i="0" dirty="0">
                        <a:solidFill>
                          <a:srgbClr val="FF0000"/>
                        </a:solidFill>
                      </a:endParaRPr>
                    </a:p>
                  </a:txBody>
                  <a:tcPr marL="91447" marR="91447" marT="45730" marB="45730">
                    <a:solidFill>
                      <a:srgbClr val="E9E9F3"/>
                    </a:solidFill>
                  </a:tcPr>
                </a:tc>
              </a:tr>
              <a:tr h="274378">
                <a:tc gridSpan="4">
                  <a:txBody>
                    <a:bodyPr/>
                    <a:lstStyle/>
                    <a:p>
                      <a:r>
                        <a:rPr lang="en-US" sz="1200" b="1" i="1" dirty="0" smtClean="0">
                          <a:solidFill>
                            <a:schemeClr val="tx1"/>
                          </a:solidFill>
                        </a:rPr>
                        <a:t>WG</a:t>
                      </a:r>
                      <a:r>
                        <a:rPr lang="en-US" sz="1200" b="1" i="1" baseline="0" dirty="0" smtClean="0">
                          <a:solidFill>
                            <a:schemeClr val="tx1"/>
                          </a:solidFill>
                        </a:rPr>
                        <a:t> Consensus: Waiting for </a:t>
                      </a:r>
                      <a:r>
                        <a:rPr lang="en-US" sz="1200" b="1" i="1" baseline="0" dirty="0" err="1" smtClean="0">
                          <a:solidFill>
                            <a:schemeClr val="tx1"/>
                          </a:solidFill>
                        </a:rPr>
                        <a:t>Writeup</a:t>
                      </a:r>
                      <a:r>
                        <a:rPr lang="en-US" sz="1200" b="1" i="1" baseline="0" dirty="0" smtClean="0">
                          <a:solidFill>
                            <a:schemeClr val="tx1"/>
                          </a:solidFill>
                        </a:rPr>
                        <a:t> </a:t>
                      </a:r>
                      <a:endParaRPr lang="en-US" sz="1200" b="1" i="1" dirty="0">
                        <a:solidFill>
                          <a:schemeClr val="tx1"/>
                        </a:solidFill>
                      </a:endParaRPr>
                    </a:p>
                  </a:txBody>
                  <a:tcPr marL="91447" marR="91447" marT="45730" marB="45730">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66930">
                <a:tc>
                  <a:txBody>
                    <a:bodyPr/>
                    <a:lstStyle/>
                    <a:p>
                      <a:r>
                        <a:rPr lang="en-US" sz="1200" i="0" dirty="0" smtClean="0">
                          <a:solidFill>
                            <a:srgbClr val="FF0000"/>
                          </a:solidFill>
                        </a:rPr>
                        <a:t>None since IETF85</a:t>
                      </a:r>
                      <a:endParaRPr lang="en-US" sz="800" i="0" dirty="0">
                        <a:solidFill>
                          <a:srgbClr val="FF0000"/>
                        </a:solidFill>
                      </a:endParaRPr>
                    </a:p>
                  </a:txBody>
                  <a:tcPr marL="91437" marR="91437">
                    <a:solidFill>
                      <a:schemeClr val="accent6">
                        <a:lumMod val="20000"/>
                        <a:lumOff val="80000"/>
                      </a:schemeClr>
                    </a:solidFill>
                  </a:tcPr>
                </a:tc>
                <a:tc>
                  <a:txBody>
                    <a:bodyPr/>
                    <a:lstStyle/>
                    <a:p>
                      <a:endParaRPr lang="en-US" sz="1200" i="0" dirty="0"/>
                    </a:p>
                  </a:txBody>
                  <a:tcPr marL="91437" marR="91437"/>
                </a:tc>
                <a:tc>
                  <a:txBody>
                    <a:bodyPr/>
                    <a:lstStyle/>
                    <a:p>
                      <a:pPr>
                        <a:buFont typeface="Arial" pitchFamily="34" charset="0"/>
                        <a:buChar char="•"/>
                      </a:pPr>
                      <a:endParaRPr lang="en-US" sz="1200" i="0" dirty="0" smtClean="0">
                        <a:solidFill>
                          <a:srgbClr val="FF0000"/>
                        </a:solidFill>
                      </a:endParaRPr>
                    </a:p>
                  </a:txBody>
                  <a:tcPr marL="91437" marR="91437"/>
                </a:tc>
                <a:tc>
                  <a:txBody>
                    <a:bodyPr/>
                    <a:lstStyle/>
                    <a:p>
                      <a:pPr>
                        <a:buFont typeface="Arial" pitchFamily="34" charset="0"/>
                        <a:buChar char="•"/>
                      </a:pPr>
                      <a:endParaRPr lang="en-US" sz="1200" i="0" dirty="0" smtClean="0">
                        <a:solidFill>
                          <a:srgbClr val="FF0000"/>
                        </a:solidFill>
                      </a:endParaRPr>
                    </a:p>
                  </a:txBody>
                  <a:tcPr marL="91437" marR="91437"/>
                </a:tc>
              </a:tr>
              <a:tr h="274378">
                <a:tc gridSpan="4">
                  <a:txBody>
                    <a:bodyPr/>
                    <a:lstStyle/>
                    <a:p>
                      <a:r>
                        <a:rPr lang="en-US" sz="1200" b="1" i="1" dirty="0" smtClean="0">
                          <a:solidFill>
                            <a:schemeClr val="tx1"/>
                          </a:solidFill>
                        </a:rPr>
                        <a:t>In</a:t>
                      </a:r>
                      <a:r>
                        <a:rPr lang="en-US" sz="1200" b="1" i="1" baseline="0" dirty="0" smtClean="0">
                          <a:solidFill>
                            <a:schemeClr val="tx1"/>
                          </a:solidFill>
                        </a:rPr>
                        <a:t> WG Last Call </a:t>
                      </a:r>
                      <a:endParaRPr lang="en-US" sz="1200" b="1" i="1" dirty="0">
                        <a:solidFill>
                          <a:schemeClr val="tx1"/>
                        </a:solidFill>
                      </a:endParaRPr>
                    </a:p>
                  </a:txBody>
                  <a:tcPr marL="91447" marR="91447" marT="45730" marB="45730">
                    <a:solidFill>
                      <a:schemeClr val="bg1">
                        <a:lumMod val="85000"/>
                      </a:schemeClr>
                    </a:solidFill>
                  </a:tcPr>
                </a:tc>
                <a:tc hMerge="1">
                  <a:txBody>
                    <a:bodyPr/>
                    <a:lstStyle/>
                    <a:p>
                      <a:endParaRPr lang="en-US" sz="1200" dirty="0"/>
                    </a:p>
                  </a:txBody>
                  <a:tcPr marL="91447" marR="91447" marT="45723" marB="45723"/>
                </a:tc>
                <a:tc hMerge="1">
                  <a:txBody>
                    <a:bodyPr/>
                    <a:lstStyle/>
                    <a:p>
                      <a:endParaRPr lang="en-US" sz="1200"/>
                    </a:p>
                  </a:txBody>
                  <a:tcPr marL="91447" marR="91447" marT="45723" marB="45723"/>
                </a:tc>
                <a:tc hMerge="1">
                  <a:txBody>
                    <a:bodyPr/>
                    <a:lstStyle/>
                    <a:p>
                      <a:endParaRPr lang="en-US" sz="1200" dirty="0"/>
                    </a:p>
                  </a:txBody>
                  <a:tcPr marL="91447" marR="91447" marT="45723" marB="45723"/>
                </a:tc>
              </a:tr>
              <a:tr h="274378">
                <a:tc>
                  <a:txBody>
                    <a:bodyPr/>
                    <a:lstStyle/>
                    <a:p>
                      <a:r>
                        <a:rPr lang="en-US" sz="1200" i="0" dirty="0" smtClean="0"/>
                        <a:t>IEEE 802 attributes</a:t>
                      </a:r>
                    </a:p>
                    <a:p>
                      <a:r>
                        <a:rPr lang="en-US" sz="800" i="0" dirty="0" smtClean="0"/>
                        <a:t>(draft-ietf-radext-ieee802ext)</a:t>
                      </a:r>
                      <a:endParaRPr lang="en-US" sz="800" i="0" dirty="0"/>
                    </a:p>
                  </a:txBody>
                  <a:tcPr marL="91437" marR="91437">
                    <a:solidFill>
                      <a:schemeClr val="accent2">
                        <a:lumMod val="20000"/>
                        <a:lumOff val="80000"/>
                      </a:schemeClr>
                    </a:solidFill>
                  </a:tcPr>
                </a:tc>
                <a:tc>
                  <a:txBody>
                    <a:bodyPr/>
                    <a:lstStyle/>
                    <a:p>
                      <a:r>
                        <a:rPr lang="en-US" sz="1200" i="0" dirty="0" smtClean="0"/>
                        <a:t>B. Aboba</a:t>
                      </a:r>
                      <a:endParaRPr lang="en-US" sz="1200" i="0" dirty="0"/>
                    </a:p>
                  </a:txBody>
                  <a:tcPr marL="91437" marR="91437"/>
                </a:tc>
                <a:tc>
                  <a:txBody>
                    <a:bodyPr/>
                    <a:lstStyle/>
                    <a:p>
                      <a:pPr>
                        <a:buFont typeface="Arial" pitchFamily="34" charset="0"/>
                        <a:buChar char="•"/>
                      </a:pPr>
                      <a:r>
                        <a:rPr lang="en-US" sz="1200" i="0" dirty="0" smtClean="0">
                          <a:solidFill>
                            <a:srgbClr val="FF0000"/>
                          </a:solidFill>
                        </a:rPr>
                        <a:t>IEEE</a:t>
                      </a:r>
                      <a:r>
                        <a:rPr lang="en-US" sz="1200" i="0" baseline="0" dirty="0" smtClean="0">
                          <a:solidFill>
                            <a:srgbClr val="FF0000"/>
                          </a:solidFill>
                        </a:rPr>
                        <a:t> feedback obtained</a:t>
                      </a:r>
                      <a:endParaRPr lang="en-US" sz="1200" i="0" dirty="0" smtClean="0">
                        <a:solidFill>
                          <a:srgbClr val="FF0000"/>
                        </a:solidFill>
                      </a:endParaRPr>
                    </a:p>
                    <a:p>
                      <a:pPr>
                        <a:buFont typeface="Arial" pitchFamily="34" charset="0"/>
                        <a:buChar char="•"/>
                      </a:pPr>
                      <a:r>
                        <a:rPr lang="en-US" sz="1200" i="0" dirty="0" smtClean="0">
                          <a:solidFill>
                            <a:srgbClr val="FF0000"/>
                          </a:solidFill>
                        </a:rPr>
                        <a:t>Version -04</a:t>
                      </a:r>
                      <a:r>
                        <a:rPr lang="en-US" sz="1200" i="0" baseline="0" dirty="0" smtClean="0">
                          <a:solidFill>
                            <a:srgbClr val="FF0000"/>
                          </a:solidFill>
                        </a:rPr>
                        <a:t> published 2013-02-21</a:t>
                      </a:r>
                      <a:endParaRPr lang="en-US" sz="1200" i="0" dirty="0" smtClean="0">
                        <a:solidFill>
                          <a:srgbClr val="FF0000"/>
                        </a:solidFill>
                      </a:endParaRPr>
                    </a:p>
                  </a:txBody>
                  <a:tcPr marL="91437" marR="91437"/>
                </a:tc>
                <a:tc>
                  <a:txBody>
                    <a:bodyPr/>
                    <a:lstStyle/>
                    <a:p>
                      <a:pPr>
                        <a:buFont typeface="Arial" pitchFamily="34" charset="0"/>
                        <a:buChar char="•"/>
                      </a:pPr>
                      <a:r>
                        <a:rPr lang="en-US" sz="1200" i="0" dirty="0" smtClean="0">
                          <a:solidFill>
                            <a:srgbClr val="FF0000"/>
                          </a:solidFill>
                        </a:rPr>
                        <a:t>Discuss IETF86</a:t>
                      </a:r>
                    </a:p>
                    <a:p>
                      <a:pPr>
                        <a:buFont typeface="Arial" pitchFamily="34" charset="0"/>
                        <a:buChar char="•"/>
                      </a:pPr>
                      <a:r>
                        <a:rPr lang="en-US" sz="1200" i="0" dirty="0" smtClean="0">
                          <a:solidFill>
                            <a:srgbClr val="FF0000"/>
                          </a:solidFill>
                        </a:rPr>
                        <a:t>WGLC</a:t>
                      </a:r>
                    </a:p>
                  </a:txBody>
                  <a:tcPr marL="91437" marR="91437"/>
                </a:tc>
              </a:tr>
            </a:tbl>
          </a:graphicData>
        </a:graphic>
      </p:graphicFrame>
      <p:sp>
        <p:nvSpPr>
          <p:cNvPr id="9275" name="Title 2"/>
          <p:cNvSpPr>
            <a:spLocks noGrp="1"/>
          </p:cNvSpPr>
          <p:nvPr>
            <p:ph type="title"/>
          </p:nvPr>
        </p:nvSpPr>
        <p:spPr/>
        <p:txBody>
          <a:bodyPr/>
          <a:lstStyle/>
          <a:p>
            <a:r>
              <a:rPr lang="en-US" dirty="0" smtClean="0"/>
              <a:t>RADEXT Drafts (1 of 3) </a:t>
            </a:r>
          </a:p>
        </p:txBody>
      </p:sp>
      <p:sp>
        <p:nvSpPr>
          <p:cNvPr id="5" name="TextBox 4"/>
          <p:cNvSpPr txBox="1"/>
          <p:nvPr/>
        </p:nvSpPr>
        <p:spPr>
          <a:xfrm>
            <a:off x="6485900" y="1371600"/>
            <a:ext cx="2658100" cy="276999"/>
          </a:xfrm>
          <a:prstGeom prst="rect">
            <a:avLst/>
          </a:prstGeom>
          <a:noFill/>
        </p:spPr>
        <p:txBody>
          <a:bodyPr wrap="none" rtlCol="0">
            <a:spAutoFit/>
          </a:bodyPr>
          <a:lstStyle/>
          <a:p>
            <a:r>
              <a:rPr lang="en-US" sz="1200" dirty="0" smtClean="0">
                <a:solidFill>
                  <a:srgbClr val="FF0000"/>
                </a:solidFill>
              </a:rPr>
              <a:t>*Changes since IETF85 noted in red</a:t>
            </a:r>
            <a:endParaRPr lang="en-US" sz="1200" dirty="0">
              <a:solidFill>
                <a:srgbClr val="FF0000"/>
              </a:solidFill>
            </a:endParaRPr>
          </a:p>
        </p:txBody>
      </p:sp>
    </p:spTree>
    <p:extLst>
      <p:ext uri="{BB962C8B-B14F-4D97-AF65-F5344CB8AC3E}">
        <p14:creationId xmlns:p14="http://schemas.microsoft.com/office/powerpoint/2010/main" val="271780147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87712952"/>
              </p:ext>
            </p:extLst>
          </p:nvPr>
        </p:nvGraphicFramePr>
        <p:xfrm>
          <a:off x="228600" y="1752600"/>
          <a:ext cx="8503382" cy="4190999"/>
        </p:xfrm>
        <a:graphic>
          <a:graphicData uri="http://schemas.openxmlformats.org/drawingml/2006/table">
            <a:tbl>
              <a:tblPr firstRow="1" bandRow="1">
                <a:tableStyleId>{93296810-A885-4BE3-A3E7-6D5BEEA58F35}</a:tableStyleId>
              </a:tblPr>
              <a:tblGrid>
                <a:gridCol w="2514506"/>
                <a:gridCol w="990563"/>
                <a:gridCol w="2707550"/>
                <a:gridCol w="2290763"/>
              </a:tblGrid>
              <a:tr h="269430">
                <a:tc>
                  <a:txBody>
                    <a:bodyPr/>
                    <a:lstStyle/>
                    <a:p>
                      <a:r>
                        <a:rPr lang="en-US" sz="1400" dirty="0" smtClean="0"/>
                        <a:t>Document</a:t>
                      </a:r>
                      <a:endParaRPr lang="en-US" sz="1400" dirty="0"/>
                    </a:p>
                  </a:txBody>
                  <a:tcPr marL="91437" marR="91437"/>
                </a:tc>
                <a:tc>
                  <a:txBody>
                    <a:bodyPr/>
                    <a:lstStyle/>
                    <a:p>
                      <a:r>
                        <a:rPr lang="en-US" sz="1400" dirty="0" smtClean="0"/>
                        <a:t>Editor</a:t>
                      </a:r>
                      <a:endParaRPr lang="en-US" sz="1400" dirty="0"/>
                    </a:p>
                  </a:txBody>
                  <a:tcPr marL="91437" marR="91437"/>
                </a:tc>
                <a:tc>
                  <a:txBody>
                    <a:bodyPr/>
                    <a:lstStyle/>
                    <a:p>
                      <a:r>
                        <a:rPr lang="en-US" sz="1400" dirty="0" smtClean="0"/>
                        <a:t>Status</a:t>
                      </a:r>
                      <a:endParaRPr lang="en-US" sz="1400" dirty="0"/>
                    </a:p>
                  </a:txBody>
                  <a:tcPr marL="91437" marR="91437"/>
                </a:tc>
                <a:tc>
                  <a:txBody>
                    <a:bodyPr/>
                    <a:lstStyle/>
                    <a:p>
                      <a:r>
                        <a:rPr lang="en-US" sz="1400" dirty="0" smtClean="0"/>
                        <a:t>Next Step(s)</a:t>
                      </a:r>
                      <a:endParaRPr lang="en-US" sz="1400" dirty="0"/>
                    </a:p>
                  </a:txBody>
                  <a:tcPr marL="91437" marR="91437"/>
                </a:tc>
              </a:tr>
              <a:tr h="242487">
                <a:tc gridSpan="4">
                  <a:txBody>
                    <a:bodyPr/>
                    <a:lstStyle/>
                    <a:p>
                      <a:r>
                        <a:rPr lang="en-US" sz="1200" b="1" i="1" dirty="0" smtClean="0"/>
                        <a:t>In</a:t>
                      </a:r>
                      <a:r>
                        <a:rPr lang="en-US" sz="1200" b="1" i="1" baseline="0" dirty="0" smtClean="0"/>
                        <a:t> WGLC </a:t>
                      </a:r>
                      <a:endParaRPr lang="en-US" sz="1200" b="1" i="1" dirty="0"/>
                    </a:p>
                  </a:txBody>
                  <a:tcPr marL="91447" marR="91447">
                    <a:solidFill>
                      <a:schemeClr val="bg1">
                        <a:lumMod val="85000"/>
                      </a:schemeClr>
                    </a:solidFill>
                  </a:tcPr>
                </a:tc>
                <a:tc hMerge="1">
                  <a:txBody>
                    <a:bodyPr/>
                    <a:lstStyle/>
                    <a:p>
                      <a:endParaRPr lang="en-US" sz="1200" b="1" i="1" dirty="0"/>
                    </a:p>
                  </a:txBody>
                  <a:tcPr marL="91447" marR="91447" marT="45723" marB="45723">
                    <a:solidFill>
                      <a:schemeClr val="bg1">
                        <a:lumMod val="85000"/>
                      </a:schemeClr>
                    </a:solidFill>
                  </a:tcPr>
                </a:tc>
                <a:tc hMerge="1">
                  <a:txBody>
                    <a:bodyPr/>
                    <a:lstStyle/>
                    <a:p>
                      <a:endParaRPr lang="en-US" sz="1200" b="1" i="1"/>
                    </a:p>
                  </a:txBody>
                  <a:tcPr marL="91447" marR="91447" marT="45723" marB="45723">
                    <a:solidFill>
                      <a:schemeClr val="bg1">
                        <a:lumMod val="85000"/>
                      </a:schemeClr>
                    </a:solidFill>
                  </a:tcPr>
                </a:tc>
                <a:tc hMerge="1">
                  <a:txBody>
                    <a:bodyPr/>
                    <a:lstStyle/>
                    <a:p>
                      <a:endParaRPr lang="en-US"/>
                    </a:p>
                  </a:txBody>
                  <a:tcPr/>
                </a:tc>
              </a:tr>
              <a:tr h="335280">
                <a:tc>
                  <a:txBody>
                    <a:bodyPr/>
                    <a:lstStyle/>
                    <a:p>
                      <a:r>
                        <a:rPr lang="en-US" sz="1200" dirty="0" smtClean="0"/>
                        <a:t>RADIUS over DTLS</a:t>
                      </a:r>
                    </a:p>
                    <a:p>
                      <a:r>
                        <a:rPr lang="en-US" sz="800" dirty="0" smtClean="0"/>
                        <a:t>(draft-ietf-</a:t>
                      </a:r>
                      <a:r>
                        <a:rPr lang="en-US" sz="800" dirty="0" err="1" smtClean="0"/>
                        <a:t>radext-dtls</a:t>
                      </a:r>
                      <a:r>
                        <a:rPr lang="en-US" sz="800" dirty="0" smtClean="0"/>
                        <a:t>)</a:t>
                      </a:r>
                      <a:endParaRPr lang="en-US" sz="800" i="1" dirty="0"/>
                    </a:p>
                  </a:txBody>
                  <a:tcPr marL="91437" marR="91437"/>
                </a:tc>
                <a:tc>
                  <a:txBody>
                    <a:bodyPr/>
                    <a:lstStyle/>
                    <a:p>
                      <a:r>
                        <a:rPr lang="en-US" sz="1200" dirty="0" smtClean="0"/>
                        <a:t>A. DeKok</a:t>
                      </a:r>
                      <a:endParaRPr lang="en-US" sz="1200" i="1" dirty="0"/>
                    </a:p>
                  </a:txBody>
                  <a:tcPr marL="91437" marR="91437"/>
                </a:tc>
                <a:tc>
                  <a:txBody>
                    <a:bodyPr/>
                    <a:lstStyle/>
                    <a:p>
                      <a:pPr>
                        <a:buFont typeface="Arial" pitchFamily="34" charset="0"/>
                        <a:buChar char="•"/>
                      </a:pPr>
                      <a:r>
                        <a:rPr lang="en-US" sz="1200" dirty="0" smtClean="0">
                          <a:solidFill>
                            <a:srgbClr val="FF0000"/>
                          </a:solidFill>
                        </a:rPr>
                        <a:t>WG last call</a:t>
                      </a:r>
                      <a:r>
                        <a:rPr lang="en-US" sz="1200" baseline="0" dirty="0" smtClean="0">
                          <a:solidFill>
                            <a:srgbClr val="FF0000"/>
                          </a:solidFill>
                        </a:rPr>
                        <a:t> completed</a:t>
                      </a:r>
                      <a:r>
                        <a:rPr lang="en-US" sz="1200" dirty="0" smtClean="0">
                          <a:solidFill>
                            <a:srgbClr val="FF0000"/>
                          </a:solidFill>
                        </a:rPr>
                        <a:t> 2012-11-21</a:t>
                      </a:r>
                    </a:p>
                    <a:p>
                      <a:pPr>
                        <a:buFont typeface="Arial" pitchFamily="34" charset="0"/>
                        <a:buChar char="•"/>
                      </a:pPr>
                      <a:r>
                        <a:rPr lang="en-US" sz="1200" dirty="0" smtClean="0">
                          <a:solidFill>
                            <a:srgbClr val="FF0000"/>
                          </a:solidFill>
                        </a:rPr>
                        <a:t>Version -03 published 2013-01-28</a:t>
                      </a:r>
                    </a:p>
                    <a:p>
                      <a:pPr>
                        <a:buFont typeface="Arial" pitchFamily="34" charset="0"/>
                        <a:buChar char="•"/>
                      </a:pPr>
                      <a:r>
                        <a:rPr lang="en-US" sz="1200" dirty="0" smtClean="0">
                          <a:solidFill>
                            <a:srgbClr val="FF0000"/>
                          </a:solidFill>
                        </a:rPr>
                        <a:t>1 (of 15)</a:t>
                      </a:r>
                      <a:r>
                        <a:rPr lang="en-US" sz="1200" baseline="0" dirty="0" smtClean="0">
                          <a:solidFill>
                            <a:srgbClr val="FF0000"/>
                          </a:solidFill>
                        </a:rPr>
                        <a:t> issue open (#136)</a:t>
                      </a:r>
                      <a:endParaRPr lang="en-US" sz="1200" dirty="0" smtClean="0">
                        <a:solidFill>
                          <a:srgbClr val="FF0000"/>
                        </a:solidFill>
                      </a:endParaRPr>
                    </a:p>
                  </a:txBody>
                  <a:tcPr marL="91437" marR="91437"/>
                </a:tc>
                <a:tc>
                  <a:txBody>
                    <a:bodyPr/>
                    <a:lstStyle/>
                    <a:p>
                      <a:pPr marL="171450" indent="-171450">
                        <a:buFont typeface="Arial"/>
                        <a:buChar char="•"/>
                      </a:pPr>
                      <a:r>
                        <a:rPr lang="en-US" sz="1200" baseline="0" dirty="0" smtClean="0">
                          <a:solidFill>
                            <a:srgbClr val="FF0000"/>
                          </a:solidFill>
                        </a:rPr>
                        <a:t>Discuss IETF86</a:t>
                      </a:r>
                    </a:p>
                    <a:p>
                      <a:pPr marL="171450" indent="-171450">
                        <a:buFont typeface="Arial"/>
                        <a:buChar char="•"/>
                      </a:pPr>
                      <a:r>
                        <a:rPr lang="en-US" sz="1200" baseline="0" dirty="0" smtClean="0">
                          <a:solidFill>
                            <a:srgbClr val="FF0000"/>
                          </a:solidFill>
                        </a:rPr>
                        <a:t>Close issue ASAP</a:t>
                      </a:r>
                    </a:p>
                    <a:p>
                      <a:pPr marL="171450" indent="-171450">
                        <a:buFont typeface="Arial"/>
                        <a:buChar char="•"/>
                      </a:pPr>
                      <a:r>
                        <a:rPr lang="en-US" sz="1200" baseline="0" dirty="0" smtClean="0">
                          <a:solidFill>
                            <a:srgbClr val="FF0000"/>
                          </a:solidFill>
                        </a:rPr>
                        <a:t>New draft -&gt; WGLC </a:t>
                      </a:r>
                    </a:p>
                  </a:txBody>
                  <a:tcPr marL="91437" marR="91437"/>
                </a:tc>
              </a:tr>
              <a:tr h="335280">
                <a:tc>
                  <a:txBody>
                    <a:bodyPr/>
                    <a:lstStyle/>
                    <a:p>
                      <a:r>
                        <a:rPr lang="en-US" sz="1200" dirty="0" smtClean="0"/>
                        <a:t>NAI</a:t>
                      </a:r>
                      <a:r>
                        <a:rPr lang="en-US" sz="1200" baseline="0" dirty="0" smtClean="0"/>
                        <a:t>-based peer discovery</a:t>
                      </a:r>
                    </a:p>
                    <a:p>
                      <a:r>
                        <a:rPr lang="en-US" sz="800" baseline="0" dirty="0" smtClean="0"/>
                        <a:t>(draft-</a:t>
                      </a:r>
                      <a:r>
                        <a:rPr lang="en-US" sz="800" baseline="0" dirty="0" err="1" smtClean="0"/>
                        <a:t>ietf</a:t>
                      </a:r>
                      <a:r>
                        <a:rPr lang="en-US" sz="800" baseline="0" dirty="0" smtClean="0"/>
                        <a:t>-</a:t>
                      </a:r>
                      <a:r>
                        <a:rPr lang="en-US" sz="800" baseline="0" dirty="0" err="1" smtClean="0"/>
                        <a:t>radext</a:t>
                      </a:r>
                      <a:r>
                        <a:rPr lang="en-US" sz="800" baseline="0" dirty="0" smtClean="0"/>
                        <a:t>-dynamic discovery-04)</a:t>
                      </a:r>
                      <a:endParaRPr lang="en-US" sz="800" b="1" i="1" dirty="0"/>
                    </a:p>
                  </a:txBody>
                  <a:tcPr marL="91447" marR="91447"/>
                </a:tc>
                <a:tc>
                  <a:txBody>
                    <a:bodyPr/>
                    <a:lstStyle/>
                    <a:p>
                      <a:r>
                        <a:rPr lang="en-US" sz="1200" dirty="0" smtClean="0"/>
                        <a:t>S. Winter</a:t>
                      </a:r>
                      <a:endParaRPr lang="en-US" sz="1200" dirty="0"/>
                    </a:p>
                  </a:txBody>
                  <a:tcPr marL="91447" marR="91447"/>
                </a:tc>
                <a:tc>
                  <a:txBody>
                    <a:bodyPr/>
                    <a:lstStyle/>
                    <a:p>
                      <a:pPr>
                        <a:buFont typeface="Arial" pitchFamily="34" charset="0"/>
                        <a:buChar char="•"/>
                      </a:pPr>
                      <a:r>
                        <a:rPr lang="en-US" sz="1200" dirty="0" smtClean="0">
                          <a:solidFill>
                            <a:srgbClr val="FF0000"/>
                          </a:solidFill>
                        </a:rPr>
                        <a:t>WG last call completed 2012-11-21</a:t>
                      </a:r>
                      <a:endParaRPr lang="en-US" sz="1200" baseline="0" dirty="0" smtClean="0">
                        <a:solidFill>
                          <a:srgbClr val="FF0000"/>
                        </a:solidFill>
                      </a:endParaRPr>
                    </a:p>
                    <a:p>
                      <a:pPr>
                        <a:buFont typeface="Arial" pitchFamily="34" charset="0"/>
                        <a:buChar char="•"/>
                      </a:pPr>
                      <a:r>
                        <a:rPr lang="en-US" sz="1200" baseline="0" dirty="0" smtClean="0">
                          <a:solidFill>
                            <a:srgbClr val="FF0000"/>
                          </a:solidFill>
                        </a:rPr>
                        <a:t>Version -06 published 2013-02-25</a:t>
                      </a:r>
                    </a:p>
                    <a:p>
                      <a:pPr>
                        <a:buFont typeface="Arial" pitchFamily="34" charset="0"/>
                        <a:buChar char="•"/>
                      </a:pPr>
                      <a:r>
                        <a:rPr lang="en-US" sz="1200" baseline="0" dirty="0" smtClean="0">
                          <a:solidFill>
                            <a:srgbClr val="FF0000"/>
                          </a:solidFill>
                        </a:rPr>
                        <a:t>1 (of 3) issue open (#148)</a:t>
                      </a:r>
                      <a:endParaRPr lang="en-US" sz="1200" dirty="0" smtClean="0">
                        <a:solidFill>
                          <a:srgbClr val="FF0000"/>
                        </a:solidFill>
                      </a:endParaRPr>
                    </a:p>
                  </a:txBody>
                  <a:tcPr marL="91447" marR="91447"/>
                </a:tc>
                <a:tc>
                  <a:txBody>
                    <a:bodyPr/>
                    <a:lstStyle/>
                    <a:p>
                      <a:pPr marL="171450" indent="-171450">
                        <a:buFont typeface="Arial"/>
                        <a:buChar char="•"/>
                      </a:pPr>
                      <a:r>
                        <a:rPr lang="en-US" sz="1200" baseline="0" dirty="0" smtClean="0">
                          <a:solidFill>
                            <a:srgbClr val="FF0000"/>
                          </a:solidFill>
                        </a:rPr>
                        <a:t>Discuss IETF86</a:t>
                      </a:r>
                    </a:p>
                    <a:p>
                      <a:pPr marL="171450" indent="-171450">
                        <a:buFont typeface="Arial"/>
                        <a:buChar char="•"/>
                      </a:pPr>
                      <a:r>
                        <a:rPr lang="en-US" sz="1200" baseline="0" dirty="0" smtClean="0">
                          <a:solidFill>
                            <a:srgbClr val="FF0000"/>
                          </a:solidFill>
                        </a:rPr>
                        <a:t>Close issue ASAP</a:t>
                      </a:r>
                    </a:p>
                    <a:p>
                      <a:pPr marL="171450" indent="-171450">
                        <a:buFont typeface="Arial"/>
                        <a:buChar char="•"/>
                      </a:pPr>
                      <a:r>
                        <a:rPr lang="en-US" sz="1200" baseline="0" dirty="0" smtClean="0">
                          <a:solidFill>
                            <a:srgbClr val="FF0000"/>
                          </a:solidFill>
                        </a:rPr>
                        <a:t>New draft -&gt; WGLC </a:t>
                      </a:r>
                    </a:p>
                  </a:txBody>
                  <a:tcPr marL="91447" marR="91447"/>
                </a:tc>
              </a:tr>
              <a:tr h="33528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i="1" dirty="0" smtClean="0"/>
                        <a:t>In </a:t>
                      </a:r>
                      <a:r>
                        <a:rPr lang="en-US" sz="1200" b="1" i="1" dirty="0" smtClean="0"/>
                        <a:t>progress WG items (active)</a:t>
                      </a:r>
                    </a:p>
                    <a:p>
                      <a:endParaRPr lang="en-US" sz="800" b="1" i="1" dirty="0"/>
                    </a:p>
                  </a:txBody>
                  <a:tcPr marL="91447" marR="91447">
                    <a:solidFill>
                      <a:schemeClr val="accent3">
                        <a:lumMod val="85000"/>
                      </a:schemeClr>
                    </a:solidFill>
                  </a:tcPr>
                </a:tc>
                <a:tc>
                  <a:txBody>
                    <a:bodyPr/>
                    <a:lstStyle/>
                    <a:p>
                      <a:endParaRPr lang="en-US" sz="1200" dirty="0"/>
                    </a:p>
                  </a:txBody>
                  <a:tcPr marL="91447" marR="91447">
                    <a:solidFill>
                      <a:schemeClr val="accent3">
                        <a:lumMod val="85000"/>
                      </a:schemeClr>
                    </a:solidFill>
                  </a:tcPr>
                </a:tc>
                <a:tc>
                  <a:txBody>
                    <a:bodyPr/>
                    <a:lstStyle/>
                    <a:p>
                      <a:pPr>
                        <a:buFont typeface="Arial" pitchFamily="34" charset="0"/>
                        <a:buChar char="•"/>
                      </a:pPr>
                      <a:endParaRPr lang="en-US" sz="1200" dirty="0" smtClean="0">
                        <a:solidFill>
                          <a:srgbClr val="FF0000"/>
                        </a:solidFill>
                      </a:endParaRPr>
                    </a:p>
                  </a:txBody>
                  <a:tcPr marL="91447" marR="91447">
                    <a:solidFill>
                      <a:schemeClr val="accent3">
                        <a:lumMod val="85000"/>
                      </a:schemeClr>
                    </a:solidFill>
                  </a:tcPr>
                </a:tc>
                <a:tc>
                  <a:txBody>
                    <a:bodyPr/>
                    <a:lstStyle/>
                    <a:p>
                      <a:endParaRPr lang="en-US" sz="1200" dirty="0">
                        <a:solidFill>
                          <a:srgbClr val="FF0000"/>
                        </a:solidFill>
                      </a:endParaRPr>
                    </a:p>
                  </a:txBody>
                  <a:tcPr marL="91447" marR="91447">
                    <a:solidFill>
                      <a:schemeClr val="accent3">
                        <a:lumMod val="85000"/>
                      </a:schemeClr>
                    </a:solidFill>
                  </a:tcPr>
                </a:tc>
              </a:tr>
              <a:tr h="335280">
                <a:tc>
                  <a:txBody>
                    <a:bodyPr/>
                    <a:lstStyle/>
                    <a:p>
                      <a:r>
                        <a:rPr lang="en-US" sz="1200" i="0" dirty="0" smtClean="0"/>
                        <a:t>Network</a:t>
                      </a:r>
                      <a:r>
                        <a:rPr lang="en-US" sz="1200" i="0" baseline="0" dirty="0" smtClean="0"/>
                        <a:t> Access Identifier</a:t>
                      </a:r>
                    </a:p>
                    <a:p>
                      <a:r>
                        <a:rPr lang="en-US" sz="800" i="0" baseline="0" dirty="0" smtClean="0"/>
                        <a:t>(draft-</a:t>
                      </a:r>
                      <a:r>
                        <a:rPr lang="en-US" sz="800" i="0" baseline="0" dirty="0" err="1" smtClean="0"/>
                        <a:t>ietf</a:t>
                      </a:r>
                      <a:r>
                        <a:rPr lang="en-US" sz="800" i="0" baseline="0" dirty="0" smtClean="0"/>
                        <a:t>-</a:t>
                      </a:r>
                      <a:r>
                        <a:rPr lang="en-US" sz="800" i="0" baseline="0" dirty="0" err="1" smtClean="0"/>
                        <a:t>radext-nai</a:t>
                      </a:r>
                      <a:r>
                        <a:rPr lang="en-US" sz="800" i="0" baseline="0" dirty="0" smtClean="0"/>
                        <a:t>) </a:t>
                      </a:r>
                      <a:endParaRPr lang="en-US" sz="800" i="0" dirty="0"/>
                    </a:p>
                  </a:txBody>
                  <a:tcPr marL="91437" marR="91437"/>
                </a:tc>
                <a:tc>
                  <a:txBody>
                    <a:bodyPr/>
                    <a:lstStyle/>
                    <a:p>
                      <a:r>
                        <a:rPr lang="en-US" sz="1200" i="0" dirty="0" smtClean="0"/>
                        <a:t>A.</a:t>
                      </a:r>
                      <a:r>
                        <a:rPr lang="en-US" sz="1200" i="0" baseline="0" dirty="0" smtClean="0"/>
                        <a:t> </a:t>
                      </a:r>
                      <a:r>
                        <a:rPr lang="en-US" sz="1200" i="0" baseline="0" dirty="0" err="1" smtClean="0"/>
                        <a:t>DeKok</a:t>
                      </a:r>
                      <a:endParaRPr lang="en-US" sz="1200" i="0" dirty="0"/>
                    </a:p>
                  </a:txBody>
                  <a:tcPr marL="91437" marR="91437"/>
                </a:tc>
                <a:tc>
                  <a:txBody>
                    <a:bodyPr/>
                    <a:lstStyle/>
                    <a:p>
                      <a:pPr>
                        <a:buFont typeface="Arial" pitchFamily="34" charset="0"/>
                        <a:buChar char="•"/>
                      </a:pPr>
                      <a:r>
                        <a:rPr lang="en-US" sz="1200" i="0" dirty="0" smtClean="0">
                          <a:solidFill>
                            <a:srgbClr val="FF0000"/>
                          </a:solidFill>
                        </a:rPr>
                        <a:t>Alan’s draft adopted as WG draft</a:t>
                      </a:r>
                    </a:p>
                    <a:p>
                      <a:pPr>
                        <a:buFont typeface="Arial" pitchFamily="34" charset="0"/>
                        <a:buChar char="•"/>
                      </a:pPr>
                      <a:r>
                        <a:rPr lang="en-US" sz="1200" i="0" dirty="0" smtClean="0">
                          <a:solidFill>
                            <a:srgbClr val="FF0000"/>
                          </a:solidFill>
                        </a:rPr>
                        <a:t>Version -02 published 2013-01-28</a:t>
                      </a:r>
                      <a:endParaRPr lang="en-US" sz="1200" i="0" dirty="0">
                        <a:solidFill>
                          <a:srgbClr val="FF0000"/>
                        </a:solidFill>
                      </a:endParaRPr>
                    </a:p>
                  </a:txBody>
                  <a:tcPr marL="91437" marR="91437"/>
                </a:tc>
                <a:tc>
                  <a:txBody>
                    <a:bodyPr/>
                    <a:lstStyle/>
                    <a:p>
                      <a:pPr>
                        <a:buFont typeface="Arial" pitchFamily="34" charset="0"/>
                        <a:buChar char="•"/>
                      </a:pPr>
                      <a:r>
                        <a:rPr lang="en-US" sz="1200" i="0" dirty="0" smtClean="0">
                          <a:solidFill>
                            <a:schemeClr val="tx1"/>
                          </a:solidFill>
                        </a:rPr>
                        <a:t> </a:t>
                      </a:r>
                      <a:r>
                        <a:rPr lang="en-US" sz="1200" i="0" dirty="0" smtClean="0">
                          <a:solidFill>
                            <a:srgbClr val="FF0000"/>
                          </a:solidFill>
                        </a:rPr>
                        <a:t>WGLC</a:t>
                      </a:r>
                      <a:endParaRPr lang="en-US" sz="1200" i="0" dirty="0">
                        <a:solidFill>
                          <a:srgbClr val="FF0000"/>
                        </a:solidFill>
                      </a:endParaRPr>
                    </a:p>
                  </a:txBody>
                  <a:tcPr marL="91437" marR="91437"/>
                </a:tc>
              </a:tr>
              <a:tr h="335280">
                <a:tc gridSpan="4">
                  <a:txBody>
                    <a:bodyPr/>
                    <a:lstStyle/>
                    <a:p>
                      <a:r>
                        <a:rPr lang="en-US" sz="1200" i="1" dirty="0" smtClean="0"/>
                        <a:t>Proposals for Chartered</a:t>
                      </a:r>
                      <a:r>
                        <a:rPr lang="en-US" sz="1200" i="1" baseline="0" dirty="0" smtClean="0"/>
                        <a:t> Work </a:t>
                      </a:r>
                      <a:endParaRPr lang="en-US" sz="1200" i="1" dirty="0"/>
                    </a:p>
                  </a:txBody>
                  <a:tcPr marL="91437" marR="91437">
                    <a:solidFill>
                      <a:schemeClr val="accent3">
                        <a:lumMod val="85000"/>
                      </a:schemeClr>
                    </a:solidFill>
                  </a:tcPr>
                </a:tc>
                <a:tc hMerge="1">
                  <a:txBody>
                    <a:bodyPr/>
                    <a:lstStyle/>
                    <a:p>
                      <a:endParaRPr lang="en-US" sz="1200" i="0" dirty="0"/>
                    </a:p>
                  </a:txBody>
                  <a:tcPr marL="91437" marR="91437">
                    <a:solidFill>
                      <a:schemeClr val="accent3">
                        <a:lumMod val="65000"/>
                      </a:schemeClr>
                    </a:solidFill>
                  </a:tcPr>
                </a:tc>
                <a:tc hMerge="1">
                  <a:txBody>
                    <a:bodyPr/>
                    <a:lstStyle/>
                    <a:p>
                      <a:pPr>
                        <a:buFont typeface="Arial" pitchFamily="34" charset="0"/>
                        <a:buChar char="•"/>
                      </a:pPr>
                      <a:endParaRPr lang="en-US" sz="1200" i="0" dirty="0">
                        <a:solidFill>
                          <a:srgbClr val="FF0000"/>
                        </a:solidFill>
                      </a:endParaRPr>
                    </a:p>
                  </a:txBody>
                  <a:tcPr marL="91437" marR="91437">
                    <a:solidFill>
                      <a:schemeClr val="accent3">
                        <a:lumMod val="65000"/>
                      </a:schemeClr>
                    </a:solidFill>
                  </a:tcPr>
                </a:tc>
                <a:tc hMerge="1">
                  <a:txBody>
                    <a:bodyPr/>
                    <a:lstStyle/>
                    <a:p>
                      <a:pPr>
                        <a:buFont typeface="Arial" pitchFamily="34" charset="0"/>
                        <a:buChar char="•"/>
                      </a:pPr>
                      <a:endParaRPr lang="en-US" sz="1200" i="0" dirty="0">
                        <a:solidFill>
                          <a:schemeClr val="tx1"/>
                        </a:solidFill>
                      </a:endParaRPr>
                    </a:p>
                  </a:txBody>
                  <a:tcPr marL="91437" marR="91437">
                    <a:solidFill>
                      <a:schemeClr val="accent3">
                        <a:lumMod val="65000"/>
                      </a:schemeClr>
                    </a:solidFill>
                  </a:tcPr>
                </a:tc>
              </a:tr>
              <a:tr h="335280">
                <a:tc>
                  <a:txBody>
                    <a:bodyPr/>
                    <a:lstStyle/>
                    <a:p>
                      <a:r>
                        <a:rPr lang="en-US" sz="1200" i="0" dirty="0" smtClean="0"/>
                        <a:t>Support of fragmentation</a:t>
                      </a:r>
                      <a:r>
                        <a:rPr lang="en-US" sz="1200" i="0" baseline="0" dirty="0" smtClean="0"/>
                        <a:t> of RADIUS packets </a:t>
                      </a:r>
                    </a:p>
                    <a:p>
                      <a:r>
                        <a:rPr lang="en-US" sz="900" i="0" baseline="0" dirty="0" smtClean="0"/>
                        <a:t>(</a:t>
                      </a:r>
                      <a:r>
                        <a:rPr lang="en-US" sz="900" dirty="0" smtClean="0"/>
                        <a:t>draft-</a:t>
                      </a:r>
                      <a:r>
                        <a:rPr lang="en-US" sz="900" dirty="0" err="1" smtClean="0"/>
                        <a:t>perez</a:t>
                      </a:r>
                      <a:r>
                        <a:rPr lang="en-US" sz="900" dirty="0" smtClean="0"/>
                        <a:t>-</a:t>
                      </a:r>
                      <a:r>
                        <a:rPr lang="en-US" sz="900" dirty="0" err="1" smtClean="0"/>
                        <a:t>radext</a:t>
                      </a:r>
                      <a:r>
                        <a:rPr lang="en-US" sz="900" dirty="0" smtClean="0"/>
                        <a:t>-radius</a:t>
                      </a:r>
                      <a:r>
                        <a:rPr lang="en-US" sz="900" baseline="0" dirty="0" smtClean="0"/>
                        <a:t>-</a:t>
                      </a:r>
                      <a:r>
                        <a:rPr lang="en-US" sz="900" baseline="0" dirty="0" err="1" smtClean="0"/>
                        <a:t>fragementaiton</a:t>
                      </a:r>
                      <a:r>
                        <a:rPr lang="en-US" sz="900" dirty="0" smtClean="0"/>
                        <a:t>)</a:t>
                      </a:r>
                      <a:endParaRPr lang="en-US" sz="900" i="0" dirty="0"/>
                    </a:p>
                  </a:txBody>
                  <a:tcPr marL="91437" marR="91437"/>
                </a:tc>
                <a:tc>
                  <a:txBody>
                    <a:bodyPr/>
                    <a:lstStyle/>
                    <a:p>
                      <a:r>
                        <a:rPr lang="en-US" sz="1200" i="0" dirty="0" smtClean="0"/>
                        <a:t>A. Perez</a:t>
                      </a:r>
                      <a:endParaRPr lang="en-US" sz="1200" i="0" dirty="0"/>
                    </a:p>
                  </a:txBody>
                  <a:tcPr marL="91437" marR="91437"/>
                </a:tc>
                <a:tc>
                  <a:txBody>
                    <a:bodyPr/>
                    <a:lstStyle/>
                    <a:p>
                      <a:pPr>
                        <a:buFont typeface="Arial" pitchFamily="34" charset="0"/>
                        <a:buChar char="•"/>
                      </a:pPr>
                      <a:r>
                        <a:rPr lang="en-US" sz="1200" i="0" dirty="0" smtClean="0">
                          <a:solidFill>
                            <a:srgbClr val="FF0000"/>
                          </a:solidFill>
                        </a:rPr>
                        <a:t>Adoption</a:t>
                      </a:r>
                      <a:r>
                        <a:rPr lang="en-US" sz="1200" i="0" baseline="0" dirty="0" smtClean="0">
                          <a:solidFill>
                            <a:srgbClr val="FF0000"/>
                          </a:solidFill>
                        </a:rPr>
                        <a:t> call 2013-02-13 </a:t>
                      </a:r>
                      <a:r>
                        <a:rPr lang="en-US" sz="1200" i="0" baseline="0" dirty="0" smtClean="0">
                          <a:solidFill>
                            <a:srgbClr val="FF0000"/>
                          </a:solidFill>
                        </a:rPr>
                        <a:t>did not pass </a:t>
                      </a:r>
                      <a:endParaRPr lang="en-US" sz="1200" i="0" dirty="0">
                        <a:solidFill>
                          <a:srgbClr val="FF0000"/>
                        </a:solidFill>
                      </a:endParaRPr>
                    </a:p>
                  </a:txBody>
                  <a:tcPr marL="91437" marR="91437"/>
                </a:tc>
                <a:tc>
                  <a:txBody>
                    <a:bodyPr/>
                    <a:lstStyle/>
                    <a:p>
                      <a:pPr>
                        <a:buFont typeface="Arial" pitchFamily="34" charset="0"/>
                        <a:buChar char="•"/>
                      </a:pPr>
                      <a:r>
                        <a:rPr lang="en-US" sz="1200" i="0" dirty="0" smtClean="0">
                          <a:solidFill>
                            <a:srgbClr val="FF0000"/>
                          </a:solidFill>
                        </a:rPr>
                        <a:t>Discuss IETF86</a:t>
                      </a:r>
                      <a:endParaRPr lang="en-US" sz="1200" i="0" dirty="0">
                        <a:solidFill>
                          <a:srgbClr val="FF0000"/>
                        </a:solidFill>
                      </a:endParaRPr>
                    </a:p>
                  </a:txBody>
                  <a:tcPr marL="91437" marR="91437"/>
                </a:tc>
              </a:tr>
              <a:tr h="335280">
                <a:tc>
                  <a:txBody>
                    <a:bodyPr/>
                    <a:lstStyle/>
                    <a:p>
                      <a:r>
                        <a:rPr lang="en-US" sz="1200" i="0" dirty="0" smtClean="0"/>
                        <a:t>RADIUS Extended</a:t>
                      </a:r>
                      <a:r>
                        <a:rPr lang="en-US" sz="1200" i="0" baseline="0" dirty="0" smtClean="0"/>
                        <a:t> request </a:t>
                      </a:r>
                    </a:p>
                    <a:p>
                      <a:pPr marL="0" marR="0" lvl="2" indent="0" algn="l" defTabSz="457200" rtl="0" eaLnBrk="1" fontAlgn="auto" latinLnBrk="0" hangingPunct="1">
                        <a:lnSpc>
                          <a:spcPct val="100000"/>
                        </a:lnSpc>
                        <a:spcBef>
                          <a:spcPts val="0"/>
                        </a:spcBef>
                        <a:spcAft>
                          <a:spcPts val="0"/>
                        </a:spcAft>
                        <a:buClrTx/>
                        <a:buSzTx/>
                        <a:buFontTx/>
                        <a:buNone/>
                        <a:tabLst/>
                        <a:defRPr/>
                      </a:pPr>
                      <a:r>
                        <a:rPr lang="en-US" sz="900" i="0" baseline="0" dirty="0" smtClean="0"/>
                        <a:t>(</a:t>
                      </a:r>
                      <a:r>
                        <a:rPr lang="en-US" sz="900" dirty="0" smtClean="0"/>
                        <a:t>draft-deacon-</a:t>
                      </a:r>
                      <a:r>
                        <a:rPr lang="en-US" sz="900" dirty="0" err="1" smtClean="0"/>
                        <a:t>radext</a:t>
                      </a:r>
                      <a:r>
                        <a:rPr lang="en-US" sz="900" dirty="0" smtClean="0"/>
                        <a:t>-extended-request)</a:t>
                      </a:r>
                    </a:p>
                    <a:p>
                      <a:endParaRPr lang="en-US" sz="900" i="0" dirty="0"/>
                    </a:p>
                  </a:txBody>
                  <a:tcPr marL="91437" marR="91437"/>
                </a:tc>
                <a:tc>
                  <a:txBody>
                    <a:bodyPr/>
                    <a:lstStyle/>
                    <a:p>
                      <a:r>
                        <a:rPr lang="en-US" sz="1200" i="0" dirty="0" smtClean="0"/>
                        <a:t>P. Deacon</a:t>
                      </a:r>
                      <a:endParaRPr lang="en-US" sz="1200" i="0" dirty="0"/>
                    </a:p>
                  </a:txBody>
                  <a:tcPr marL="91437" marR="91437"/>
                </a:tc>
                <a:tc>
                  <a:txBody>
                    <a:bodyPr/>
                    <a:lstStyle/>
                    <a:p>
                      <a:pPr>
                        <a:buFont typeface="Arial" pitchFamily="34" charset="0"/>
                        <a:buChar char="•"/>
                      </a:pPr>
                      <a:r>
                        <a:rPr lang="en-US" sz="1200" i="0" dirty="0" smtClean="0">
                          <a:solidFill>
                            <a:srgbClr val="FF0000"/>
                          </a:solidFill>
                        </a:rPr>
                        <a:t>Version -00 published 2013-02-09</a:t>
                      </a:r>
                      <a:endParaRPr lang="en-US" sz="1200" i="0" dirty="0">
                        <a:solidFill>
                          <a:srgbClr val="FF0000"/>
                        </a:solidFill>
                      </a:endParaRPr>
                    </a:p>
                  </a:txBody>
                  <a:tcPr marL="91437" marR="91437"/>
                </a:tc>
                <a:tc>
                  <a:txBody>
                    <a:bodyPr/>
                    <a:lstStyle/>
                    <a:p>
                      <a:pPr>
                        <a:buFont typeface="Arial" pitchFamily="34" charset="0"/>
                        <a:buChar char="•"/>
                      </a:pPr>
                      <a:r>
                        <a:rPr lang="en-US" sz="1200" i="0" dirty="0" smtClean="0">
                          <a:solidFill>
                            <a:srgbClr val="FF0000"/>
                          </a:solidFill>
                        </a:rPr>
                        <a:t>Discuss IETF86</a:t>
                      </a:r>
                      <a:endParaRPr lang="en-US" sz="1200" i="0" dirty="0">
                        <a:solidFill>
                          <a:srgbClr val="FF0000"/>
                        </a:solidFill>
                      </a:endParaRPr>
                    </a:p>
                  </a:txBody>
                  <a:tcPr marL="91437" marR="91437"/>
                </a:tc>
              </a:tr>
            </a:tbl>
          </a:graphicData>
        </a:graphic>
      </p:graphicFrame>
      <p:sp>
        <p:nvSpPr>
          <p:cNvPr id="10299" name="Title 2"/>
          <p:cNvSpPr>
            <a:spLocks noGrp="1"/>
          </p:cNvSpPr>
          <p:nvPr>
            <p:ph type="title"/>
          </p:nvPr>
        </p:nvSpPr>
        <p:spPr/>
        <p:txBody>
          <a:bodyPr/>
          <a:lstStyle/>
          <a:p>
            <a:r>
              <a:rPr lang="en-US" dirty="0" smtClean="0"/>
              <a:t>RADEXT Drafts (2 of 3) </a:t>
            </a:r>
          </a:p>
        </p:txBody>
      </p:sp>
      <p:sp>
        <p:nvSpPr>
          <p:cNvPr id="4" name="TextBox 3"/>
          <p:cNvSpPr txBox="1"/>
          <p:nvPr/>
        </p:nvSpPr>
        <p:spPr>
          <a:xfrm>
            <a:off x="6485900" y="1371600"/>
            <a:ext cx="2658100" cy="276999"/>
          </a:xfrm>
          <a:prstGeom prst="rect">
            <a:avLst/>
          </a:prstGeom>
          <a:noFill/>
        </p:spPr>
        <p:txBody>
          <a:bodyPr wrap="none" rtlCol="0">
            <a:spAutoFit/>
          </a:bodyPr>
          <a:lstStyle/>
          <a:p>
            <a:r>
              <a:rPr lang="en-US" sz="1200" dirty="0" smtClean="0">
                <a:solidFill>
                  <a:srgbClr val="FF0000"/>
                </a:solidFill>
              </a:rPr>
              <a:t>*Changes since IETF85 noted in red</a:t>
            </a:r>
            <a:endParaRPr lang="en-US" sz="1200" dirty="0">
              <a:solidFill>
                <a:srgbClr val="FF0000"/>
              </a:solidFill>
            </a:endParaRPr>
          </a:p>
        </p:txBody>
      </p:sp>
    </p:spTree>
    <p:extLst>
      <p:ext uri="{BB962C8B-B14F-4D97-AF65-F5344CB8AC3E}">
        <p14:creationId xmlns:p14="http://schemas.microsoft.com/office/powerpoint/2010/main" val="376908988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97386683"/>
              </p:ext>
            </p:extLst>
          </p:nvPr>
        </p:nvGraphicFramePr>
        <p:xfrm>
          <a:off x="228600" y="1828800"/>
          <a:ext cx="8462963" cy="3962399"/>
        </p:xfrm>
        <a:graphic>
          <a:graphicData uri="http://schemas.openxmlformats.org/drawingml/2006/table">
            <a:tbl>
              <a:tblPr firstRow="1" bandRow="1">
                <a:tableStyleId>{93296810-A885-4BE3-A3E7-6D5BEEA58F35}</a:tableStyleId>
              </a:tblPr>
              <a:tblGrid>
                <a:gridCol w="2514506"/>
                <a:gridCol w="990563"/>
                <a:gridCol w="2590703"/>
                <a:gridCol w="2367191"/>
              </a:tblGrid>
              <a:tr h="269430">
                <a:tc>
                  <a:txBody>
                    <a:bodyPr/>
                    <a:lstStyle/>
                    <a:p>
                      <a:r>
                        <a:rPr lang="en-US" sz="1400" dirty="0" smtClean="0"/>
                        <a:t>Document</a:t>
                      </a:r>
                      <a:endParaRPr lang="en-US" sz="1400" dirty="0"/>
                    </a:p>
                  </a:txBody>
                  <a:tcPr marL="91437" marR="91437"/>
                </a:tc>
                <a:tc>
                  <a:txBody>
                    <a:bodyPr/>
                    <a:lstStyle/>
                    <a:p>
                      <a:r>
                        <a:rPr lang="en-US" sz="1400" dirty="0" smtClean="0"/>
                        <a:t>Editor</a:t>
                      </a:r>
                      <a:endParaRPr lang="en-US" sz="1400" dirty="0"/>
                    </a:p>
                  </a:txBody>
                  <a:tcPr marL="91437" marR="91437"/>
                </a:tc>
                <a:tc>
                  <a:txBody>
                    <a:bodyPr/>
                    <a:lstStyle/>
                    <a:p>
                      <a:r>
                        <a:rPr lang="en-US" sz="1400" dirty="0" smtClean="0"/>
                        <a:t>Status</a:t>
                      </a:r>
                      <a:endParaRPr lang="en-US" sz="1400" dirty="0"/>
                    </a:p>
                  </a:txBody>
                  <a:tcPr marL="91437" marR="91437"/>
                </a:tc>
                <a:tc>
                  <a:txBody>
                    <a:bodyPr/>
                    <a:lstStyle/>
                    <a:p>
                      <a:r>
                        <a:rPr lang="en-US" sz="1400" dirty="0" smtClean="0"/>
                        <a:t>Next Step(s)</a:t>
                      </a:r>
                      <a:endParaRPr lang="en-US" sz="1400" dirty="0"/>
                    </a:p>
                  </a:txBody>
                  <a:tcPr marL="91437" marR="91437"/>
                </a:tc>
              </a:tr>
              <a:tr h="242487">
                <a:tc gridSpan="4">
                  <a:txBody>
                    <a:bodyPr/>
                    <a:lstStyle/>
                    <a:p>
                      <a:r>
                        <a:rPr lang="en-US" sz="1200" b="1" i="1" kern="1200" baseline="0" dirty="0" smtClean="0">
                          <a:solidFill>
                            <a:srgbClr val="000000"/>
                          </a:solidFill>
                          <a:latin typeface="+mn-lt"/>
                          <a:ea typeface="+mn-ea"/>
                          <a:cs typeface="+mn-cs"/>
                        </a:rPr>
                        <a:t>Work </a:t>
                      </a:r>
                      <a:r>
                        <a:rPr lang="en-US" sz="1200" b="1" i="1" baseline="0" dirty="0" smtClean="0">
                          <a:solidFill>
                            <a:srgbClr val="000000"/>
                          </a:solidFill>
                        </a:rPr>
                        <a:t>outside </a:t>
                      </a:r>
                      <a:r>
                        <a:rPr lang="en-US" sz="1200" b="1" i="1" baseline="0" dirty="0" smtClean="0">
                          <a:solidFill>
                            <a:srgbClr val="000000"/>
                          </a:solidFill>
                        </a:rPr>
                        <a:t>of current charter   </a:t>
                      </a:r>
                      <a:endParaRPr lang="en-US" sz="1200" b="1" i="1" dirty="0">
                        <a:solidFill>
                          <a:srgbClr val="000000"/>
                        </a:solidFill>
                      </a:endParaRPr>
                    </a:p>
                  </a:txBody>
                  <a:tcPr marL="91437" marR="91437">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242487">
                <a:tc>
                  <a:txBody>
                    <a:bodyPr/>
                    <a:lstStyle/>
                    <a:p>
                      <a:r>
                        <a:rPr lang="en-US" sz="1200" i="0" dirty="0" smtClean="0"/>
                        <a:t>RADIUS Accounting</a:t>
                      </a:r>
                      <a:r>
                        <a:rPr lang="en-US" sz="1200" i="0" baseline="0" dirty="0" smtClean="0"/>
                        <a:t> Extensions of Traffic Statistics </a:t>
                      </a:r>
                    </a:p>
                    <a:p>
                      <a:r>
                        <a:rPr lang="en-US" sz="900" i="0" baseline="0" dirty="0" smtClean="0"/>
                        <a:t>(</a:t>
                      </a:r>
                      <a:r>
                        <a:rPr lang="en-US" sz="900" dirty="0" smtClean="0"/>
                        <a:t>draft-yeh-radext-ext-traffic-statistics)</a:t>
                      </a:r>
                      <a:endParaRPr lang="en-US" sz="900" i="0" dirty="0"/>
                    </a:p>
                  </a:txBody>
                  <a:tcPr marL="91437" marR="91437">
                    <a:solidFill>
                      <a:srgbClr val="E9E9F3"/>
                    </a:solidFill>
                  </a:tcPr>
                </a:tc>
                <a:tc>
                  <a:txBody>
                    <a:bodyPr/>
                    <a:lstStyle/>
                    <a:p>
                      <a:r>
                        <a:rPr lang="en-US" sz="1200" i="0" dirty="0" smtClean="0"/>
                        <a:t>L. </a:t>
                      </a:r>
                      <a:r>
                        <a:rPr lang="en-US" sz="1200" i="0" dirty="0" err="1" smtClean="0"/>
                        <a:t>Yeh</a:t>
                      </a:r>
                      <a:endParaRPr lang="en-US" sz="1200" i="0" dirty="0"/>
                    </a:p>
                  </a:txBody>
                  <a:tcPr marL="91437" marR="91437"/>
                </a:tc>
                <a:tc>
                  <a:txBody>
                    <a:bodyPr/>
                    <a:lstStyle/>
                    <a:p>
                      <a:pPr>
                        <a:buFont typeface="Arial" pitchFamily="34" charset="0"/>
                        <a:buChar char="•"/>
                      </a:pPr>
                      <a:r>
                        <a:rPr lang="en-US" sz="1200" i="0" dirty="0" smtClean="0">
                          <a:solidFill>
                            <a:schemeClr val="tx1"/>
                          </a:solidFill>
                        </a:rPr>
                        <a:t>Version</a:t>
                      </a:r>
                      <a:r>
                        <a:rPr lang="en-US" sz="1200" i="0" baseline="0" dirty="0" smtClean="0">
                          <a:solidFill>
                            <a:schemeClr val="tx1"/>
                          </a:solidFill>
                        </a:rPr>
                        <a:t> -04 published 2012-10-15</a:t>
                      </a:r>
                      <a:endParaRPr lang="en-US" sz="1200" i="0" dirty="0">
                        <a:solidFill>
                          <a:schemeClr val="tx1"/>
                        </a:solidFill>
                      </a:endParaRPr>
                    </a:p>
                  </a:txBody>
                  <a:tcPr marL="91437" marR="91437"/>
                </a:tc>
                <a:tc>
                  <a:txBody>
                    <a:bodyPr/>
                    <a:lstStyle/>
                    <a:p>
                      <a:pPr>
                        <a:buFont typeface="Arial" pitchFamily="34" charset="0"/>
                        <a:buChar char="•"/>
                      </a:pPr>
                      <a:r>
                        <a:rPr lang="en-US" sz="1200" b="0" i="0" dirty="0" smtClean="0">
                          <a:solidFill>
                            <a:schemeClr val="tx1"/>
                          </a:solidFill>
                        </a:rPr>
                        <a:t>Discussed IETF85</a:t>
                      </a:r>
                    </a:p>
                    <a:p>
                      <a:pPr>
                        <a:buFont typeface="Arial" pitchFamily="34" charset="0"/>
                        <a:buChar char="•"/>
                      </a:pPr>
                      <a:r>
                        <a:rPr lang="en-US" sz="1200" b="0" i="0" dirty="0" smtClean="0">
                          <a:solidFill>
                            <a:schemeClr val="tx1"/>
                          </a:solidFill>
                        </a:rPr>
                        <a:t>Combine</a:t>
                      </a:r>
                      <a:r>
                        <a:rPr lang="en-US" sz="1200" b="0" i="0" baseline="0" dirty="0" smtClean="0">
                          <a:solidFill>
                            <a:schemeClr val="tx1"/>
                          </a:solidFill>
                        </a:rPr>
                        <a:t> </a:t>
                      </a:r>
                      <a:r>
                        <a:rPr lang="en-US" sz="1200" b="0" i="0" baseline="0" dirty="0" smtClean="0">
                          <a:solidFill>
                            <a:schemeClr val="tx1"/>
                          </a:solidFill>
                        </a:rPr>
                        <a:t>Stefan and Leaf drafts with both as co-</a:t>
                      </a:r>
                      <a:r>
                        <a:rPr lang="en-US" sz="1200" b="0" i="0" baseline="0" dirty="0" smtClean="0">
                          <a:solidFill>
                            <a:schemeClr val="tx1"/>
                          </a:solidFill>
                        </a:rPr>
                        <a:t>editors</a:t>
                      </a:r>
                    </a:p>
                  </a:txBody>
                  <a:tcPr marL="91437" marR="91437"/>
                </a:tc>
              </a:tr>
              <a:tr h="242487">
                <a:tc>
                  <a:txBody>
                    <a:bodyPr/>
                    <a:lstStyle/>
                    <a:p>
                      <a:r>
                        <a:rPr lang="en-US" sz="1200" i="0" dirty="0" smtClean="0"/>
                        <a:t>RADIUS accounting</a:t>
                      </a:r>
                      <a:r>
                        <a:rPr lang="en-US" sz="1200" i="0" baseline="0" dirty="0" smtClean="0"/>
                        <a:t> for traffic classes</a:t>
                      </a:r>
                    </a:p>
                    <a:p>
                      <a:r>
                        <a:rPr lang="en-US" sz="900" i="0" baseline="0" dirty="0" smtClean="0"/>
                        <a:t>(</a:t>
                      </a:r>
                      <a:r>
                        <a:rPr lang="en-US" sz="900" dirty="0" smtClean="0"/>
                        <a:t>draft-winter-radext-</a:t>
                      </a:r>
                      <a:r>
                        <a:rPr lang="en-US" sz="900" dirty="0" err="1" smtClean="0"/>
                        <a:t>fancyaccounting</a:t>
                      </a:r>
                      <a:r>
                        <a:rPr lang="en-US" sz="900" dirty="0" smtClean="0"/>
                        <a:t>)</a:t>
                      </a:r>
                      <a:endParaRPr lang="en-US" sz="900" i="0" dirty="0"/>
                    </a:p>
                  </a:txBody>
                  <a:tcPr marL="91437" marR="91437">
                    <a:solidFill>
                      <a:srgbClr val="E9E9F3"/>
                    </a:solidFill>
                  </a:tcPr>
                </a:tc>
                <a:tc>
                  <a:txBody>
                    <a:bodyPr/>
                    <a:lstStyle/>
                    <a:p>
                      <a:r>
                        <a:rPr lang="en-US" sz="1200" i="0" dirty="0" smtClean="0"/>
                        <a:t>S. Winter</a:t>
                      </a:r>
                      <a:endParaRPr lang="en-US" sz="1200" i="0" dirty="0"/>
                    </a:p>
                  </a:txBody>
                  <a:tcPr marL="91437" marR="91437"/>
                </a:tc>
                <a:tc>
                  <a:txBody>
                    <a:bodyPr/>
                    <a:lstStyle/>
                    <a:p>
                      <a:pPr>
                        <a:buFont typeface="Arial" pitchFamily="34" charset="0"/>
                        <a:buChar char="•"/>
                      </a:pPr>
                      <a:r>
                        <a:rPr lang="en-US" sz="1200" i="0" dirty="0" smtClean="0">
                          <a:solidFill>
                            <a:schemeClr val="tx1"/>
                          </a:solidFill>
                        </a:rPr>
                        <a:t>Version -02</a:t>
                      </a:r>
                      <a:r>
                        <a:rPr lang="en-US" sz="1200" i="0" baseline="0" dirty="0" smtClean="0">
                          <a:solidFill>
                            <a:schemeClr val="tx1"/>
                          </a:solidFill>
                        </a:rPr>
                        <a:t> published 2012-07-</a:t>
                      </a:r>
                      <a:r>
                        <a:rPr lang="en-US" sz="1200" i="0" baseline="0" dirty="0" smtClean="0">
                          <a:solidFill>
                            <a:schemeClr val="tx1"/>
                          </a:solidFill>
                        </a:rPr>
                        <a:t>16</a:t>
                      </a:r>
                    </a:p>
                    <a:p>
                      <a:pPr>
                        <a:buFont typeface="Arial" pitchFamily="34" charset="0"/>
                        <a:buChar char="•"/>
                      </a:pPr>
                      <a:r>
                        <a:rPr lang="en-US" sz="1200" i="0" baseline="0" dirty="0" smtClean="0">
                          <a:solidFill>
                            <a:srgbClr val="FF0000"/>
                          </a:solidFill>
                        </a:rPr>
                        <a:t>Expired</a:t>
                      </a:r>
                      <a:endParaRPr lang="en-US" sz="1200" i="0" dirty="0">
                        <a:solidFill>
                          <a:srgbClr val="FF0000"/>
                        </a:solidFill>
                      </a:endParaRPr>
                    </a:p>
                  </a:txBody>
                  <a:tcPr marL="91437" marR="91437"/>
                </a:tc>
                <a:tc>
                  <a:txBody>
                    <a:bodyPr/>
                    <a:lstStyle/>
                    <a:p>
                      <a:pPr>
                        <a:buFont typeface="Arial" pitchFamily="34" charset="0"/>
                        <a:buChar char="•"/>
                      </a:pPr>
                      <a:r>
                        <a:rPr lang="en-US" sz="1200" b="0" i="0" dirty="0" smtClean="0">
                          <a:solidFill>
                            <a:schemeClr val="tx1"/>
                          </a:solidFill>
                        </a:rPr>
                        <a:t>Discussed IETF85</a:t>
                      </a:r>
                    </a:p>
                    <a:p>
                      <a:pPr>
                        <a:buFont typeface="Arial" pitchFamily="34" charset="0"/>
                        <a:buChar char="•"/>
                      </a:pPr>
                      <a:r>
                        <a:rPr lang="en-US" sz="1200" b="0" i="0" dirty="0" smtClean="0">
                          <a:solidFill>
                            <a:schemeClr val="tx1"/>
                          </a:solidFill>
                        </a:rPr>
                        <a:t>Combine</a:t>
                      </a:r>
                      <a:r>
                        <a:rPr lang="en-US" sz="1200" b="0" i="0" baseline="0" dirty="0" smtClean="0">
                          <a:solidFill>
                            <a:schemeClr val="tx1"/>
                          </a:solidFill>
                        </a:rPr>
                        <a:t> </a:t>
                      </a:r>
                      <a:r>
                        <a:rPr lang="en-US" sz="1200" b="0" i="0" baseline="0" dirty="0" smtClean="0">
                          <a:solidFill>
                            <a:schemeClr val="tx1"/>
                          </a:solidFill>
                        </a:rPr>
                        <a:t>Stefan and Leaf drafts with both as co-editors</a:t>
                      </a:r>
                      <a:endParaRPr lang="en-US" sz="1200" b="0" i="0" dirty="0">
                        <a:solidFill>
                          <a:schemeClr val="tx1"/>
                        </a:solidFill>
                      </a:endParaRPr>
                    </a:p>
                  </a:txBody>
                  <a:tcPr marL="91437" marR="91437"/>
                </a:tc>
              </a:tr>
              <a:tr h="242487">
                <a:tc>
                  <a:txBody>
                    <a:bodyPr/>
                    <a:lstStyle/>
                    <a:p>
                      <a:r>
                        <a:rPr lang="en-US" sz="1200" i="0" dirty="0" smtClean="0"/>
                        <a:t>Capability Negotiation</a:t>
                      </a:r>
                      <a:r>
                        <a:rPr lang="en-US" sz="1200" i="0" baseline="0" dirty="0" smtClean="0"/>
                        <a:t> in RADIUS</a:t>
                      </a:r>
                    </a:p>
                    <a:p>
                      <a:r>
                        <a:rPr lang="en-US" sz="800" i="0" baseline="0" dirty="0" smtClean="0"/>
                        <a:t>(</a:t>
                      </a:r>
                      <a:r>
                        <a:rPr lang="en-US" sz="800" dirty="0" smtClean="0"/>
                        <a:t>draft-</a:t>
                      </a:r>
                      <a:r>
                        <a:rPr lang="en-US" sz="800" dirty="0" err="1" smtClean="0"/>
                        <a:t>halwasia</a:t>
                      </a:r>
                      <a:r>
                        <a:rPr lang="en-US" sz="800" dirty="0" smtClean="0"/>
                        <a:t>-</a:t>
                      </a:r>
                      <a:r>
                        <a:rPr lang="en-US" sz="800" dirty="0" err="1" smtClean="0"/>
                        <a:t>radext</a:t>
                      </a:r>
                      <a:r>
                        <a:rPr lang="en-US" sz="800" dirty="0" smtClean="0"/>
                        <a:t>-capability-negotiation)</a:t>
                      </a:r>
                      <a:endParaRPr lang="en-US" sz="800" i="0" dirty="0" smtClean="0"/>
                    </a:p>
                    <a:p>
                      <a:endParaRPr lang="en-US" sz="900" i="0" dirty="0"/>
                    </a:p>
                  </a:txBody>
                  <a:tcPr marL="91437" marR="91437">
                    <a:solidFill>
                      <a:srgbClr val="E9E9F3"/>
                    </a:solidFill>
                  </a:tcPr>
                </a:tc>
                <a:tc>
                  <a:txBody>
                    <a:bodyPr/>
                    <a:lstStyle/>
                    <a:p>
                      <a:r>
                        <a:rPr lang="en-US" sz="1200" i="0" dirty="0" smtClean="0"/>
                        <a:t>A. </a:t>
                      </a:r>
                      <a:r>
                        <a:rPr lang="en-US" sz="1200" i="0" dirty="0" err="1" smtClean="0"/>
                        <a:t>DeKok</a:t>
                      </a:r>
                      <a:endParaRPr lang="en-US" sz="1200" i="0" dirty="0"/>
                    </a:p>
                  </a:txBody>
                  <a:tcPr marL="91437" marR="91437"/>
                </a:tc>
                <a:tc>
                  <a:txBody>
                    <a:bodyPr/>
                    <a:lstStyle/>
                    <a:p>
                      <a:pPr>
                        <a:buFont typeface="Arial" pitchFamily="34" charset="0"/>
                        <a:buChar char="•"/>
                      </a:pPr>
                      <a:r>
                        <a:rPr lang="en-US" sz="1200" i="0" dirty="0" smtClean="0">
                          <a:solidFill>
                            <a:schemeClr val="tx1"/>
                          </a:solidFill>
                        </a:rPr>
                        <a:t>Version -01 published 2012-10-08</a:t>
                      </a:r>
                      <a:endParaRPr lang="en-US" sz="1200" i="0" dirty="0">
                        <a:solidFill>
                          <a:schemeClr val="tx1"/>
                        </a:solidFill>
                      </a:endParaRPr>
                    </a:p>
                  </a:txBody>
                  <a:tcPr marL="91437" marR="91437"/>
                </a:tc>
                <a:tc>
                  <a:txBody>
                    <a:bodyPr/>
                    <a:lstStyle/>
                    <a:p>
                      <a:pPr>
                        <a:buFont typeface="Arial" pitchFamily="34" charset="0"/>
                        <a:buChar char="•"/>
                      </a:pPr>
                      <a:r>
                        <a:rPr lang="en-US" sz="1200" b="0" i="0" dirty="0" smtClean="0">
                          <a:solidFill>
                            <a:schemeClr val="tx1"/>
                          </a:solidFill>
                        </a:rPr>
                        <a:t>Discussed </a:t>
                      </a:r>
                      <a:r>
                        <a:rPr lang="en-US" sz="1200" b="0" i="0" dirty="0" smtClean="0">
                          <a:solidFill>
                            <a:schemeClr val="tx1"/>
                          </a:solidFill>
                        </a:rPr>
                        <a:t>IETF 85</a:t>
                      </a:r>
                      <a:endParaRPr lang="en-US" sz="1200" b="0" i="0" dirty="0">
                        <a:solidFill>
                          <a:schemeClr val="tx1"/>
                        </a:solidFill>
                      </a:endParaRPr>
                    </a:p>
                  </a:txBody>
                  <a:tcPr marL="91437" marR="91437"/>
                </a:tc>
              </a:tr>
              <a:tr h="242487">
                <a:tc>
                  <a:txBody>
                    <a:bodyPr/>
                    <a:lstStyle/>
                    <a:p>
                      <a:r>
                        <a:rPr lang="en-US" sz="1200" i="0" dirty="0" smtClean="0"/>
                        <a:t>RADIUS accounting</a:t>
                      </a:r>
                      <a:r>
                        <a:rPr lang="en-US" sz="1200" i="0" baseline="0" dirty="0" smtClean="0"/>
                        <a:t> via IPFIX</a:t>
                      </a:r>
                    </a:p>
                    <a:p>
                      <a:r>
                        <a:rPr lang="en-US" sz="800" i="0" baseline="0" dirty="0" smtClean="0"/>
                        <a:t>(</a:t>
                      </a:r>
                      <a:r>
                        <a:rPr lang="en-US" sz="800" dirty="0" smtClean="0"/>
                        <a:t>draft-</a:t>
                      </a:r>
                      <a:r>
                        <a:rPr lang="en-US" sz="800" dirty="0" err="1" smtClean="0"/>
                        <a:t>dekok</a:t>
                      </a:r>
                      <a:r>
                        <a:rPr lang="en-US" sz="800" dirty="0" smtClean="0"/>
                        <a:t>-radius-</a:t>
                      </a:r>
                      <a:r>
                        <a:rPr lang="en-US" sz="800" dirty="0" err="1" smtClean="0"/>
                        <a:t>ipfix</a:t>
                      </a:r>
                      <a:r>
                        <a:rPr lang="en-US" sz="800" dirty="0" smtClean="0"/>
                        <a:t>)</a:t>
                      </a:r>
                      <a:endParaRPr lang="en-US" sz="800" i="0" dirty="0" smtClean="0"/>
                    </a:p>
                    <a:p>
                      <a:endParaRPr lang="en-US" sz="900" i="0" dirty="0"/>
                    </a:p>
                  </a:txBody>
                  <a:tcPr marL="91437" marR="91437">
                    <a:solidFill>
                      <a:srgbClr val="E9E9F3"/>
                    </a:solidFill>
                  </a:tcPr>
                </a:tc>
                <a:tc>
                  <a:txBody>
                    <a:bodyPr/>
                    <a:lstStyle/>
                    <a:p>
                      <a:r>
                        <a:rPr lang="en-US" sz="1200" i="0" dirty="0" smtClean="0"/>
                        <a:t>A. </a:t>
                      </a:r>
                      <a:r>
                        <a:rPr lang="en-US" sz="1200" i="0" dirty="0" err="1" smtClean="0"/>
                        <a:t>DeKok</a:t>
                      </a:r>
                      <a:endParaRPr lang="en-US" sz="1200" i="0" dirty="0"/>
                    </a:p>
                  </a:txBody>
                  <a:tcPr marL="91437" marR="91437"/>
                </a:tc>
                <a:tc>
                  <a:txBody>
                    <a:bodyPr/>
                    <a:lstStyle/>
                    <a:p>
                      <a:pPr>
                        <a:buFont typeface="Arial" pitchFamily="34" charset="0"/>
                        <a:buChar char="•"/>
                      </a:pPr>
                      <a:r>
                        <a:rPr lang="en-US" sz="1200" i="0" dirty="0" smtClean="0">
                          <a:solidFill>
                            <a:schemeClr val="tx1"/>
                          </a:solidFill>
                        </a:rPr>
                        <a:t>Version</a:t>
                      </a:r>
                      <a:r>
                        <a:rPr lang="en-US" sz="1200" i="0" baseline="0" dirty="0" smtClean="0">
                          <a:solidFill>
                            <a:schemeClr val="tx1"/>
                          </a:solidFill>
                        </a:rPr>
                        <a:t> -00 published 2012-10-08</a:t>
                      </a:r>
                      <a:endParaRPr lang="en-US" sz="1200" i="0" dirty="0">
                        <a:solidFill>
                          <a:schemeClr val="tx1"/>
                        </a:solidFill>
                      </a:endParaRPr>
                    </a:p>
                  </a:txBody>
                  <a:tcPr marL="91437" marR="91437"/>
                </a:tc>
                <a:tc>
                  <a:txBody>
                    <a:bodyPr/>
                    <a:lstStyle/>
                    <a:p>
                      <a:pPr>
                        <a:buFont typeface="Arial" pitchFamily="34" charset="0"/>
                        <a:buChar char="•"/>
                      </a:pPr>
                      <a:r>
                        <a:rPr lang="en-US" sz="1200" b="0" i="0" dirty="0" smtClean="0">
                          <a:solidFill>
                            <a:schemeClr val="tx1"/>
                          </a:solidFill>
                        </a:rPr>
                        <a:t>Discussed </a:t>
                      </a:r>
                      <a:r>
                        <a:rPr lang="en-US" sz="1200" b="0" i="0" dirty="0" smtClean="0">
                          <a:solidFill>
                            <a:schemeClr val="tx1"/>
                          </a:solidFill>
                        </a:rPr>
                        <a:t>IETF 85</a:t>
                      </a:r>
                      <a:endParaRPr lang="en-US" sz="1200" b="0" i="0" dirty="0">
                        <a:solidFill>
                          <a:schemeClr val="tx1"/>
                        </a:solidFill>
                      </a:endParaRPr>
                    </a:p>
                  </a:txBody>
                  <a:tcPr marL="91437" marR="91437"/>
                </a:tc>
              </a:tr>
              <a:tr h="518160">
                <a:tc>
                  <a:txBody>
                    <a:bodyPr/>
                    <a:lstStyle/>
                    <a:p>
                      <a:r>
                        <a:rPr lang="en-US" sz="1200" i="0" dirty="0" smtClean="0"/>
                        <a:t>Data</a:t>
                      </a:r>
                      <a:r>
                        <a:rPr lang="en-US" sz="1200" i="0" baseline="0" dirty="0" smtClean="0"/>
                        <a:t> type in RADIUS</a:t>
                      </a:r>
                    </a:p>
                    <a:p>
                      <a:r>
                        <a:rPr lang="en-US" sz="900" i="0" baseline="0" dirty="0" smtClean="0"/>
                        <a:t>(draft-</a:t>
                      </a:r>
                      <a:r>
                        <a:rPr lang="en-US" sz="900" i="0" baseline="0" dirty="0" err="1" smtClean="0"/>
                        <a:t>dekok</a:t>
                      </a:r>
                      <a:r>
                        <a:rPr lang="en-US" sz="900" i="0" baseline="0" dirty="0" smtClean="0"/>
                        <a:t>-</a:t>
                      </a:r>
                      <a:r>
                        <a:rPr lang="en-US" sz="900" i="0" baseline="0" dirty="0" err="1" smtClean="0"/>
                        <a:t>radext-datatypes</a:t>
                      </a:r>
                      <a:r>
                        <a:rPr lang="en-US" sz="900" i="0" baseline="0" dirty="0" smtClean="0"/>
                        <a:t>)</a:t>
                      </a:r>
                    </a:p>
                  </a:txBody>
                  <a:tcPr marL="91437" marR="91437">
                    <a:solidFill>
                      <a:srgbClr val="E9E9F3"/>
                    </a:solidFill>
                  </a:tcPr>
                </a:tc>
                <a:tc>
                  <a:txBody>
                    <a:bodyPr/>
                    <a:lstStyle/>
                    <a:p>
                      <a:r>
                        <a:rPr lang="en-US" sz="1200" i="0" dirty="0" smtClean="0"/>
                        <a:t>A. </a:t>
                      </a:r>
                      <a:r>
                        <a:rPr lang="en-US" sz="1200" i="0" dirty="0" err="1" smtClean="0"/>
                        <a:t>DeKok</a:t>
                      </a:r>
                      <a:endParaRPr lang="en-US" sz="1200" i="0" dirty="0"/>
                    </a:p>
                  </a:txBody>
                  <a:tcPr marL="91437" marR="91437"/>
                </a:tc>
                <a:tc>
                  <a:txBody>
                    <a:bodyPr/>
                    <a:lstStyle/>
                    <a:p>
                      <a:pPr>
                        <a:buFont typeface="Arial" pitchFamily="34" charset="0"/>
                        <a:buChar char="•"/>
                      </a:pPr>
                      <a:r>
                        <a:rPr lang="en-US" sz="1200" i="0" dirty="0" smtClean="0">
                          <a:solidFill>
                            <a:srgbClr val="FF0000"/>
                          </a:solidFill>
                        </a:rPr>
                        <a:t>Version -02 published 2013-02-12</a:t>
                      </a:r>
                      <a:endParaRPr lang="en-US" sz="1200" i="0" dirty="0">
                        <a:solidFill>
                          <a:srgbClr val="FF0000"/>
                        </a:solidFill>
                      </a:endParaRPr>
                    </a:p>
                  </a:txBody>
                  <a:tcPr marL="91437" marR="91437"/>
                </a:tc>
                <a:tc>
                  <a:txBody>
                    <a:bodyPr/>
                    <a:lstStyle/>
                    <a:p>
                      <a:pPr>
                        <a:buFont typeface="Arial" pitchFamily="34" charset="0"/>
                        <a:buChar char="•"/>
                      </a:pPr>
                      <a:r>
                        <a:rPr lang="en-US" sz="1200" b="0" i="0" dirty="0" smtClean="0">
                          <a:solidFill>
                            <a:srgbClr val="FF0000"/>
                          </a:solidFill>
                        </a:rPr>
                        <a:t>Discuss</a:t>
                      </a:r>
                      <a:r>
                        <a:rPr lang="en-US" sz="1200" b="0" i="0" baseline="0" dirty="0" smtClean="0">
                          <a:solidFill>
                            <a:srgbClr val="FF0000"/>
                          </a:solidFill>
                        </a:rPr>
                        <a:t> IETF86</a:t>
                      </a:r>
                      <a:endParaRPr lang="en-US" sz="1200" b="0" i="0" dirty="0">
                        <a:solidFill>
                          <a:srgbClr val="FF0000"/>
                        </a:solidFill>
                      </a:endParaRPr>
                    </a:p>
                  </a:txBody>
                  <a:tcPr marL="91437" marR="91437"/>
                </a:tc>
              </a:tr>
              <a:tr h="518160">
                <a:tc>
                  <a:txBody>
                    <a:bodyPr/>
                    <a:lstStyle/>
                    <a:p>
                      <a:r>
                        <a:rPr lang="en-US" sz="900" i="0" baseline="0" dirty="0" smtClean="0"/>
                        <a:t>RADIUS extensions for key management in WLAN network </a:t>
                      </a:r>
                    </a:p>
                    <a:p>
                      <a:r>
                        <a:rPr lang="en-US" sz="900" i="0" baseline="0" dirty="0" smtClean="0"/>
                        <a:t>(draft-</a:t>
                      </a:r>
                      <a:r>
                        <a:rPr lang="en-US" sz="900" i="0" baseline="0" dirty="0" err="1" smtClean="0"/>
                        <a:t>xue</a:t>
                      </a:r>
                      <a:r>
                        <a:rPr lang="en-US" sz="900" i="0" baseline="0" dirty="0" smtClean="0"/>
                        <a:t>-</a:t>
                      </a:r>
                      <a:r>
                        <a:rPr lang="en-US" sz="900" i="0" baseline="0" dirty="0" err="1" smtClean="0"/>
                        <a:t>radext</a:t>
                      </a:r>
                      <a:r>
                        <a:rPr lang="en-US" sz="900" i="0" baseline="0" dirty="0" smtClean="0"/>
                        <a:t>-key-management)</a:t>
                      </a:r>
                    </a:p>
                  </a:txBody>
                  <a:tcPr marL="91437" marR="91437">
                    <a:solidFill>
                      <a:srgbClr val="E9E9F3"/>
                    </a:solidFill>
                  </a:tcPr>
                </a:tc>
                <a:tc>
                  <a:txBody>
                    <a:bodyPr/>
                    <a:lstStyle/>
                    <a:p>
                      <a:r>
                        <a:rPr lang="en-US" sz="1200" i="0" dirty="0" smtClean="0"/>
                        <a:t>L. </a:t>
                      </a:r>
                      <a:r>
                        <a:rPr lang="en-US" sz="1200" i="0" dirty="0" err="1" smtClean="0"/>
                        <a:t>Xue</a:t>
                      </a:r>
                      <a:endParaRPr lang="en-US" sz="1200" i="0" dirty="0"/>
                    </a:p>
                  </a:txBody>
                  <a:tcPr marL="91437" marR="91437"/>
                </a:tc>
                <a:tc>
                  <a:txBody>
                    <a:bodyPr/>
                    <a:lstStyle/>
                    <a:p>
                      <a:pPr>
                        <a:buFont typeface="Arial" pitchFamily="34" charset="0"/>
                        <a:buChar char="•"/>
                      </a:pPr>
                      <a:r>
                        <a:rPr lang="en-US" sz="1200" i="0" dirty="0" smtClean="0">
                          <a:solidFill>
                            <a:srgbClr val="FF0000"/>
                          </a:solidFill>
                        </a:rPr>
                        <a:t>Version -00 published</a:t>
                      </a:r>
                      <a:r>
                        <a:rPr lang="en-US" sz="1200" i="0" baseline="0" dirty="0" smtClean="0">
                          <a:solidFill>
                            <a:srgbClr val="FF0000"/>
                          </a:solidFill>
                        </a:rPr>
                        <a:t> 2013-02-18</a:t>
                      </a:r>
                      <a:endParaRPr lang="en-US" sz="1200" i="0" dirty="0">
                        <a:solidFill>
                          <a:srgbClr val="FF0000"/>
                        </a:solidFill>
                      </a:endParaRPr>
                    </a:p>
                  </a:txBody>
                  <a:tcPr marL="91437" marR="91437"/>
                </a:tc>
                <a:tc>
                  <a:txBody>
                    <a:bodyPr/>
                    <a:lstStyle/>
                    <a:p>
                      <a:pPr>
                        <a:buFont typeface="Arial" pitchFamily="34" charset="0"/>
                        <a:buChar char="•"/>
                      </a:pPr>
                      <a:r>
                        <a:rPr lang="en-US" sz="1200" b="0" i="0" dirty="0" smtClean="0">
                          <a:solidFill>
                            <a:srgbClr val="FF0000"/>
                          </a:solidFill>
                        </a:rPr>
                        <a:t>Discuss at future IETF meeting</a:t>
                      </a:r>
                      <a:endParaRPr lang="en-US" sz="1200" b="0" i="0" dirty="0">
                        <a:solidFill>
                          <a:srgbClr val="FF0000"/>
                        </a:solidFill>
                      </a:endParaRPr>
                    </a:p>
                  </a:txBody>
                  <a:tcPr marL="91437" marR="91437"/>
                </a:tc>
              </a:tr>
            </a:tbl>
          </a:graphicData>
        </a:graphic>
      </p:graphicFrame>
      <p:sp>
        <p:nvSpPr>
          <p:cNvPr id="10299" name="Title 2"/>
          <p:cNvSpPr>
            <a:spLocks noGrp="1"/>
          </p:cNvSpPr>
          <p:nvPr>
            <p:ph type="title"/>
          </p:nvPr>
        </p:nvSpPr>
        <p:spPr/>
        <p:txBody>
          <a:bodyPr/>
          <a:lstStyle/>
          <a:p>
            <a:r>
              <a:rPr lang="en-US" dirty="0" smtClean="0"/>
              <a:t>RADEXT Drafts (3 of 3)</a:t>
            </a:r>
            <a:br>
              <a:rPr lang="en-US" dirty="0" smtClean="0"/>
            </a:br>
            <a:endParaRPr lang="en-US" dirty="0" smtClean="0"/>
          </a:p>
        </p:txBody>
      </p:sp>
      <p:sp>
        <p:nvSpPr>
          <p:cNvPr id="4" name="TextBox 3"/>
          <p:cNvSpPr txBox="1"/>
          <p:nvPr/>
        </p:nvSpPr>
        <p:spPr>
          <a:xfrm>
            <a:off x="6485900" y="1371600"/>
            <a:ext cx="2658100" cy="276999"/>
          </a:xfrm>
          <a:prstGeom prst="rect">
            <a:avLst/>
          </a:prstGeom>
          <a:noFill/>
        </p:spPr>
        <p:txBody>
          <a:bodyPr wrap="none" rtlCol="0">
            <a:spAutoFit/>
          </a:bodyPr>
          <a:lstStyle/>
          <a:p>
            <a:r>
              <a:rPr lang="en-US" sz="1200" dirty="0" smtClean="0">
                <a:solidFill>
                  <a:srgbClr val="FF0000"/>
                </a:solidFill>
              </a:rPr>
              <a:t>*Changes since </a:t>
            </a:r>
            <a:r>
              <a:rPr lang="en-US" sz="1200" dirty="0" smtClean="0">
                <a:solidFill>
                  <a:srgbClr val="FF0000"/>
                </a:solidFill>
              </a:rPr>
              <a:t>IETF85 </a:t>
            </a:r>
            <a:r>
              <a:rPr lang="en-US" sz="1200" dirty="0" smtClean="0">
                <a:solidFill>
                  <a:srgbClr val="FF0000"/>
                </a:solidFill>
              </a:rPr>
              <a:t>noted in red</a:t>
            </a:r>
            <a:endParaRPr lang="en-US" sz="1200" dirty="0">
              <a:solidFill>
                <a:srgbClr val="FF0000"/>
              </a:solidFill>
            </a:endParaRPr>
          </a:p>
        </p:txBody>
      </p:sp>
    </p:spTree>
    <p:extLst>
      <p:ext uri="{BB962C8B-B14F-4D97-AF65-F5344CB8AC3E}">
        <p14:creationId xmlns:p14="http://schemas.microsoft.com/office/powerpoint/2010/main" val="401011005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WG Goals/Milestones </a:t>
            </a:r>
            <a:br>
              <a:rPr lang="en-US" dirty="0" smtClean="0"/>
            </a:br>
            <a:r>
              <a:rPr lang="en-US" dirty="0" smtClean="0"/>
              <a:t>(2012-12-04 </a:t>
            </a:r>
            <a:r>
              <a:rPr lang="en-US" dirty="0" err="1" smtClean="0"/>
              <a:t>Recharter</a:t>
            </a:r>
            <a:r>
              <a:rPr lang="en-US" dirty="0" smtClean="0"/>
              <a:t>) </a:t>
            </a:r>
          </a:p>
        </p:txBody>
      </p:sp>
      <p:graphicFrame>
        <p:nvGraphicFramePr>
          <p:cNvPr id="4" name="Table 3"/>
          <p:cNvGraphicFramePr>
            <a:graphicFrameLocks noGrp="1"/>
          </p:cNvGraphicFramePr>
          <p:nvPr>
            <p:extLst>
              <p:ext uri="{D42A27DB-BD31-4B8C-83A1-F6EECF244321}">
                <p14:modId xmlns:p14="http://schemas.microsoft.com/office/powerpoint/2010/main" val="3198696149"/>
              </p:ext>
            </p:extLst>
          </p:nvPr>
        </p:nvGraphicFramePr>
        <p:xfrm>
          <a:off x="304800" y="1487556"/>
          <a:ext cx="8610600" cy="3566080"/>
        </p:xfrm>
        <a:graphic>
          <a:graphicData uri="http://schemas.openxmlformats.org/drawingml/2006/table">
            <a:tbl>
              <a:tblPr firstRow="1" bandRow="1">
                <a:tableStyleId>{21E4AEA4-8DFA-4A89-87EB-49C32662AFE0}</a:tableStyleId>
              </a:tblPr>
              <a:tblGrid>
                <a:gridCol w="2819400"/>
                <a:gridCol w="1219200"/>
                <a:gridCol w="1295400"/>
                <a:gridCol w="3276600"/>
              </a:tblGrid>
              <a:tr h="338171">
                <a:tc>
                  <a:txBody>
                    <a:bodyPr/>
                    <a:lstStyle/>
                    <a:p>
                      <a:r>
                        <a:rPr lang="en-US" sz="1800" dirty="0" smtClean="0"/>
                        <a:t>Goal/Milestone</a:t>
                      </a:r>
                      <a:endParaRPr lang="en-US" sz="1800" dirty="0"/>
                    </a:p>
                  </a:txBody>
                  <a:tcPr marT="45715" marB="45715"/>
                </a:tc>
                <a:tc>
                  <a:txBody>
                    <a:bodyPr/>
                    <a:lstStyle/>
                    <a:p>
                      <a:r>
                        <a:rPr lang="en-US" sz="1800" dirty="0" smtClean="0"/>
                        <a:t>Date</a:t>
                      </a:r>
                      <a:endParaRPr lang="en-US" sz="1800" dirty="0"/>
                    </a:p>
                  </a:txBody>
                  <a:tcPr marT="45715" marB="45715"/>
                </a:tc>
                <a:tc>
                  <a:txBody>
                    <a:bodyPr/>
                    <a:lstStyle/>
                    <a:p>
                      <a:r>
                        <a:rPr lang="en-US" sz="1800" dirty="0" smtClean="0"/>
                        <a:t>Progress</a:t>
                      </a:r>
                    </a:p>
                  </a:txBody>
                  <a:tcPr marT="45715" marB="45715"/>
                </a:tc>
                <a:tc>
                  <a:txBody>
                    <a:bodyPr/>
                    <a:lstStyle/>
                    <a:p>
                      <a:r>
                        <a:rPr lang="en-US" sz="1800" dirty="0" smtClean="0"/>
                        <a:t>Action/Update</a:t>
                      </a:r>
                      <a:endParaRPr lang="en-US" sz="1800" dirty="0"/>
                    </a:p>
                  </a:txBody>
                  <a:tcPr marT="45715" marB="45715"/>
                </a:tc>
              </a:tr>
              <a:tr h="422717">
                <a:tc>
                  <a:txBody>
                    <a:bodyPr/>
                    <a:lstStyle/>
                    <a:p>
                      <a:r>
                        <a:rPr lang="en-US" sz="1800" dirty="0" smtClean="0"/>
                        <a:t>IPv6 </a:t>
                      </a:r>
                      <a:r>
                        <a:rPr lang="en-US" sz="1800" kern="1200" dirty="0" smtClean="0">
                          <a:solidFill>
                            <a:schemeClr val="dk1"/>
                          </a:solidFill>
                          <a:latin typeface="+mn-lt"/>
                          <a:ea typeface="+mn-ea"/>
                          <a:cs typeface="+mn-cs"/>
                        </a:rPr>
                        <a:t>access</a:t>
                      </a:r>
                      <a:r>
                        <a:rPr lang="en-US" sz="1800" dirty="0" smtClean="0"/>
                        <a:t> I-D </a:t>
                      </a:r>
                      <a:endParaRPr lang="en-US" sz="1800" dirty="0"/>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mn-lt"/>
                          <a:ea typeface="+mn-ea"/>
                          <a:cs typeface="+mn-cs"/>
                          <a:sym typeface="Wingdings 2" pitchFamily="18" charset="2"/>
                        </a:rPr>
                        <a:t>Dec-2012</a:t>
                      </a:r>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dirty="0" smtClean="0">
                          <a:solidFill>
                            <a:srgbClr val="92D050"/>
                          </a:solidFill>
                          <a:effectLst>
                            <a:outerShdw blurRad="38100" dist="38100" dir="2700000" algn="tl">
                              <a:srgbClr val="000000"/>
                            </a:outerShdw>
                          </a:effectLst>
                          <a:latin typeface="+mn-lt"/>
                          <a:ea typeface="+mn-ea"/>
                          <a:cs typeface="+mn-cs"/>
                          <a:sym typeface="Wingdings 2" pitchFamily="18" charset="2"/>
                        </a:rPr>
                        <a:t></a:t>
                      </a:r>
                    </a:p>
                  </a:txBody>
                  <a:tcPr marT="45715" marB="45715"/>
                </a:tc>
                <a:tc>
                  <a:txBody>
                    <a:bodyPr/>
                    <a:lstStyle/>
                    <a:p>
                      <a:r>
                        <a:rPr lang="en-US" sz="1800" dirty="0" smtClean="0"/>
                        <a:t>In RFC Editor Queue</a:t>
                      </a:r>
                      <a:r>
                        <a:rPr lang="en-US" sz="1800" baseline="0" dirty="0" smtClean="0"/>
                        <a:t> </a:t>
                      </a:r>
                      <a:endParaRPr lang="en-US" sz="1800" dirty="0"/>
                    </a:p>
                  </a:txBody>
                  <a:tcPr marT="45715" marB="45715"/>
                </a:tc>
              </a:tr>
              <a:tr h="422717">
                <a:tc>
                  <a:txBody>
                    <a:bodyPr/>
                    <a:lstStyle/>
                    <a:p>
                      <a:r>
                        <a:rPr lang="en-US" sz="1800" dirty="0" smtClean="0"/>
                        <a:t>RFC4282bis</a:t>
                      </a:r>
                      <a:r>
                        <a:rPr lang="en-US" sz="1800" baseline="0" dirty="0" smtClean="0"/>
                        <a:t> </a:t>
                      </a:r>
                      <a:endParaRPr lang="en-US" sz="1800" dirty="0"/>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mn-lt"/>
                          <a:ea typeface="+mn-ea"/>
                          <a:cs typeface="+mn-cs"/>
                          <a:sym typeface="Wingdings 2" pitchFamily="18" charset="2"/>
                        </a:rPr>
                        <a:t>Dec-2012</a:t>
                      </a:r>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dirty="0" smtClean="0">
                          <a:solidFill>
                            <a:srgbClr val="FF0000"/>
                          </a:solidFill>
                          <a:effectLst>
                            <a:outerShdw blurRad="38100" dist="38100" dir="2700000" algn="tl">
                              <a:srgbClr val="000000"/>
                            </a:outerShdw>
                          </a:effectLst>
                          <a:latin typeface="+mn-lt"/>
                          <a:ea typeface="+mn-ea"/>
                          <a:cs typeface="+mn-cs"/>
                          <a:sym typeface="Wingdings 2" pitchFamily="18" charset="2"/>
                        </a:rPr>
                        <a:t></a:t>
                      </a:r>
                      <a:endParaRPr lang="en-US" sz="2400" kern="1200" dirty="0" smtClean="0">
                        <a:solidFill>
                          <a:srgbClr val="FFFF00"/>
                        </a:solidFill>
                        <a:effectLst>
                          <a:outerShdw blurRad="38100" dist="38100" dir="2700000" algn="tl">
                            <a:srgbClr val="000000"/>
                          </a:outerShdw>
                        </a:effectLst>
                        <a:latin typeface="+mn-lt"/>
                        <a:ea typeface="+mn-ea"/>
                        <a:cs typeface="+mn-cs"/>
                        <a:sym typeface="Wingdings 2" pitchFamily="18" charset="2"/>
                      </a:endParaRPr>
                    </a:p>
                  </a:txBody>
                  <a:tcPr marT="45715" marB="45715"/>
                </a:tc>
                <a:tc>
                  <a:txBody>
                    <a:bodyPr/>
                    <a:lstStyle/>
                    <a:p>
                      <a:r>
                        <a:rPr lang="en-US" sz="1800" dirty="0" smtClean="0"/>
                        <a:t>WGLC</a:t>
                      </a:r>
                      <a:endParaRPr lang="en-US" sz="1800" dirty="0"/>
                    </a:p>
                  </a:txBody>
                  <a:tcPr marT="45715" marB="45715"/>
                </a:tc>
              </a:tr>
              <a:tr h="422717">
                <a:tc>
                  <a:txBody>
                    <a:bodyPr/>
                    <a:lstStyle/>
                    <a:p>
                      <a:r>
                        <a:rPr lang="en-US" sz="1800" dirty="0" smtClean="0"/>
                        <a:t>Extended attributes </a:t>
                      </a:r>
                      <a:endParaRPr lang="en-US" sz="1800" dirty="0"/>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mn-lt"/>
                          <a:ea typeface="+mn-ea"/>
                          <a:cs typeface="+mn-cs"/>
                          <a:sym typeface="Wingdings 2" pitchFamily="18" charset="2"/>
                        </a:rPr>
                        <a:t>Dec-2012</a:t>
                      </a:r>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dirty="0" smtClean="0">
                          <a:solidFill>
                            <a:srgbClr val="92D050"/>
                          </a:solidFill>
                          <a:effectLst>
                            <a:outerShdw blurRad="38100" dist="38100" dir="2700000" algn="tl">
                              <a:srgbClr val="000000"/>
                            </a:outerShdw>
                          </a:effectLst>
                          <a:latin typeface="+mn-lt"/>
                          <a:ea typeface="+mn-ea"/>
                          <a:cs typeface="+mn-cs"/>
                          <a:sym typeface="Wingdings 2" pitchFamily="18" charset="2"/>
                        </a:rPr>
                        <a:t></a:t>
                      </a:r>
                    </a:p>
                  </a:txBody>
                  <a:tcPr marT="45715" marB="45715"/>
                </a:tc>
                <a:tc>
                  <a:txBody>
                    <a:bodyPr/>
                    <a:lstStyle/>
                    <a:p>
                      <a:r>
                        <a:rPr lang="en-US" sz="1800" dirty="0" smtClean="0"/>
                        <a:t>In RFC Editor Queue</a:t>
                      </a:r>
                      <a:r>
                        <a:rPr lang="en-US" sz="1800" baseline="0" dirty="0" smtClean="0"/>
                        <a:t> </a:t>
                      </a:r>
                      <a:endParaRPr lang="en-US" sz="1800" dirty="0"/>
                    </a:p>
                  </a:txBody>
                  <a:tcPr marT="45715" marB="45715"/>
                </a:tc>
              </a:tr>
              <a:tr h="422717">
                <a:tc>
                  <a:txBody>
                    <a:bodyPr/>
                    <a:lstStyle/>
                    <a:p>
                      <a:r>
                        <a:rPr lang="en-US" sz="1800" dirty="0" smtClean="0"/>
                        <a:t>Dynamic Discovery</a:t>
                      </a:r>
                      <a:r>
                        <a:rPr lang="en-US" sz="1800" baseline="0" dirty="0" smtClean="0"/>
                        <a:t> </a:t>
                      </a:r>
                      <a:endParaRPr lang="en-US" sz="1800" dirty="0"/>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mn-lt"/>
                          <a:ea typeface="+mn-ea"/>
                          <a:cs typeface="+mn-cs"/>
                          <a:sym typeface="Wingdings 2" pitchFamily="18" charset="2"/>
                        </a:rPr>
                        <a:t>Dec-2012</a:t>
                      </a:r>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dirty="0" smtClean="0">
                          <a:solidFill>
                            <a:srgbClr val="FF0000"/>
                          </a:solidFill>
                          <a:effectLst>
                            <a:outerShdw blurRad="38100" dist="38100" dir="2700000" algn="tl">
                              <a:srgbClr val="000000"/>
                            </a:outerShdw>
                          </a:effectLst>
                          <a:latin typeface="+mn-lt"/>
                          <a:ea typeface="+mn-ea"/>
                          <a:cs typeface="+mn-cs"/>
                          <a:sym typeface="Wingdings 2" pitchFamily="18" charset="2"/>
                        </a:rPr>
                        <a:t></a:t>
                      </a:r>
                    </a:p>
                  </a:txBody>
                  <a:tcPr marT="45715" marB="45715"/>
                </a:tc>
                <a:tc>
                  <a:txBody>
                    <a:bodyPr/>
                    <a:lstStyle/>
                    <a:p>
                      <a:r>
                        <a:rPr lang="en-US" sz="1800" dirty="0" smtClean="0"/>
                        <a:t>Still have 1</a:t>
                      </a:r>
                      <a:r>
                        <a:rPr lang="en-US" sz="1800" baseline="0" dirty="0" smtClean="0"/>
                        <a:t> issue open</a:t>
                      </a:r>
                      <a:endParaRPr lang="en-US" sz="1800" dirty="0"/>
                    </a:p>
                  </a:txBody>
                  <a:tcPr marT="45715" marB="45715"/>
                </a:tc>
              </a:tr>
              <a:tr h="422717">
                <a:tc>
                  <a:txBody>
                    <a:bodyPr/>
                    <a:lstStyle/>
                    <a:p>
                      <a:r>
                        <a:rPr lang="en-US" sz="1800" dirty="0" smtClean="0"/>
                        <a:t>IEEE 802 attributes</a:t>
                      </a:r>
                      <a:endParaRPr lang="en-US" sz="1800" dirty="0"/>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mn-lt"/>
                          <a:ea typeface="+mn-ea"/>
                          <a:cs typeface="+mn-cs"/>
                          <a:sym typeface="Wingdings 2" pitchFamily="18" charset="2"/>
                        </a:rPr>
                        <a:t>Dec-2012</a:t>
                      </a:r>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dirty="0" smtClean="0">
                          <a:solidFill>
                            <a:srgbClr val="FF0000"/>
                          </a:solidFill>
                          <a:effectLst>
                            <a:outerShdw blurRad="38100" dist="38100" dir="2700000" algn="tl">
                              <a:srgbClr val="000000"/>
                            </a:outerShdw>
                          </a:effectLst>
                          <a:latin typeface="+mn-lt"/>
                          <a:ea typeface="+mn-ea"/>
                          <a:cs typeface="+mn-cs"/>
                          <a:sym typeface="Wingdings 2" pitchFamily="18" charset="2"/>
                        </a:rPr>
                        <a:t></a:t>
                      </a:r>
                    </a:p>
                  </a:txBody>
                  <a:tcPr marT="45715" marB="45715"/>
                </a:tc>
                <a:tc>
                  <a:txBody>
                    <a:bodyPr/>
                    <a:lstStyle/>
                    <a:p>
                      <a:r>
                        <a:rPr lang="en-US" sz="1800" baseline="0" dirty="0" smtClean="0"/>
                        <a:t>WGLC </a:t>
                      </a:r>
                      <a:endParaRPr lang="en-US" sz="1800" dirty="0"/>
                    </a:p>
                  </a:txBody>
                  <a:tcPr marT="45715" marB="45715"/>
                </a:tc>
              </a:tr>
              <a:tr h="42271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baseline="0" dirty="0" smtClean="0"/>
                        <a:t>UDP/DTLS</a:t>
                      </a:r>
                      <a:endParaRPr lang="en-US" sz="1800" dirty="0"/>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mn-lt"/>
                          <a:ea typeface="+mn-ea"/>
                          <a:cs typeface="+mn-cs"/>
                          <a:sym typeface="Wingdings 2" pitchFamily="18" charset="2"/>
                        </a:rPr>
                        <a:t>Jan-2013</a:t>
                      </a:r>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dirty="0" smtClean="0">
                          <a:solidFill>
                            <a:srgbClr val="FF0000"/>
                          </a:solidFill>
                          <a:effectLst>
                            <a:outerShdw blurRad="38100" dist="38100" dir="2700000" algn="tl">
                              <a:srgbClr val="000000"/>
                            </a:outerShdw>
                          </a:effectLst>
                          <a:latin typeface="+mn-lt"/>
                          <a:ea typeface="+mn-ea"/>
                          <a:cs typeface="+mn-cs"/>
                          <a:sym typeface="Wingdings 2" pitchFamily="18" charset="2"/>
                        </a:rPr>
                        <a:t></a:t>
                      </a:r>
                      <a:endParaRPr lang="en-US" sz="2400" kern="1200" dirty="0" smtClean="0">
                        <a:solidFill>
                          <a:srgbClr val="FFFF00"/>
                        </a:solidFill>
                        <a:effectLst>
                          <a:outerShdw blurRad="38100" dist="38100" dir="2700000" algn="tl">
                            <a:srgbClr val="000000"/>
                          </a:outerShdw>
                        </a:effectLst>
                        <a:latin typeface="+mn-lt"/>
                        <a:ea typeface="+mn-ea"/>
                        <a:cs typeface="+mn-cs"/>
                        <a:sym typeface="Wingdings 2" pitchFamily="18" charset="2"/>
                      </a:endParaRPr>
                    </a:p>
                  </a:txBody>
                  <a:tcPr marT="45715" marB="45715"/>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baseline="0" dirty="0" smtClean="0"/>
                        <a:t>Still have 1 </a:t>
                      </a:r>
                      <a:r>
                        <a:rPr lang="en-US" sz="1800" baseline="0" smtClean="0"/>
                        <a:t>issue open </a:t>
                      </a:r>
                      <a:endParaRPr lang="en-US" sz="1800" dirty="0"/>
                    </a:p>
                  </a:txBody>
                  <a:tcPr marT="45715" marB="45715"/>
                </a:tc>
              </a:tr>
              <a:tr h="422717">
                <a:tc>
                  <a:txBody>
                    <a:bodyPr/>
                    <a:lstStyle/>
                    <a:p>
                      <a:r>
                        <a:rPr lang="en-US" sz="1800" dirty="0" smtClean="0"/>
                        <a:t>RADIUS packet fragment</a:t>
                      </a:r>
                      <a:endParaRPr lang="en-US" sz="1800" dirty="0"/>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rgbClr val="000000"/>
                          </a:solidFill>
                          <a:effectLst/>
                          <a:latin typeface="+mn-lt"/>
                          <a:ea typeface="+mn-ea"/>
                          <a:cs typeface="+mn-cs"/>
                          <a:sym typeface="Wingdings 2" pitchFamily="18" charset="2"/>
                        </a:rPr>
                        <a:t>Feb-2013</a:t>
                      </a:r>
                    </a:p>
                  </a:txBody>
                  <a:tcPr marT="45715" marB="4571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dirty="0" smtClean="0">
                          <a:solidFill>
                            <a:srgbClr val="FF0000"/>
                          </a:solidFill>
                          <a:effectLst>
                            <a:outerShdw blurRad="38100" dist="38100" dir="2700000" algn="tl">
                              <a:srgbClr val="000000"/>
                            </a:outerShdw>
                          </a:effectLst>
                          <a:latin typeface="+mn-lt"/>
                          <a:ea typeface="+mn-ea"/>
                          <a:cs typeface="+mn-cs"/>
                          <a:sym typeface="Wingdings 2" pitchFamily="18" charset="2"/>
                        </a:rPr>
                        <a:t></a:t>
                      </a:r>
                    </a:p>
                  </a:txBody>
                  <a:tcPr marT="45715" marB="45715"/>
                </a:tc>
                <a:tc>
                  <a:txBody>
                    <a:bodyPr/>
                    <a:lstStyle/>
                    <a:p>
                      <a:r>
                        <a:rPr lang="en-US" sz="1800" dirty="0" smtClean="0"/>
                        <a:t>No</a:t>
                      </a:r>
                      <a:r>
                        <a:rPr lang="en-US" sz="1800" baseline="0" dirty="0" smtClean="0"/>
                        <a:t> WG adopted draft yet </a:t>
                      </a:r>
                      <a:endParaRPr lang="en-US" sz="1800" dirty="0"/>
                    </a:p>
                  </a:txBody>
                  <a:tcPr marT="45715" marB="45715"/>
                </a:tc>
              </a:tr>
            </a:tbl>
          </a:graphicData>
        </a:graphic>
      </p:graphicFrame>
    </p:spTree>
    <p:extLst>
      <p:ext uri="{BB962C8B-B14F-4D97-AF65-F5344CB8AC3E}">
        <p14:creationId xmlns:p14="http://schemas.microsoft.com/office/powerpoint/2010/main" val="82769937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14437</TotalTime>
  <Words>1461</Words>
  <Application>Microsoft Macintosh PowerPoint</Application>
  <PresentationFormat>On-screen Show (4:3)</PresentationFormat>
  <Paragraphs>213</Paragraphs>
  <Slides>10</Slides>
  <Notes>4</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Office Theme</vt:lpstr>
      <vt:lpstr>1_Office Theme</vt:lpstr>
      <vt:lpstr>PowerPoint Presentation</vt:lpstr>
      <vt:lpstr>PowerPoint Presentation</vt:lpstr>
      <vt:lpstr>PowerPoint Presentation</vt:lpstr>
      <vt:lpstr>Agenda (1 of 2)</vt:lpstr>
      <vt:lpstr>Agenda (2 of 2)</vt:lpstr>
      <vt:lpstr>RADEXT Drafts (1 of 3) </vt:lpstr>
      <vt:lpstr>RADEXT Drafts (2 of 3) </vt:lpstr>
      <vt:lpstr>RADEXT Drafts (3 of 3) </vt:lpstr>
      <vt:lpstr>WG Goals/Milestones  (2012-12-04 Recharter)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EAP WG</dc:title>
  <dc:creator>EAP Keying</dc:creator>
  <cp:lastModifiedBy>Mauricio  Sanchez</cp:lastModifiedBy>
  <cp:revision>425</cp:revision>
  <cp:lastPrinted>2011-07-13T21:43:36Z</cp:lastPrinted>
  <dcterms:created xsi:type="dcterms:W3CDTF">2010-07-12T15:56:29Z</dcterms:created>
  <dcterms:modified xsi:type="dcterms:W3CDTF">2013-03-11T18:45:25Z</dcterms:modified>
</cp:coreProperties>
</file>