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1.xml" ContentType="application/vnd.openxmlformats-officedocument.presentationml.slideLayout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theme/theme3.xml" ContentType="application/vnd.openxmlformats-officedocument.theme+xml"/>
  <Override PartName="/ppt/slideLayouts/slideLayout29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897" r:id="rId1"/>
  </p:sldMasterIdLst>
  <p:notesMasterIdLst>
    <p:notesMasterId r:id="rId22"/>
  </p:notesMasterIdLst>
  <p:handoutMasterIdLst>
    <p:handoutMasterId r:id="rId23"/>
  </p:handoutMasterIdLst>
  <p:sldIdLst>
    <p:sldId id="423" r:id="rId2"/>
    <p:sldId id="572" r:id="rId3"/>
    <p:sldId id="585" r:id="rId4"/>
    <p:sldId id="575" r:id="rId5"/>
    <p:sldId id="627" r:id="rId6"/>
    <p:sldId id="605" r:id="rId7"/>
    <p:sldId id="607" r:id="rId8"/>
    <p:sldId id="589" r:id="rId9"/>
    <p:sldId id="626" r:id="rId10"/>
    <p:sldId id="610" r:id="rId11"/>
    <p:sldId id="612" r:id="rId12"/>
    <p:sldId id="613" r:id="rId13"/>
    <p:sldId id="614" r:id="rId14"/>
    <p:sldId id="615" r:id="rId15"/>
    <p:sldId id="618" r:id="rId16"/>
    <p:sldId id="622" r:id="rId17"/>
    <p:sldId id="604" r:id="rId18"/>
    <p:sldId id="624" r:id="rId19"/>
    <p:sldId id="564" r:id="rId20"/>
    <p:sldId id="590" r:id="rId21"/>
  </p:sldIdLst>
  <p:sldSz cx="9144000" cy="6858000" type="screen4x3"/>
  <p:notesSz cx="6858000" cy="9296400"/>
  <p:embeddedFontLst>
    <p:embeddedFont>
      <p:font typeface="Calibri"/>
      <p:regular r:id="rId24"/>
      <p:bold r:id="rId25"/>
      <p:italic r:id="rId26"/>
      <p:boldItalic r:id="rId27"/>
    </p:embeddedFont>
    <p:embeddedFont>
      <p:font typeface="Ciscolight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obin 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80FF"/>
    <a:srgbClr val="0096D6"/>
    <a:srgbClr val="B5B362"/>
    <a:srgbClr val="4B4F99"/>
    <a:srgbClr val="6D8665"/>
    <a:srgbClr val="00FF80"/>
    <a:srgbClr val="FFCC66"/>
    <a:srgbClr val="FF00FF"/>
    <a:srgbClr val="FFFF66"/>
    <a:srgbClr val="FF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425" autoAdjust="0"/>
    <p:restoredTop sz="95657" autoAdjust="0"/>
  </p:normalViewPr>
  <p:slideViewPr>
    <p:cSldViewPr>
      <p:cViewPr varScale="1">
        <p:scale>
          <a:sx n="128" d="100"/>
          <a:sy n="128" d="100"/>
        </p:scale>
        <p:origin x="-184" y="-104"/>
      </p:cViewPr>
      <p:guideLst>
        <p:guide orient="horz" pos="2160"/>
        <p:guide orient="horz" pos="4120"/>
        <p:guide orient="horz" pos="196"/>
        <p:guide orient="horz" pos="4142"/>
        <p:guide orient="horz" pos="722"/>
        <p:guide pos="3414"/>
        <p:guide pos="5555"/>
        <p:guide pos="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672" y="-120"/>
      </p:cViewPr>
      <p:guideLst>
        <p:guide orient="horz" pos="2928"/>
        <p:guide pos="723"/>
        <p:guide pos="36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font" Target="fonts/font1.fntdata"/><Relationship Id="rId25" Type="http://schemas.openxmlformats.org/officeDocument/2006/relationships/font" Target="fonts/font2.fntdata"/><Relationship Id="rId26" Type="http://schemas.openxmlformats.org/officeDocument/2006/relationships/font" Target="fonts/font3.fntdata"/><Relationship Id="rId27" Type="http://schemas.openxmlformats.org/officeDocument/2006/relationships/font" Target="fonts/font4.fntdata"/><Relationship Id="rId28" Type="http://schemas.openxmlformats.org/officeDocument/2006/relationships/font" Target="fonts/font5.fntdata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02394" y="8946172"/>
            <a:ext cx="6653213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8E8E95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86520" y="8946172"/>
            <a:ext cx="1831180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1061" rIns="0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5609440" y="8950276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ltGray">
          <a:xfrm>
            <a:off x="6508750" y="8946172"/>
            <a:ext cx="246857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1061" rIns="0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936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NULL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8E8E9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1" y="4415790"/>
            <a:ext cx="4576763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02394" y="8946172"/>
            <a:ext cx="6653213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8E8E95"/>
              </a:solidFill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1803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invalidUrl="file:///%5C%5CMv-fs%5Cprojects%5CCisco%5C10-1803"/>
              </a:rPr>
              <a:t>\\Mv-fs\projects\Cisco\10-1803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Linda Bassett\Working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7: Fade out others and highlight financial markets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18: Change to silhouette of a male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1804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invalidUrl="file:///%5C%5CMv-fs%5Cprojects%5CCisco%5C10-1804"/>
              </a:rPr>
              <a:t>\\Mv-fs\projects\Cisco\10-1804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Linda Bassett\Working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7: Fade out others and highlight insurance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1805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invalidUrl="file:///%5C%5CMv-fs%5Cprojects%5CCisco%5C10-1805"/>
              </a:rPr>
              <a:t>\\Mv-fs\projects\Cisco\10-1805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Linda Bassett\Working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7: Fade out others and highlight retail banking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16: change to silhouette of bank teller?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1807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invalidUrl="file:///%5C%5CMv-fs%5Cprojects%5CCisco%5C10-1807"/>
              </a:rPr>
              <a:t>\\Mv-fs\projects\Cisco\10-1807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Linda Bassett\Working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12: Add logo for Zurich</a:t>
            </a:r>
            <a:endParaRPr kumimoji="0" 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Slide 18: Need silhouette of Law enforcement agent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86520" y="8946172"/>
            <a:ext cx="1831180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1061" rIns="0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5609440" y="8950276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6508750" y="8946172"/>
            <a:ext cx="246857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1061" rIns="0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024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37744" indent="-237744" algn="l" defTabSz="914400" rtl="0" eaLnBrk="1" latinLnBrk="0" hangingPunct="1">
      <a:lnSpc>
        <a:spcPct val="95000"/>
      </a:lnSpc>
      <a:spcBef>
        <a:spcPts val="1440"/>
      </a:spcBef>
      <a:buFont typeface="Wingdings" pitchFamily="2" charset="2"/>
      <a:buChar char="§"/>
      <a:defRPr lang="en-US" sz="1400" kern="1200" dirty="0" smtClean="0">
        <a:solidFill>
          <a:schemeClr val="tx1"/>
        </a:solidFill>
        <a:latin typeface="+mn-lt"/>
        <a:ea typeface="+mn-ea"/>
        <a:cs typeface="+mn-cs"/>
      </a:defRPr>
    </a:lvl1pPr>
    <a:lvl2pPr marL="576072" algn="l" defTabSz="914400" rtl="0" eaLnBrk="1" latinLnBrk="0" hangingPunct="1">
      <a:lnSpc>
        <a:spcPct val="95000"/>
      </a:lnSpc>
      <a:spcBef>
        <a:spcPts val="840"/>
      </a:spcBef>
      <a:defRPr lang="en-US" sz="1200" kern="1200" dirty="0" smtClean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5000"/>
      </a:lnSpc>
      <a:spcBef>
        <a:spcPts val="840"/>
      </a:spcBef>
      <a:defRPr lang="en-US" sz="1000" kern="1200" dirty="0" smtClean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5000"/>
      </a:lnSpc>
      <a:spcBef>
        <a:spcPts val="840"/>
      </a:spcBef>
      <a:defRPr lang="en-US" sz="1000" kern="1200" dirty="0" smtClean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5000"/>
      </a:lnSpc>
      <a:spcBef>
        <a:spcPts val="840"/>
      </a:spcBef>
      <a:defRPr lang="en-US" sz="10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4F6E3-A0F0-5E4D-A1DB-8A1987CA6F7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4F6E3-A0F0-5E4D-A1DB-8A1987CA6F7C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47" dur="7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33" grpId="0" animBg="1"/>
      <p:bldP spid="36" grpId="0" animBg="1"/>
      <p:bldP spid="5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18888" y="310896"/>
            <a:ext cx="3895344" cy="841248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742950" indent="-173038">
              <a:buClr>
                <a:schemeClr val="accent5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  <a:lvl2pPr marL="742950" indent="-17145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78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15076" y="103897"/>
            <a:ext cx="2633472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15900" y="103897"/>
            <a:ext cx="2670175" cy="1150939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95651" y="103897"/>
            <a:ext cx="2596896" cy="1152144"/>
          </a:xfrm>
        </p:spPr>
        <p:txBody>
          <a:bodyPr anchor="b">
            <a:noAutofit/>
          </a:bodyPr>
          <a:lstStyle>
            <a:lvl1pPr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3815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29008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Sans ExtraLight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rmAutofit/>
          </a:bodyPr>
          <a:lstStyle>
            <a:lvl1pPr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0" name="Picture 9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174625" indent="-174625">
              <a:buFont typeface="CiscoSans ExtraLight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29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CiscoSans ExtraLight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976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895475" y="795528"/>
            <a:ext cx="5338763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2" y="5440619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39" y="5440619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440619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92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ltGray">
          <a:xfrm>
            <a:off x="251373" y="6586246"/>
            <a:ext cx="20589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0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iscoSans ExtraLight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CiscoSans ExtraLight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CiscoSans ExtraLight" pitchFamily="34" charset="0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978729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7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714" y="311149"/>
            <a:ext cx="3268136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5685" y="311149"/>
            <a:ext cx="334789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45685" y="311149"/>
            <a:ext cx="3347889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6769" y="3028951"/>
            <a:ext cx="2570160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279469" y="3028951"/>
            <a:ext cx="2570159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5" y="3028951"/>
            <a:ext cx="4012677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24174" y="3028951"/>
            <a:ext cx="4012675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8455151" cy="6063966"/>
          </a:xfrm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 baseline="0">
                <a:latin typeface="+mn-lt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-1270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845150" y="778669"/>
            <a:ext cx="597103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63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CiscoSans ExtraLight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CiscoSans ExtraLight" pitchFamily="34" charset="0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4" dur="7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6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8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50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52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54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6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8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62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25CCA-9AC1-9F45-B88D-7152EB307495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A0A95-B965-8A47-9E82-BCB100B8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45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63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CiscoSans ExtraLight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CiscoSans ExtraLight" pitchFamily="34" charset="0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6738"/>
            <a:ext cx="8477250" cy="3438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8578850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84231" y="1411242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0432" y="4735551"/>
            <a:ext cx="3236976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1143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iscolight" pitchFamily="2" charset="0"/>
                <a:ea typeface="+mn-ea"/>
                <a:cs typeface="+mn-cs"/>
              </a:rPr>
              <a:t>Source Name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6" name="Picture 15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48236" y="1335313"/>
            <a:ext cx="83809" cy="4961463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iscoSans Extra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3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2919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CiscoSans ExtraLight" pitchFamily="34" charset="0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CiscoSans ExtraLight" pitchFamily="34" charset="0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CiscoSans ExtraLight" pitchFamily="34" charset="0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CiscoSans ExtraLight" pitchFamily="34" charset="0"/>
            </a:endParaRPr>
          </a:p>
        </p:txBody>
      </p:sp>
      <p:pic>
        <p:nvPicPr>
          <p:cNvPr id="14" name="Picture 13" descr="bottom bar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29" r:id="rId2"/>
    <p:sldLayoutId id="2147483899" r:id="rId3"/>
    <p:sldLayoutId id="2147483928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30" r:id="rId32"/>
    <p:sldLayoutId id="2147483931" r:id="rId3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CiscoSans ExtraLight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CiscoSans ExtraLight" pitchFamily="34" charset="0"/>
          <a:ea typeface="+mn-ea"/>
          <a:cs typeface="+mn-cs"/>
        </a:defRPr>
      </a:lvl1pPr>
      <a:lvl2pPr marL="396875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CiscoSans ExtraLight" pitchFamily="34" charset="0"/>
          <a:ea typeface="+mn-ea"/>
          <a:cs typeface="+mn-cs"/>
        </a:defRPr>
      </a:lvl2pPr>
      <a:lvl3pPr marL="576263" indent="-635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CiscoSans ExtraLight" pitchFamily="34" charset="0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CiscoSans ExtraLight" pitchFamily="34" charset="0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CiscoSans Extra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0" Type="http://schemas.openxmlformats.org/officeDocument/2006/relationships/image" Target="../media/image64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0" Type="http://schemas.openxmlformats.org/officeDocument/2006/relationships/image" Target="../media/image26.pdf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8.pd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df"/><Relationship Id="rId12" Type="http://schemas.openxmlformats.org/officeDocument/2006/relationships/image" Target="../media/image37.png"/><Relationship Id="rId13" Type="http://schemas.openxmlformats.org/officeDocument/2006/relationships/image" Target="../media/image38.pdf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6" Type="http://schemas.openxmlformats.org/officeDocument/2006/relationships/image" Target="../media/image31.png"/><Relationship Id="rId7" Type="http://schemas.openxmlformats.org/officeDocument/2006/relationships/image" Target="../media/image32.pdf"/><Relationship Id="rId8" Type="http://schemas.openxmlformats.org/officeDocument/2006/relationships/image" Target="../media/image33.png"/><Relationship Id="rId9" Type="http://schemas.openxmlformats.org/officeDocument/2006/relationships/image" Target="../media/image34.pdf"/><Relationship Id="rId10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8" Type="http://schemas.openxmlformats.org/officeDocument/2006/relationships/image" Target="../media/image46.pdf"/><Relationship Id="rId9" Type="http://schemas.openxmlformats.org/officeDocument/2006/relationships/image" Target="../media/image47.png"/><Relationship Id="rId10" Type="http://schemas.openxmlformats.org/officeDocument/2006/relationships/image" Target="../media/image48.pdf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922607" cy="2918779"/>
          </a:xfrm>
        </p:spPr>
        <p:txBody>
          <a:bodyPr/>
          <a:lstStyle/>
          <a:p>
            <a:pPr algn="ctr">
              <a:spcBef>
                <a:spcPts val="4800"/>
              </a:spcBef>
            </a:pPr>
            <a:r>
              <a:rPr lang="en-US" sz="3600" dirty="0" smtClean="0"/>
              <a:t>NADA: A Unified Congestion Control Scheme </a:t>
            </a:r>
            <a:br>
              <a:rPr lang="en-US" sz="3600" dirty="0" smtClean="0"/>
            </a:br>
            <a:r>
              <a:rPr lang="en-US" sz="3600" dirty="0" smtClean="0"/>
              <a:t>for Real-Time Media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3999" cy="2667000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Xiaoqing Zhu and </a:t>
            </a:r>
            <a:r>
              <a:rPr lang="en-US" dirty="0" err="1" smtClean="0"/>
              <a:t>Rong</a:t>
            </a:r>
            <a:r>
              <a:rPr lang="en-US" dirty="0" smtClean="0"/>
              <a:t> Pan</a:t>
            </a:r>
          </a:p>
          <a:p>
            <a:pPr algn="ctr"/>
            <a:r>
              <a:rPr lang="en-US" dirty="0" smtClean="0"/>
              <a:t>Advanced Architecture &amp; Research</a:t>
            </a:r>
          </a:p>
          <a:p>
            <a:pPr algn="ctr"/>
            <a:r>
              <a:rPr lang="en-US" dirty="0" smtClean="0"/>
              <a:t>Cisco Systems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March 2013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/>
          </p:nvPr>
        </p:nvSpPr>
        <p:spPr>
          <a:xfrm>
            <a:off x="336550" y="5200755"/>
            <a:ext cx="8578850" cy="12762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Six competing </a:t>
            </a:r>
            <a:r>
              <a:rPr lang="en-US" sz="2000" dirty="0" smtClean="0"/>
              <a:t>streams</a:t>
            </a:r>
          </a:p>
          <a:p>
            <a:r>
              <a:rPr lang="en-US" sz="2000" dirty="0" smtClean="0"/>
              <a:t>Comparison of three modes: w/o ECN, ECN-based, and PCN-based. </a:t>
            </a:r>
          </a:p>
          <a:p>
            <a:endParaRPr lang="en-US" sz="2000" dirty="0"/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 rot="16200000">
            <a:off x="3657599" y="2926080"/>
            <a:ext cx="365760" cy="365760"/>
          </a:xfrm>
          <a:prstGeom prst="ellipse">
            <a:avLst/>
          </a:prstGeom>
          <a:noFill/>
          <a:ln w="28575">
            <a:solidFill>
              <a:srgbClr val="01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171674" y="3243500"/>
            <a:ext cx="85752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Arial" charset="0"/>
                <a:ea typeface="宋体" charset="-122"/>
                <a:cs typeface="宋体" charset="-122"/>
              </a:rPr>
              <a:t>6 </a:t>
            </a:r>
            <a:r>
              <a:rPr lang="en-US" altLang="zh-CN" sz="1600" dirty="0">
                <a:solidFill>
                  <a:srgbClr val="0000FF"/>
                </a:solidFill>
                <a:latin typeface="Arial" charset="0"/>
                <a:ea typeface="宋体" charset="-122"/>
                <a:cs typeface="宋体" charset="-122"/>
              </a:rPr>
              <a:t>Mbps</a:t>
            </a:r>
            <a:endParaRPr lang="en-US" altLang="zh-CN" sz="1600" dirty="0" smtClean="0">
              <a:solidFill>
                <a:srgbClr val="0000FF"/>
              </a:solidFill>
              <a:latin typeface="Arial" charset="0"/>
              <a:ea typeface="宋体" charset="-122"/>
              <a:cs typeface="宋体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Arial" charset="0"/>
                <a:ea typeface="宋体" charset="-122"/>
                <a:cs typeface="宋体" charset="-122"/>
              </a:rPr>
              <a:t>5ms</a:t>
            </a:r>
            <a:endParaRPr lang="en-US" altLang="zh-CN" sz="1600" dirty="0">
              <a:solidFill>
                <a:srgbClr val="0000FF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4114800" y="3108959"/>
            <a:ext cx="73152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 rot="16200000">
            <a:off x="4953000" y="2926080"/>
            <a:ext cx="365760" cy="365760"/>
          </a:xfrm>
          <a:prstGeom prst="ellipse">
            <a:avLst/>
          </a:prstGeom>
          <a:noFill/>
          <a:ln w="28575">
            <a:solidFill>
              <a:srgbClr val="01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 rot="16200000">
            <a:off x="2400300" y="2926079"/>
            <a:ext cx="365760" cy="365760"/>
          </a:xfrm>
          <a:prstGeom prst="ellipse">
            <a:avLst/>
          </a:prstGeom>
          <a:noFill/>
          <a:ln w="28575">
            <a:solidFill>
              <a:srgbClr val="01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5410200" y="3108959"/>
            <a:ext cx="731520" cy="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849880" y="3108959"/>
            <a:ext cx="731520" cy="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Hexagon 16"/>
          <p:cNvSpPr>
            <a:spLocks/>
          </p:cNvSpPr>
          <p:nvPr/>
        </p:nvSpPr>
        <p:spPr>
          <a:xfrm>
            <a:off x="2133600" y="1582975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19" name="Hexagon 18"/>
          <p:cNvSpPr>
            <a:spLocks/>
          </p:cNvSpPr>
          <p:nvPr/>
        </p:nvSpPr>
        <p:spPr>
          <a:xfrm>
            <a:off x="1143000" y="2087880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21" name="Hexagon 20"/>
          <p:cNvSpPr>
            <a:spLocks/>
          </p:cNvSpPr>
          <p:nvPr/>
        </p:nvSpPr>
        <p:spPr>
          <a:xfrm>
            <a:off x="2133600" y="3916680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590800" y="2421175"/>
            <a:ext cx="0" cy="45720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057400" y="2651760"/>
            <a:ext cx="365760" cy="27432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590800" y="3411775"/>
            <a:ext cx="0" cy="45720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 rot="16200000">
            <a:off x="6179820" y="2926079"/>
            <a:ext cx="365760" cy="365760"/>
          </a:xfrm>
          <a:prstGeom prst="ellipse">
            <a:avLst/>
          </a:prstGeom>
          <a:noFill/>
          <a:ln w="28575">
            <a:solidFill>
              <a:srgbClr val="01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Hexagon 35"/>
          <p:cNvSpPr>
            <a:spLocks/>
          </p:cNvSpPr>
          <p:nvPr/>
        </p:nvSpPr>
        <p:spPr>
          <a:xfrm>
            <a:off x="5905500" y="1659175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37" name="Hexagon 36"/>
          <p:cNvSpPr>
            <a:spLocks/>
          </p:cNvSpPr>
          <p:nvPr/>
        </p:nvSpPr>
        <p:spPr>
          <a:xfrm>
            <a:off x="5905500" y="3916680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6362700" y="2421175"/>
            <a:ext cx="0" cy="45720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6362700" y="3383280"/>
            <a:ext cx="0" cy="45720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Hexagon 40"/>
          <p:cNvSpPr>
            <a:spLocks/>
          </p:cNvSpPr>
          <p:nvPr/>
        </p:nvSpPr>
        <p:spPr>
          <a:xfrm>
            <a:off x="6858000" y="2087880"/>
            <a:ext cx="914400" cy="73152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10000"/>
                </a:solidFill>
              </a:rPr>
              <a:t>RTP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rot="16200000">
            <a:off x="6614160" y="2651761"/>
            <a:ext cx="274320" cy="365760"/>
          </a:xfrm>
          <a:prstGeom prst="line">
            <a:avLst/>
          </a:prstGeom>
          <a:noFill/>
          <a:ln w="28575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5400000">
            <a:off x="1425458" y="3056138"/>
            <a:ext cx="526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10000"/>
                </a:solidFill>
              </a:rPr>
              <a:t>...</a:t>
            </a:r>
            <a:endParaRPr lang="en-US" sz="3200" dirty="0">
              <a:solidFill>
                <a:srgbClr val="01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7039435" y="3125646"/>
            <a:ext cx="526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10000"/>
                </a:solidFill>
              </a:rPr>
              <a:t>...</a:t>
            </a:r>
            <a:endParaRPr lang="en-US" sz="32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Without ECN: </a:t>
            </a:r>
            <a:r>
              <a:rPr lang="en-US" dirty="0" smtClean="0"/>
              <a:t>Per-Stream Rate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08127" y="1033046"/>
            <a:ext cx="1416273" cy="871954"/>
            <a:chOff x="3200400" y="1033046"/>
            <a:chExt cx="1416273" cy="871954"/>
          </a:xfrm>
        </p:grpSpPr>
        <p:sp>
          <p:nvSpPr>
            <p:cNvPr id="5" name="TextBox 4"/>
            <p:cNvSpPr txBox="1"/>
            <p:nvPr/>
          </p:nvSpPr>
          <p:spPr>
            <a:xfrm>
              <a:off x="3200400" y="1033046"/>
              <a:ext cx="141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1 new stream</a:t>
              </a:r>
              <a:endParaRPr lang="en-US" sz="16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3238500" y="1562100"/>
              <a:ext cx="533400" cy="152400"/>
            </a:xfrm>
            <a:prstGeom prst="straightConnector1">
              <a:avLst/>
            </a:prstGeom>
            <a:ln>
              <a:solidFill>
                <a:schemeClr val="accent3">
                  <a:lumMod val="1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76800" y="1015424"/>
            <a:ext cx="1518865" cy="889576"/>
            <a:chOff x="4876800" y="1015424"/>
            <a:chExt cx="1518865" cy="889576"/>
          </a:xfrm>
        </p:grpSpPr>
        <p:sp>
          <p:nvSpPr>
            <p:cNvPr id="8" name="TextBox 7"/>
            <p:cNvSpPr txBox="1"/>
            <p:nvPr/>
          </p:nvSpPr>
          <p:spPr>
            <a:xfrm>
              <a:off x="4876800" y="1015424"/>
              <a:ext cx="15188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4 new </a:t>
              </a:r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streams</a:t>
              </a:r>
            </a:p>
            <a:p>
              <a:pPr algn="ctr"/>
              <a:r>
                <a:rPr lang="en-US" sz="1600" dirty="0" err="1" smtClean="0">
                  <a:solidFill>
                    <a:schemeClr val="accent3">
                      <a:lumMod val="10000"/>
                    </a:schemeClr>
                  </a:solidFill>
                </a:rPr>
                <a:t>w</a:t>
              </a:r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 = 2</a:t>
              </a:r>
              <a:endParaRPr lang="en-US" sz="16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4762500" y="1562100"/>
              <a:ext cx="533400" cy="152400"/>
            </a:xfrm>
            <a:prstGeom prst="straightConnector1">
              <a:avLst/>
            </a:prstGeom>
            <a:ln>
              <a:solidFill>
                <a:schemeClr val="accent3">
                  <a:lumMod val="1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Without ECN: </a:t>
            </a:r>
            <a:r>
              <a:rPr lang="en-US" dirty="0" smtClean="0"/>
              <a:t>Bottleneck Queue Length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Without</a:t>
            </a:r>
            <a:r>
              <a:rPr lang="en-US" dirty="0" smtClean="0"/>
              <a:t> ECN</a:t>
            </a:r>
            <a:r>
              <a:rPr lang="en-US" dirty="0" smtClean="0"/>
              <a:t>: </a:t>
            </a:r>
            <a:r>
              <a:rPr lang="en-US" dirty="0" smtClean="0"/>
              <a:t>Congestion Signal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Without</a:t>
            </a:r>
            <a:r>
              <a:rPr lang="en-US" dirty="0" smtClean="0"/>
              <a:t> ECN</a:t>
            </a:r>
            <a:r>
              <a:rPr lang="en-US" dirty="0" smtClean="0"/>
              <a:t>: </a:t>
            </a:r>
            <a:r>
              <a:rPr lang="en-US" dirty="0" smtClean="0"/>
              <a:t>Packet Loss Ratio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 ECN: </a:t>
            </a:r>
            <a:r>
              <a:rPr lang="en-US" dirty="0" smtClean="0"/>
              <a:t>Congestion Signal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With PCN: </a:t>
            </a:r>
            <a:r>
              <a:rPr lang="en-US" dirty="0" smtClean="0"/>
              <a:t>Congestion Signal</a:t>
            </a:r>
            <a:endParaRPr lang="en-US" dirty="0"/>
          </a:p>
        </p:txBody>
      </p:sp>
      <p:pic>
        <p:nvPicPr>
          <p:cNvPr id="4" name="Picture 3" descr="r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524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Key Benefits of NADA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676400"/>
            <a:ext cx="8578850" cy="44196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Fast </a:t>
            </a:r>
            <a:r>
              <a:rPr lang="en-US" sz="2400" dirty="0" smtClean="0"/>
              <a:t>rate adaptation</a:t>
            </a:r>
          </a:p>
          <a:p>
            <a:r>
              <a:rPr lang="en-US" sz="2400" dirty="0" smtClean="0"/>
              <a:t>Weighted bandwidth sharing</a:t>
            </a:r>
            <a:endParaRPr lang="en-US" sz="2400" dirty="0" smtClean="0"/>
          </a:p>
          <a:p>
            <a:r>
              <a:rPr lang="en-US" sz="2400" dirty="0" smtClean="0"/>
              <a:t>Graceful transition within a range of congestion signals: delay, loss, ECN/PCN markings 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case of PCN: zero standing queue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1432560" y="1752600"/>
            <a:ext cx="548640" cy="0"/>
          </a:xfrm>
          <a:prstGeom prst="line">
            <a:avLst/>
          </a:prstGeom>
          <a:noFill/>
          <a:ln w="12700">
            <a:solidFill>
              <a:srgbClr val="01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1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2251" y="1370013"/>
            <a:ext cx="8176949" cy="4725987"/>
            <a:chOff x="814651" y="1370013"/>
            <a:chExt cx="8176949" cy="4725987"/>
          </a:xfrm>
        </p:grpSpPr>
        <p:sp>
          <p:nvSpPr>
            <p:cNvPr id="15365" name="Line 3"/>
            <p:cNvSpPr>
              <a:spLocks noChangeShapeType="1"/>
            </p:cNvSpPr>
            <p:nvPr/>
          </p:nvSpPr>
          <p:spPr bwMode="auto">
            <a:xfrm>
              <a:off x="1600200" y="3779520"/>
              <a:ext cx="0" cy="1097280"/>
            </a:xfrm>
            <a:prstGeom prst="line">
              <a:avLst/>
            </a:prstGeom>
            <a:noFill/>
            <a:ln w="9525">
              <a:solidFill>
                <a:srgbClr val="010000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2057400" y="4876800"/>
              <a:ext cx="2667000" cy="0"/>
            </a:xfrm>
            <a:prstGeom prst="line">
              <a:avLst/>
            </a:prstGeom>
            <a:noFill/>
            <a:ln w="12700">
              <a:solidFill>
                <a:srgbClr val="01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7620000" y="1752600"/>
              <a:ext cx="1295400" cy="0"/>
            </a:xfrm>
            <a:prstGeom prst="line">
              <a:avLst/>
            </a:prstGeom>
            <a:noFill/>
            <a:ln w="9525">
              <a:solidFill>
                <a:srgbClr val="01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8132471" y="2133600"/>
              <a:ext cx="85912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video </a:t>
              </a:r>
            </a:p>
            <a:p>
              <a:pPr algn="ctr"/>
              <a:r>
                <a:rPr lang="en-US" altLang="zh-CN" sz="1600" dirty="0" err="1">
                  <a:solidFill>
                    <a:srgbClr val="010000"/>
                  </a:solidFill>
                  <a:ea typeface="宋体" charset="-122"/>
                  <a:cs typeface="宋体" charset="-122"/>
                </a:rPr>
                <a:t>playout</a:t>
              </a:r>
              <a:endPara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endParaRPr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>
              <a:off x="3581400" y="1752600"/>
              <a:ext cx="3657600" cy="0"/>
            </a:xfrm>
            <a:prstGeom prst="line">
              <a:avLst/>
            </a:prstGeom>
            <a:noFill/>
            <a:ln w="9525">
              <a:solidFill>
                <a:srgbClr val="010000"/>
              </a:solidFill>
              <a:round/>
              <a:headEnd/>
              <a:tailEnd type="triangl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447800" cy="5847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optimal rate calculation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899160" y="3200400"/>
              <a:ext cx="1463040" cy="58521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encoder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rate</a:t>
              </a:r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 control</a:t>
              </a:r>
              <a:endPara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endParaRPr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1600200" y="1752600"/>
              <a:ext cx="0" cy="1463040"/>
            </a:xfrm>
            <a:prstGeom prst="line">
              <a:avLst/>
            </a:prstGeom>
            <a:noFill/>
            <a:ln w="9525">
              <a:solidFill>
                <a:srgbClr val="01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4919591" y="1752600"/>
              <a:ext cx="13288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RTCP </a:t>
              </a:r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report</a:t>
              </a: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514985" y="5029200"/>
              <a:ext cx="90461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video 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packets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724400" y="5757446"/>
              <a:ext cx="1905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network node</a:t>
              </a:r>
              <a:endParaRPr lang="en-US" altLang="zh-CN" sz="1600" b="1" dirty="0">
                <a:solidFill>
                  <a:srgbClr val="010000"/>
                </a:solidFill>
                <a:ea typeface="宋体" charset="-122"/>
                <a:cs typeface="宋体" charset="-122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6324600" y="4876800"/>
              <a:ext cx="1447800" cy="0"/>
            </a:xfrm>
            <a:prstGeom prst="line">
              <a:avLst/>
            </a:prstGeom>
            <a:noFill/>
            <a:ln w="12700">
              <a:solidFill>
                <a:srgbClr val="01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V="1">
              <a:off x="7772400" y="2057400"/>
              <a:ext cx="0" cy="2803525"/>
            </a:xfrm>
            <a:prstGeom prst="line">
              <a:avLst/>
            </a:prstGeom>
            <a:noFill/>
            <a:ln w="9525">
              <a:solidFill>
                <a:srgbClr val="01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7010400" y="1371600"/>
              <a:ext cx="1461959" cy="5847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measure 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delay/marking</a:t>
              </a:r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343400" y="1370013"/>
              <a:ext cx="0" cy="4570412"/>
            </a:xfrm>
            <a:prstGeom prst="line">
              <a:avLst/>
            </a:prstGeom>
            <a:noFill/>
            <a:ln w="12700">
              <a:solidFill>
                <a:srgbClr val="010000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6858000" y="1370013"/>
              <a:ext cx="0" cy="4570412"/>
            </a:xfrm>
            <a:prstGeom prst="line">
              <a:avLst/>
            </a:prstGeom>
            <a:noFill/>
            <a:ln w="12700">
              <a:solidFill>
                <a:srgbClr val="010000"/>
              </a:solidFill>
              <a:prstDash val="lg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2495274" y="5757446"/>
              <a:ext cx="8575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 b="1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sender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7315200" y="5757446"/>
              <a:ext cx="9719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sz="1600" b="1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receiver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814651" y="2286000"/>
              <a:ext cx="70934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target 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rate</a:t>
              </a:r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4694237" y="4419600"/>
              <a:ext cx="1782763" cy="8309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update network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congestion notification</a:t>
              </a:r>
            </a:p>
          </p:txBody>
        </p:sp>
      </p:grpSp>
      <p:sp>
        <p:nvSpPr>
          <p:cNvPr id="15363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altLang="zh-CN" sz="4000" dirty="0" smtClean="0">
                <a:ea typeface="宋体" charset="-122"/>
                <a:cs typeface="宋体" charset="-122"/>
              </a:rPr>
              <a:t>System Overview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1432560" y="4876800"/>
            <a:ext cx="548640" cy="0"/>
          </a:xfrm>
          <a:prstGeom prst="line">
            <a:avLst/>
          </a:prstGeom>
          <a:noFill/>
          <a:ln w="12700">
            <a:solidFill>
              <a:srgbClr val="01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 flipV="1">
            <a:off x="2743200" y="2026920"/>
            <a:ext cx="0" cy="2743200"/>
          </a:xfrm>
          <a:prstGeom prst="line">
            <a:avLst/>
          </a:prstGeom>
          <a:noFill/>
          <a:ln w="9525">
            <a:solidFill>
              <a:srgbClr val="01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965960" y="4596824"/>
            <a:ext cx="1463040" cy="58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rate shaping </a:t>
            </a:r>
          </a:p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buffer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821254" y="3200400"/>
            <a:ext cx="70564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buffer</a:t>
            </a:r>
          </a:p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level</a:t>
            </a:r>
            <a:endParaRPr lang="en-US" altLang="zh-CN" sz="1600" dirty="0">
              <a:solidFill>
                <a:srgbClr val="010000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599"/>
            <a:ext cx="8400142" cy="4552845"/>
          </a:xfrm>
        </p:spPr>
        <p:txBody>
          <a:bodyPr>
            <a:normAutofit/>
          </a:bodyPr>
          <a:lstStyle/>
          <a:p>
            <a:r>
              <a:rPr lang="en-US" dirty="0" smtClean="0"/>
              <a:t>Design goals</a:t>
            </a:r>
            <a:endParaRPr lang="en-US" dirty="0" smtClean="0"/>
          </a:p>
          <a:p>
            <a:r>
              <a:rPr lang="en-US" sz="2000" dirty="0" smtClean="0"/>
              <a:t>Network congestion signals</a:t>
            </a:r>
          </a:p>
          <a:p>
            <a:r>
              <a:rPr lang="en-US" sz="2000" dirty="0" smtClean="0"/>
              <a:t>Receiver behavior</a:t>
            </a:r>
          </a:p>
          <a:p>
            <a:r>
              <a:rPr lang="en-US" dirty="0" smtClean="0"/>
              <a:t>Sender operations</a:t>
            </a:r>
            <a:endParaRPr lang="en-US" sz="2000" dirty="0" smtClean="0"/>
          </a:p>
          <a:p>
            <a:r>
              <a:rPr lang="en-US" dirty="0" smtClean="0"/>
              <a:t>Highlight of results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8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Slow-Start Rate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237733" y="4495800"/>
            <a:ext cx="1239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start time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4997450" y="4753005"/>
            <a:ext cx="260350" cy="199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4666742" y="5867400"/>
            <a:ext cx="1581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time horizon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4678680" y="5654041"/>
            <a:ext cx="36576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4981527"/>
            <a:ext cx="5486400" cy="657273"/>
          </a:xfrm>
          <a:prstGeom prst="rect">
            <a:avLst/>
          </a:prstGeom>
        </p:spPr>
      </p:pic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1524000" y="1295257"/>
            <a:ext cx="5943601" cy="2929497"/>
            <a:chOff x="4100508" y="2624576"/>
            <a:chExt cx="5943696" cy="2929314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4100508" y="2624576"/>
              <a:ext cx="5943696" cy="2929314"/>
              <a:chOff x="2414514" y="1252976"/>
              <a:chExt cx="5943696" cy="2929314"/>
            </a:xfrm>
          </p:grpSpPr>
          <p:sp>
            <p:nvSpPr>
              <p:cNvPr id="19" name="Line 3"/>
              <p:cNvSpPr>
                <a:spLocks noChangeShapeType="1"/>
              </p:cNvSpPr>
              <p:nvPr/>
            </p:nvSpPr>
            <p:spPr bwMode="auto">
              <a:xfrm flipV="1">
                <a:off x="3557532" y="1634094"/>
                <a:ext cx="2209834" cy="1371511"/>
              </a:xfrm>
              <a:prstGeom prst="line">
                <a:avLst/>
              </a:prstGeom>
              <a:noFill/>
              <a:ln w="19050" cap="flat" cmpd="sng" algn="ctr">
                <a:solidFill>
                  <a:srgbClr val="010000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2871721" y="3538976"/>
                <a:ext cx="5486489" cy="0"/>
              </a:xfrm>
              <a:prstGeom prst="line">
                <a:avLst/>
              </a:prstGeom>
              <a:noFill/>
              <a:ln w="19050">
                <a:solidFill>
                  <a:srgbClr val="010000"/>
                </a:solidFill>
                <a:miter lim="800000"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5081557" y="3843757"/>
                <a:ext cx="633016" cy="3385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altLang="zh-CN" sz="1600" dirty="0" smtClean="0">
                    <a:solidFill>
                      <a:srgbClr val="010000"/>
                    </a:solidFill>
                    <a:ea typeface="宋体" charset="-122"/>
                    <a:cs typeface="宋体" charset="-122"/>
                  </a:rPr>
                  <a:t>Time</a:t>
                </a:r>
                <a:endPara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2871722" y="1252976"/>
                <a:ext cx="0" cy="2286000"/>
              </a:xfrm>
              <a:prstGeom prst="line">
                <a:avLst/>
              </a:prstGeom>
              <a:noFill/>
              <a:ln w="19050">
                <a:solidFill>
                  <a:srgbClr val="010000"/>
                </a:solidFill>
                <a:miter lim="800000"/>
                <a:headEnd type="triangle" w="med" len="med"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 flipV="1">
                <a:off x="2414514" y="1938876"/>
                <a:ext cx="430894" cy="5257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altLang="zh-CN" sz="1600" dirty="0" smtClean="0">
                    <a:solidFill>
                      <a:srgbClr val="010000"/>
                    </a:solidFill>
                    <a:ea typeface="宋体" charset="-122"/>
                    <a:cs typeface="宋体" charset="-122"/>
                  </a:rPr>
                  <a:t>Rate</a:t>
                </a:r>
                <a:endPara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3557532" y="2990370"/>
                <a:ext cx="0" cy="548606"/>
              </a:xfrm>
              <a:prstGeom prst="line">
                <a:avLst/>
              </a:prstGeom>
              <a:noFill/>
              <a:ln w="9525" cap="flat" cmpd="sng" algn="ctr">
                <a:solidFill>
                  <a:srgbClr val="01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5767368" y="1634095"/>
                <a:ext cx="0" cy="1920119"/>
              </a:xfrm>
              <a:prstGeom prst="line">
                <a:avLst/>
              </a:prstGeom>
              <a:noFill/>
              <a:ln w="9525" cap="flat" cmpd="sng" algn="ctr">
                <a:solidFill>
                  <a:srgbClr val="01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4557715" y="3005695"/>
              <a:ext cx="5486488" cy="0"/>
            </a:xfrm>
            <a:prstGeom prst="line">
              <a:avLst/>
            </a:prstGeom>
            <a:noFill/>
            <a:ln w="19050" cap="rnd">
              <a:solidFill>
                <a:srgbClr val="01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981199" y="3048000"/>
            <a:ext cx="5486400" cy="0"/>
          </a:xfrm>
          <a:prstGeom prst="line">
            <a:avLst/>
          </a:prstGeom>
          <a:noFill/>
          <a:ln w="19050" cap="rnd">
            <a:solidFill>
              <a:srgbClr val="01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2941320"/>
            <a:ext cx="460150" cy="18288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21253" y="1524000"/>
            <a:ext cx="483747" cy="18288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72932" y="3657600"/>
            <a:ext cx="170268" cy="18288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603463" y="3657600"/>
            <a:ext cx="578137" cy="1828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959929" y="1722120"/>
            <a:ext cx="459671" cy="182880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2667000" y="1869482"/>
            <a:ext cx="5066931" cy="1178518"/>
          </a:xfrm>
          <a:custGeom>
            <a:avLst/>
            <a:gdLst>
              <a:gd name="connsiteX0" fmla="*/ 0 w 4976716"/>
              <a:gd name="connsiteY0" fmla="*/ 1178518 h 1178518"/>
              <a:gd name="connsiteX1" fmla="*/ 686443 w 4976716"/>
              <a:gd name="connsiteY1" fmla="*/ 503444 h 1178518"/>
              <a:gd name="connsiteX2" fmla="*/ 1693227 w 4976716"/>
              <a:gd name="connsiteY2" fmla="*/ 377583 h 1178518"/>
              <a:gd name="connsiteX3" fmla="*/ 2322467 w 4976716"/>
              <a:gd name="connsiteY3" fmla="*/ 68651 h 1178518"/>
              <a:gd name="connsiteX4" fmla="*/ 3054674 w 4976716"/>
              <a:gd name="connsiteY4" fmla="*/ 320374 h 1178518"/>
              <a:gd name="connsiteX5" fmla="*/ 3729676 w 4976716"/>
              <a:gd name="connsiteY5" fmla="*/ 0 h 1178518"/>
              <a:gd name="connsiteX6" fmla="*/ 4976716 w 4976716"/>
              <a:gd name="connsiteY6" fmla="*/ 320374 h 1178518"/>
              <a:gd name="connsiteX7" fmla="*/ 4976716 w 4976716"/>
              <a:gd name="connsiteY7" fmla="*/ 320374 h 11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6716" h="1178518">
                <a:moveTo>
                  <a:pt x="0" y="1178518"/>
                </a:moveTo>
                <a:cubicBezTo>
                  <a:pt x="202119" y="907725"/>
                  <a:pt x="404239" y="636933"/>
                  <a:pt x="686443" y="503444"/>
                </a:cubicBezTo>
                <a:cubicBezTo>
                  <a:pt x="968648" y="369955"/>
                  <a:pt x="1420556" y="450049"/>
                  <a:pt x="1693227" y="377583"/>
                </a:cubicBezTo>
                <a:cubicBezTo>
                  <a:pt x="1965898" y="305118"/>
                  <a:pt x="2095559" y="78186"/>
                  <a:pt x="2322467" y="68651"/>
                </a:cubicBezTo>
                <a:cubicBezTo>
                  <a:pt x="2549375" y="59116"/>
                  <a:pt x="2820139" y="331816"/>
                  <a:pt x="3054674" y="320374"/>
                </a:cubicBezTo>
                <a:cubicBezTo>
                  <a:pt x="3289209" y="308932"/>
                  <a:pt x="3409336" y="0"/>
                  <a:pt x="3729676" y="0"/>
                </a:cubicBezTo>
                <a:cubicBezTo>
                  <a:pt x="4050016" y="0"/>
                  <a:pt x="4976716" y="320374"/>
                  <a:pt x="4976716" y="320374"/>
                </a:cubicBezTo>
                <a:lnTo>
                  <a:pt x="4976716" y="3203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667000" y="2286000"/>
            <a:ext cx="1219200" cy="76200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rot="19716353">
            <a:off x="2464274" y="2359575"/>
            <a:ext cx="1573734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537450" y="1828800"/>
            <a:ext cx="235974" cy="18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041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Design Goal #1:</a:t>
            </a:r>
            <a:br>
              <a:rPr lang="en-US" dirty="0" smtClean="0"/>
            </a:br>
            <a:r>
              <a:rPr lang="en-US" dirty="0" smtClean="0"/>
              <a:t>Limit Self-Inflicted Delay</a:t>
            </a:r>
            <a:endParaRPr lang="en-US" dirty="0"/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1600200" y="5705475"/>
            <a:ext cx="1530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10000"/>
                </a:solidFill>
              </a:rPr>
              <a:t>network queue</a:t>
            </a:r>
            <a:endParaRPr lang="en-US" sz="1600" dirty="0">
              <a:solidFill>
                <a:srgbClr val="01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4343400" y="3657600"/>
            <a:ext cx="4572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407160" y="4800600"/>
            <a:ext cx="2555240" cy="762000"/>
            <a:chOff x="1407160" y="4800600"/>
            <a:chExt cx="2555240" cy="762000"/>
          </a:xfrm>
        </p:grpSpPr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>
              <a:off x="1600200" y="4876800"/>
              <a:ext cx="1447800" cy="3175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 rot="5400000">
              <a:off x="2743201" y="5181600"/>
              <a:ext cx="609600" cy="3175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cxnSp>
          <p:nvCxnSpPr>
            <p:cNvPr id="20" name="Straight Connector 9"/>
            <p:cNvCxnSpPr>
              <a:cxnSpLocks noChangeShapeType="1"/>
            </p:cNvCxnSpPr>
            <p:nvPr/>
          </p:nvCxnSpPr>
          <p:spPr bwMode="auto">
            <a:xfrm>
              <a:off x="1600200" y="5484813"/>
              <a:ext cx="1447800" cy="1587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28194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3622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5908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1336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6764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9050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1447800" y="49530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29" name="Multiply 28"/>
            <p:cNvSpPr/>
            <p:nvPr/>
          </p:nvSpPr>
          <p:spPr>
            <a:xfrm>
              <a:off x="1407160" y="4800600"/>
              <a:ext cx="228600" cy="762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048000" y="5181600"/>
              <a:ext cx="914400" cy="0"/>
            </a:xfrm>
            <a:prstGeom prst="line">
              <a:avLst/>
            </a:prstGeom>
            <a:noFill/>
            <a:ln w="12700">
              <a:solidFill>
                <a:srgbClr val="01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00400" y="4999437"/>
              <a:ext cx="362857" cy="365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019800" y="4953000"/>
            <a:ext cx="2362200" cy="1066800"/>
            <a:chOff x="6019800" y="4953000"/>
            <a:chExt cx="2362200" cy="1066800"/>
          </a:xfrm>
        </p:grpSpPr>
        <p:grpSp>
          <p:nvGrpSpPr>
            <p:cNvPr id="34" name="Group 33"/>
            <p:cNvGrpSpPr/>
            <p:nvPr/>
          </p:nvGrpSpPr>
          <p:grpSpPr>
            <a:xfrm>
              <a:off x="6019800" y="4953000"/>
              <a:ext cx="2362200" cy="611188"/>
              <a:chOff x="1600200" y="4876800"/>
              <a:chExt cx="2362200" cy="611188"/>
            </a:xfrm>
          </p:grpSpPr>
          <p:cxnSp>
            <p:nvCxnSpPr>
              <p:cNvPr id="35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600200" y="4876800"/>
                <a:ext cx="1447800" cy="3175"/>
              </a:xfrm>
              <a:prstGeom prst="line">
                <a:avLst/>
              </a:prstGeom>
              <a:noFill/>
              <a:ln w="19050" cap="flat" cmpd="sng" algn="ctr">
                <a:solidFill>
                  <a:srgbClr val="010000"/>
                </a:solidFill>
                <a:prstDash val="sysDash"/>
                <a:round/>
                <a:headEnd w="med" len="med"/>
                <a:tailEnd w="med" len="med"/>
              </a:ln>
            </p:spPr>
          </p:cxnSp>
          <p:cxnSp>
            <p:nvCxnSpPr>
              <p:cNvPr id="36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2743201" y="5181600"/>
                <a:ext cx="609600" cy="3175"/>
              </a:xfrm>
              <a:prstGeom prst="line">
                <a:avLst/>
              </a:prstGeom>
              <a:noFill/>
              <a:ln w="19050" cap="flat" cmpd="sng" algn="ctr">
                <a:solidFill>
                  <a:srgbClr val="010000"/>
                </a:solidFill>
                <a:prstDash val="sysDash"/>
                <a:round/>
                <a:headEnd w="med" len="med"/>
                <a:tailEnd w="med" len="med"/>
              </a:ln>
            </p:spPr>
          </p:cxnSp>
          <p:cxnSp>
            <p:nvCxnSpPr>
              <p:cNvPr id="3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600200" y="5484813"/>
                <a:ext cx="1447800" cy="1587"/>
              </a:xfrm>
              <a:prstGeom prst="line">
                <a:avLst/>
              </a:prstGeom>
              <a:noFill/>
              <a:ln w="19050" cap="flat" cmpd="sng" algn="ctr">
                <a:solidFill>
                  <a:srgbClr val="010000"/>
                </a:solidFill>
                <a:prstDash val="sysDash"/>
                <a:round/>
                <a:headEnd w="med" len="med"/>
                <a:tailEnd w="med" len="med"/>
              </a:ln>
            </p:spPr>
          </p:cxn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2819400" y="4953000"/>
                <a:ext cx="152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defTabSz="814388"/>
                <a:endParaRPr lang="en-US"/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2590800" y="4953000"/>
                <a:ext cx="152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defTabSz="814388"/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048000" y="5181600"/>
                <a:ext cx="914400" cy="0"/>
              </a:xfrm>
              <a:prstGeom prst="line">
                <a:avLst/>
              </a:prstGeom>
              <a:noFill/>
              <a:ln w="12700">
                <a:solidFill>
                  <a:srgbClr val="01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10000"/>
                  </a:solidFill>
                </a:endParaRP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200400" y="4999437"/>
                <a:ext cx="362857" cy="3657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  <p:sp>
          <p:nvSpPr>
            <p:cNvPr id="50" name="TextBox 33"/>
            <p:cNvSpPr txBox="1">
              <a:spLocks noChangeArrowheads="1"/>
            </p:cNvSpPr>
            <p:nvPr/>
          </p:nvSpPr>
          <p:spPr bwMode="auto">
            <a:xfrm>
              <a:off x="6241713" y="5681246"/>
              <a:ext cx="1530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10000"/>
                  </a:solidFill>
                </a:rPr>
                <a:t>network queue</a:t>
              </a:r>
              <a:endParaRPr lang="en-US" sz="1600" dirty="0">
                <a:solidFill>
                  <a:srgbClr val="01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7431" y="1828800"/>
            <a:ext cx="3641169" cy="2438814"/>
            <a:chOff x="397431" y="1828386"/>
            <a:chExt cx="3641169" cy="2438814"/>
          </a:xfrm>
        </p:grpSpPr>
        <p:grpSp>
          <p:nvGrpSpPr>
            <p:cNvPr id="3" name="Group 3"/>
            <p:cNvGrpSpPr/>
            <p:nvPr/>
          </p:nvGrpSpPr>
          <p:grpSpPr>
            <a:xfrm>
              <a:off x="397431" y="1828386"/>
              <a:ext cx="3641169" cy="2438814"/>
              <a:chOff x="1037511" y="1481140"/>
              <a:chExt cx="3641169" cy="2438814"/>
            </a:xfrm>
          </p:grpSpPr>
          <p:sp>
            <p:nvSpPr>
              <p:cNvPr id="4" name="Line 4"/>
              <p:cNvSpPr>
                <a:spLocks noChangeShapeType="1"/>
              </p:cNvSpPr>
              <p:nvPr/>
            </p:nvSpPr>
            <p:spPr bwMode="auto">
              <a:xfrm>
                <a:off x="1752600" y="3549650"/>
                <a:ext cx="2926080" cy="0"/>
              </a:xfrm>
              <a:prstGeom prst="line">
                <a:avLst/>
              </a:prstGeom>
              <a:noFill/>
              <a:ln w="28575">
                <a:solidFill>
                  <a:srgbClr val="19191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2971800" y="3581400"/>
                <a:ext cx="6330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smtClean="0">
                    <a:solidFill>
                      <a:srgbClr val="191919"/>
                    </a:solidFill>
                    <a:ea typeface="宋体" pitchFamily="1" charset="-122"/>
                    <a:cs typeface="宋体" pitchFamily="1" charset="-122"/>
                  </a:rPr>
                  <a:t>Time</a:t>
                </a:r>
                <a:endParaRPr lang="en-US" sz="1600" dirty="0">
                  <a:solidFill>
                    <a:srgbClr val="191919"/>
                  </a:solidFill>
                  <a:ea typeface="宋体" pitchFamily="1" charset="-122"/>
                  <a:cs typeface="宋体" pitchFamily="1" charset="-122"/>
                </a:endParaRPr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V="1">
                <a:off x="1752600" y="1720075"/>
                <a:ext cx="0" cy="1828800"/>
              </a:xfrm>
              <a:prstGeom prst="line">
                <a:avLst/>
              </a:prstGeom>
              <a:noFill/>
              <a:ln w="28575">
                <a:solidFill>
                  <a:srgbClr val="19191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 flipV="1">
                <a:off x="1037511" y="2024190"/>
                <a:ext cx="677108" cy="1261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191919"/>
                    </a:solidFill>
                    <a:ea typeface="宋体" pitchFamily="1" charset="-122"/>
                    <a:cs typeface="宋体" pitchFamily="1" charset="-122"/>
                  </a:rPr>
                  <a:t>Congestion </a:t>
                </a:r>
              </a:p>
              <a:p>
                <a:pPr algn="ctr"/>
                <a:r>
                  <a:rPr lang="en-US" sz="1600" dirty="0" smtClean="0">
                    <a:solidFill>
                      <a:srgbClr val="191919"/>
                    </a:solidFill>
                    <a:ea typeface="宋体" pitchFamily="1" charset="-122"/>
                    <a:cs typeface="宋体" pitchFamily="1" charset="-122"/>
                  </a:rPr>
                  <a:t>window Size</a:t>
                </a:r>
                <a:endParaRPr lang="en-US" sz="1600" i="1" baseline="30000" dirty="0">
                  <a:solidFill>
                    <a:srgbClr val="191919"/>
                  </a:solidFill>
                  <a:latin typeface="Times New Roman" pitchFamily="1" charset="0"/>
                  <a:ea typeface="宋体" pitchFamily="1" charset="-122"/>
                  <a:cs typeface="宋体" pitchFamily="1" charset="-122"/>
                </a:endParaRP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V="1">
                <a:off x="1752600" y="2380714"/>
                <a:ext cx="822960" cy="5486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580878" y="2395954"/>
                <a:ext cx="0" cy="5486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2590800" y="2051530"/>
                <a:ext cx="1097280" cy="877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3694112" y="2061391"/>
                <a:ext cx="0" cy="7315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2620963" y="1481140"/>
                <a:ext cx="1233488" cy="838201"/>
                <a:chOff x="1651" y="939"/>
                <a:chExt cx="777" cy="528"/>
              </a:xfrm>
            </p:grpSpPr>
            <p:sp>
              <p:nvSpPr>
                <p:cNvPr id="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51" y="939"/>
                  <a:ext cx="777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  <a:ea typeface="宋体" pitchFamily="1" charset="-122"/>
                      <a:cs typeface="宋体" pitchFamily="1" charset="-122"/>
                    </a:rPr>
                    <a:t>Packet loss</a:t>
                  </a:r>
                  <a:endParaRPr lang="en-US" sz="1600" dirty="0">
                    <a:solidFill>
                      <a:srgbClr val="FF0000"/>
                    </a:solidFill>
                    <a:ea typeface="宋体" pitchFamily="1" charset="-122"/>
                    <a:cs typeface="宋体" pitchFamily="1" charset="-122"/>
                  </a:endParaRPr>
                </a:p>
              </p:txBody>
            </p:sp>
            <p:sp>
              <p:nvSpPr>
                <p:cNvPr id="1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651" y="1237"/>
                  <a:ext cx="230" cy="23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3489642" y="1832391"/>
                <a:ext cx="122238" cy="182563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V="1">
              <a:off x="3048000" y="2778282"/>
              <a:ext cx="548640" cy="3657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50713" y="2047479"/>
            <a:ext cx="3433167" cy="2172512"/>
            <a:chOff x="4750713" y="2047479"/>
            <a:chExt cx="3433167" cy="2172512"/>
          </a:xfrm>
        </p:grpSpPr>
        <p:grpSp>
          <p:nvGrpSpPr>
            <p:cNvPr id="51" name="Group 3"/>
            <p:cNvGrpSpPr/>
            <p:nvPr/>
          </p:nvGrpSpPr>
          <p:grpSpPr>
            <a:xfrm>
              <a:off x="4750713" y="2047479"/>
              <a:ext cx="3433167" cy="2172512"/>
              <a:chOff x="1245513" y="1747442"/>
              <a:chExt cx="3433167" cy="2172512"/>
            </a:xfrm>
          </p:grpSpPr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>
                <a:off x="1752600" y="3549650"/>
                <a:ext cx="2926080" cy="0"/>
              </a:xfrm>
              <a:prstGeom prst="line">
                <a:avLst/>
              </a:prstGeom>
              <a:noFill/>
              <a:ln w="28575">
                <a:solidFill>
                  <a:srgbClr val="19191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2819400" y="3581400"/>
                <a:ext cx="6330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smtClean="0">
                    <a:solidFill>
                      <a:srgbClr val="191919"/>
                    </a:solidFill>
                    <a:ea typeface="宋体" pitchFamily="1" charset="-122"/>
                    <a:cs typeface="宋体" pitchFamily="1" charset="-122"/>
                  </a:rPr>
                  <a:t>Time</a:t>
                </a:r>
                <a:endParaRPr lang="en-US" sz="1600" dirty="0">
                  <a:solidFill>
                    <a:srgbClr val="191919"/>
                  </a:solidFill>
                  <a:ea typeface="宋体" pitchFamily="1" charset="-122"/>
                  <a:cs typeface="宋体" pitchFamily="1" charset="-122"/>
                </a:endParaRP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 flipV="1">
                <a:off x="1752600" y="1747442"/>
                <a:ext cx="0" cy="1828800"/>
              </a:xfrm>
              <a:prstGeom prst="line">
                <a:avLst/>
              </a:prstGeom>
              <a:noFill/>
              <a:ln w="28575">
                <a:solidFill>
                  <a:srgbClr val="191919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 flipV="1">
                <a:off x="1245513" y="2290763"/>
                <a:ext cx="430887" cy="525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191919"/>
                    </a:solidFill>
                    <a:ea typeface="宋体" pitchFamily="1" charset="-122"/>
                    <a:cs typeface="宋体" pitchFamily="1" charset="-122"/>
                  </a:rPr>
                  <a:t>Rate</a:t>
                </a:r>
              </a:p>
            </p:txBody>
          </p:sp>
        </p:grpSp>
        <p:sp>
          <p:nvSpPr>
            <p:cNvPr id="66" name="Freeform 65"/>
            <p:cNvSpPr/>
            <p:nvPr/>
          </p:nvSpPr>
          <p:spPr>
            <a:xfrm>
              <a:off x="5257800" y="2514600"/>
              <a:ext cx="2743200" cy="914400"/>
            </a:xfrm>
            <a:custGeom>
              <a:avLst/>
              <a:gdLst>
                <a:gd name="connsiteX0" fmla="*/ 0 w 4976716"/>
                <a:gd name="connsiteY0" fmla="*/ 1178518 h 1178518"/>
                <a:gd name="connsiteX1" fmla="*/ 686443 w 4976716"/>
                <a:gd name="connsiteY1" fmla="*/ 503444 h 1178518"/>
                <a:gd name="connsiteX2" fmla="*/ 1693227 w 4976716"/>
                <a:gd name="connsiteY2" fmla="*/ 377583 h 1178518"/>
                <a:gd name="connsiteX3" fmla="*/ 2322467 w 4976716"/>
                <a:gd name="connsiteY3" fmla="*/ 68651 h 1178518"/>
                <a:gd name="connsiteX4" fmla="*/ 3054674 w 4976716"/>
                <a:gd name="connsiteY4" fmla="*/ 320374 h 1178518"/>
                <a:gd name="connsiteX5" fmla="*/ 3729676 w 4976716"/>
                <a:gd name="connsiteY5" fmla="*/ 0 h 1178518"/>
                <a:gd name="connsiteX6" fmla="*/ 4976716 w 4976716"/>
                <a:gd name="connsiteY6" fmla="*/ 320374 h 1178518"/>
                <a:gd name="connsiteX7" fmla="*/ 4976716 w 4976716"/>
                <a:gd name="connsiteY7" fmla="*/ 320374 h 117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6716" h="1178518">
                  <a:moveTo>
                    <a:pt x="0" y="1178518"/>
                  </a:moveTo>
                  <a:cubicBezTo>
                    <a:pt x="202119" y="907725"/>
                    <a:pt x="404239" y="636933"/>
                    <a:pt x="686443" y="503444"/>
                  </a:cubicBezTo>
                  <a:cubicBezTo>
                    <a:pt x="968648" y="369955"/>
                    <a:pt x="1420556" y="450049"/>
                    <a:pt x="1693227" y="377583"/>
                  </a:cubicBezTo>
                  <a:cubicBezTo>
                    <a:pt x="1965898" y="305118"/>
                    <a:pt x="2095559" y="78186"/>
                    <a:pt x="2322467" y="68651"/>
                  </a:cubicBezTo>
                  <a:cubicBezTo>
                    <a:pt x="2549375" y="59116"/>
                    <a:pt x="2820139" y="331816"/>
                    <a:pt x="3054674" y="320374"/>
                  </a:cubicBezTo>
                  <a:cubicBezTo>
                    <a:pt x="3289209" y="308932"/>
                    <a:pt x="3409336" y="0"/>
                    <a:pt x="3729676" y="0"/>
                  </a:cubicBezTo>
                  <a:cubicBezTo>
                    <a:pt x="4050016" y="0"/>
                    <a:pt x="4976716" y="320374"/>
                    <a:pt x="4976716" y="320374"/>
                  </a:cubicBezTo>
                  <a:lnTo>
                    <a:pt x="4976716" y="3203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 Box 16"/>
            <p:cNvSpPr txBox="1">
              <a:spLocks noChangeArrowheads="1"/>
            </p:cNvSpPr>
            <p:nvPr/>
          </p:nvSpPr>
          <p:spPr bwMode="auto">
            <a:xfrm>
              <a:off x="6477000" y="3276600"/>
              <a:ext cx="12224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ea typeface="宋体" pitchFamily="1" charset="-122"/>
                  <a:cs typeface="宋体" pitchFamily="1" charset="-122"/>
                </a:rPr>
                <a:t>React early</a:t>
              </a:r>
              <a:endParaRPr lang="en-US" sz="1600" dirty="0">
                <a:solidFill>
                  <a:srgbClr val="FF0000"/>
                </a:solidFill>
                <a:ea typeface="宋体" pitchFamily="1" charset="-122"/>
                <a:cs typeface="宋体" pitchFamily="1" charset="-122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8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041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Design Goal #2:</a:t>
            </a:r>
            <a:br>
              <a:rPr lang="en-US" dirty="0" smtClean="0"/>
            </a:br>
            <a:r>
              <a:rPr lang="en-US" dirty="0" smtClean="0"/>
              <a:t>Leverage A Suite of Feedback Mechanisms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4400" y="5410200"/>
            <a:ext cx="7315200" cy="1588"/>
          </a:xfrm>
          <a:prstGeom prst="straightConnector1">
            <a:avLst/>
          </a:prstGeom>
          <a:ln>
            <a:solidFill>
              <a:srgbClr val="0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913606" y="3580606"/>
            <a:ext cx="3657600" cy="1588"/>
          </a:xfrm>
          <a:prstGeom prst="straightConnector1">
            <a:avLst/>
          </a:prstGeom>
          <a:ln>
            <a:solidFill>
              <a:srgbClr val="01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7981" y="3657600"/>
            <a:ext cx="14806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10000"/>
                </a:solidFill>
              </a:rPr>
              <a:t>Delay-based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657600"/>
            <a:ext cx="137782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ECN-based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743200"/>
            <a:ext cx="137782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PCN-based</a:t>
            </a:r>
            <a:endParaRPr lang="en-US" dirty="0">
              <a:solidFill>
                <a:srgbClr val="01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515394" y="3733006"/>
            <a:ext cx="3352800" cy="1588"/>
          </a:xfrm>
          <a:prstGeom prst="line">
            <a:avLst/>
          </a:prstGeom>
          <a:ln w="9525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90206" y="3733006"/>
            <a:ext cx="3352800" cy="1588"/>
          </a:xfrm>
          <a:prstGeom prst="line">
            <a:avLst/>
          </a:prstGeom>
          <a:ln w="9525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0" y="5410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none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5421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existing feature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499" y="5421868"/>
            <a:ext cx="139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0000"/>
                </a:solidFill>
              </a:rPr>
              <a:t>new feature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586740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10000"/>
                </a:solidFill>
              </a:rPr>
              <a:t>Network Support</a:t>
            </a:r>
          </a:p>
        </p:txBody>
      </p:sp>
      <p:sp>
        <p:nvSpPr>
          <p:cNvPr id="19" name="TextBox 18"/>
          <p:cNvSpPr txBox="1"/>
          <p:nvPr/>
        </p:nvSpPr>
        <p:spPr>
          <a:xfrm rot="16200000" flipH="1">
            <a:off x="-442116" y="3028451"/>
            <a:ext cx="1946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10000"/>
                </a:solidFill>
              </a:rPr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4334470"/>
            <a:ext cx="130095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10000"/>
                </a:solidFill>
              </a:rPr>
              <a:t>Existing </a:t>
            </a:r>
          </a:p>
          <a:p>
            <a:pPr algn="ctr"/>
            <a:r>
              <a:rPr lang="en-US" dirty="0" smtClean="0">
                <a:solidFill>
                  <a:srgbClr val="010000"/>
                </a:solidFill>
              </a:rPr>
              <a:t>loss-based</a:t>
            </a:r>
          </a:p>
          <a:p>
            <a:pPr algn="ctr"/>
            <a:r>
              <a:rPr lang="en-US" dirty="0" smtClean="0">
                <a:solidFill>
                  <a:srgbClr val="010000"/>
                </a:solidFill>
              </a:rPr>
              <a:t>schemes</a:t>
            </a:r>
            <a:endParaRPr lang="en-US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1270415"/>
          </a:xfrm>
        </p:spPr>
        <p:txBody>
          <a:bodyPr/>
          <a:lstStyle/>
          <a:p>
            <a:pPr algn="ctr"/>
            <a:r>
              <a:rPr lang="en-US" dirty="0" smtClean="0"/>
              <a:t>Design Goal #3:</a:t>
            </a:r>
            <a:br>
              <a:rPr lang="en-US" dirty="0" smtClean="0"/>
            </a:br>
            <a:r>
              <a:rPr lang="en-US" dirty="0" smtClean="0"/>
              <a:t>Weighted Bandwidth Sharing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3185783" y="2942076"/>
            <a:ext cx="4586617" cy="1819114"/>
            <a:chOff x="1737983" y="2676686"/>
            <a:chExt cx="4586617" cy="1819114"/>
          </a:xfrm>
        </p:grpSpPr>
        <p:sp>
          <p:nvSpPr>
            <p:cNvPr id="18" name="Freeform 17"/>
            <p:cNvSpPr/>
            <p:nvPr/>
          </p:nvSpPr>
          <p:spPr bwMode="auto">
            <a:xfrm flipV="1">
              <a:off x="3081001" y="2969035"/>
              <a:ext cx="1991677" cy="1210541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7F7F7F">
                <a:alpha val="25098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16200000" flipV="1">
              <a:off x="2477318" y="3421257"/>
              <a:ext cx="1214446" cy="310005"/>
            </a:xfrm>
            <a:prstGeom prst="ellipse">
              <a:avLst/>
            </a:prstGeom>
            <a:solidFill>
              <a:srgbClr val="333333"/>
            </a:solidFill>
            <a:ln w="190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 flipV="1">
              <a:off x="3109583" y="2971800"/>
              <a:ext cx="1991677" cy="1210541"/>
            </a:xfrm>
            <a:custGeom>
              <a:avLst/>
              <a:gdLst>
                <a:gd name="connsiteX0" fmla="*/ 480237 w 4150242"/>
                <a:gd name="connsiteY0" fmla="*/ 145312 h 2691810"/>
                <a:gd name="connsiteX1" fmla="*/ 3584944 w 4150242"/>
                <a:gd name="connsiteY1" fmla="*/ 145312 h 2691810"/>
                <a:gd name="connsiteX2" fmla="*/ 3872023 w 4150242"/>
                <a:gd name="connsiteY2" fmla="*/ 1017182 h 2691810"/>
                <a:gd name="connsiteX3" fmla="*/ 3797595 w 4150242"/>
                <a:gd name="connsiteY3" fmla="*/ 2006010 h 2691810"/>
                <a:gd name="connsiteX4" fmla="*/ 3584944 w 4150242"/>
                <a:gd name="connsiteY4" fmla="*/ 2590801 h 2691810"/>
                <a:gd name="connsiteX5" fmla="*/ 480237 w 4150242"/>
                <a:gd name="connsiteY5" fmla="*/ 2558903 h 2691810"/>
                <a:gd name="connsiteX6" fmla="*/ 714153 w 4150242"/>
                <a:gd name="connsiteY6" fmla="*/ 1793359 h 2691810"/>
                <a:gd name="connsiteX7" fmla="*/ 703521 w 4150242"/>
                <a:gd name="connsiteY7" fmla="*/ 762001 h 2691810"/>
                <a:gd name="connsiteX8" fmla="*/ 480237 w 4150242"/>
                <a:gd name="connsiteY8" fmla="*/ 145312 h 2691810"/>
                <a:gd name="connsiteX0" fmla="*/ 480237 w 4152201"/>
                <a:gd name="connsiteY0" fmla="*/ 195710 h 2681730"/>
                <a:gd name="connsiteX1" fmla="*/ 3586623 w 4152201"/>
                <a:gd name="connsiteY1" fmla="*/ 135232 h 2681730"/>
                <a:gd name="connsiteX2" fmla="*/ 3873702 w 4152201"/>
                <a:gd name="connsiteY2" fmla="*/ 1007102 h 2681730"/>
                <a:gd name="connsiteX3" fmla="*/ 3799274 w 4152201"/>
                <a:gd name="connsiteY3" fmla="*/ 1995930 h 2681730"/>
                <a:gd name="connsiteX4" fmla="*/ 3586623 w 4152201"/>
                <a:gd name="connsiteY4" fmla="*/ 2580721 h 2681730"/>
                <a:gd name="connsiteX5" fmla="*/ 481916 w 4152201"/>
                <a:gd name="connsiteY5" fmla="*/ 2548823 h 2681730"/>
                <a:gd name="connsiteX6" fmla="*/ 715832 w 4152201"/>
                <a:gd name="connsiteY6" fmla="*/ 1783279 h 2681730"/>
                <a:gd name="connsiteX7" fmla="*/ 705200 w 4152201"/>
                <a:gd name="connsiteY7" fmla="*/ 751921 h 2681730"/>
                <a:gd name="connsiteX8" fmla="*/ 480237 w 4152201"/>
                <a:gd name="connsiteY8" fmla="*/ 195710 h 2681730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255242 h 2669824"/>
                <a:gd name="connsiteX1" fmla="*/ 3586622 w 4152199"/>
                <a:gd name="connsiteY1" fmla="*/ 123326 h 2669824"/>
                <a:gd name="connsiteX2" fmla="*/ 3873701 w 4152199"/>
                <a:gd name="connsiteY2" fmla="*/ 995196 h 2669824"/>
                <a:gd name="connsiteX3" fmla="*/ 3799273 w 4152199"/>
                <a:gd name="connsiteY3" fmla="*/ 1984024 h 2669824"/>
                <a:gd name="connsiteX4" fmla="*/ 3586622 w 4152199"/>
                <a:gd name="connsiteY4" fmla="*/ 2568815 h 2669824"/>
                <a:gd name="connsiteX5" fmla="*/ 481915 w 4152199"/>
                <a:gd name="connsiteY5" fmla="*/ 2536917 h 2669824"/>
                <a:gd name="connsiteX6" fmla="*/ 715831 w 4152199"/>
                <a:gd name="connsiteY6" fmla="*/ 1771373 h 2669824"/>
                <a:gd name="connsiteX7" fmla="*/ 705199 w 4152199"/>
                <a:gd name="connsiteY7" fmla="*/ 740015 h 2669824"/>
                <a:gd name="connsiteX8" fmla="*/ 480237 w 4152199"/>
                <a:gd name="connsiteY8" fmla="*/ 255242 h 2669824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693636"/>
                <a:gd name="connsiteX1" fmla="*/ 3586622 w 4152199"/>
                <a:gd name="connsiteY1" fmla="*/ 147138 h 2693636"/>
                <a:gd name="connsiteX2" fmla="*/ 3873701 w 4152199"/>
                <a:gd name="connsiteY2" fmla="*/ 1019008 h 2693636"/>
                <a:gd name="connsiteX3" fmla="*/ 3799273 w 4152199"/>
                <a:gd name="connsiteY3" fmla="*/ 2007836 h 2693636"/>
                <a:gd name="connsiteX4" fmla="*/ 3586622 w 4152199"/>
                <a:gd name="connsiteY4" fmla="*/ 2592627 h 2693636"/>
                <a:gd name="connsiteX5" fmla="*/ 481915 w 4152199"/>
                <a:gd name="connsiteY5" fmla="*/ 2560729 h 2693636"/>
                <a:gd name="connsiteX6" fmla="*/ 715831 w 4152199"/>
                <a:gd name="connsiteY6" fmla="*/ 1795185 h 2693636"/>
                <a:gd name="connsiteX7" fmla="*/ 705199 w 4152199"/>
                <a:gd name="connsiteY7" fmla="*/ 763827 h 2693636"/>
                <a:gd name="connsiteX8" fmla="*/ 480237 w 4152199"/>
                <a:gd name="connsiteY8" fmla="*/ 136178 h 2693636"/>
                <a:gd name="connsiteX0" fmla="*/ 480237 w 4152199"/>
                <a:gd name="connsiteY0" fmla="*/ 136178 h 2592627"/>
                <a:gd name="connsiteX1" fmla="*/ 3586622 w 4152199"/>
                <a:gd name="connsiteY1" fmla="*/ 147138 h 2592627"/>
                <a:gd name="connsiteX2" fmla="*/ 3873701 w 4152199"/>
                <a:gd name="connsiteY2" fmla="*/ 1019008 h 2592627"/>
                <a:gd name="connsiteX3" fmla="*/ 3799273 w 4152199"/>
                <a:gd name="connsiteY3" fmla="*/ 2007836 h 2592627"/>
                <a:gd name="connsiteX4" fmla="*/ 3586622 w 4152199"/>
                <a:gd name="connsiteY4" fmla="*/ 2592627 h 2592627"/>
                <a:gd name="connsiteX5" fmla="*/ 481915 w 4152199"/>
                <a:gd name="connsiteY5" fmla="*/ 2560729 h 2592627"/>
                <a:gd name="connsiteX6" fmla="*/ 715831 w 4152199"/>
                <a:gd name="connsiteY6" fmla="*/ 1795185 h 2592627"/>
                <a:gd name="connsiteX7" fmla="*/ 705199 w 4152199"/>
                <a:gd name="connsiteY7" fmla="*/ 763827 h 2592627"/>
                <a:gd name="connsiteX8" fmla="*/ 480237 w 4152199"/>
                <a:gd name="connsiteY8" fmla="*/ 136178 h 2592627"/>
                <a:gd name="connsiteX0" fmla="*/ 480237 w 4152199"/>
                <a:gd name="connsiteY0" fmla="*/ 0 h 2456449"/>
                <a:gd name="connsiteX1" fmla="*/ 3586622 w 4152199"/>
                <a:gd name="connsiteY1" fmla="*/ 10960 h 2456449"/>
                <a:gd name="connsiteX2" fmla="*/ 3873701 w 4152199"/>
                <a:gd name="connsiteY2" fmla="*/ 882830 h 2456449"/>
                <a:gd name="connsiteX3" fmla="*/ 3799273 w 4152199"/>
                <a:gd name="connsiteY3" fmla="*/ 1871658 h 2456449"/>
                <a:gd name="connsiteX4" fmla="*/ 3586622 w 4152199"/>
                <a:gd name="connsiteY4" fmla="*/ 2456449 h 2456449"/>
                <a:gd name="connsiteX5" fmla="*/ 481915 w 4152199"/>
                <a:gd name="connsiteY5" fmla="*/ 2424551 h 2456449"/>
                <a:gd name="connsiteX6" fmla="*/ 715831 w 4152199"/>
                <a:gd name="connsiteY6" fmla="*/ 1659007 h 2456449"/>
                <a:gd name="connsiteX7" fmla="*/ 705199 w 4152199"/>
                <a:gd name="connsiteY7" fmla="*/ 627649 h 2456449"/>
                <a:gd name="connsiteX8" fmla="*/ 480237 w 4152199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73701 w 4139515"/>
                <a:gd name="connsiteY2" fmla="*/ 882830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39515"/>
                <a:gd name="connsiteY0" fmla="*/ 0 h 2456449"/>
                <a:gd name="connsiteX1" fmla="*/ 3586622 w 4139515"/>
                <a:gd name="connsiteY1" fmla="*/ 10960 h 2456449"/>
                <a:gd name="connsiteX2" fmla="*/ 3837823 w 4139515"/>
                <a:gd name="connsiteY2" fmla="*/ 1285885 h 2456449"/>
                <a:gd name="connsiteX3" fmla="*/ 3799273 w 4139515"/>
                <a:gd name="connsiteY3" fmla="*/ 1871658 h 2456449"/>
                <a:gd name="connsiteX4" fmla="*/ 3586622 w 4139515"/>
                <a:gd name="connsiteY4" fmla="*/ 2456449 h 2456449"/>
                <a:gd name="connsiteX5" fmla="*/ 481915 w 4139515"/>
                <a:gd name="connsiteY5" fmla="*/ 2424551 h 2456449"/>
                <a:gd name="connsiteX6" fmla="*/ 715831 w 4139515"/>
                <a:gd name="connsiteY6" fmla="*/ 1659007 h 2456449"/>
                <a:gd name="connsiteX7" fmla="*/ 705199 w 4139515"/>
                <a:gd name="connsiteY7" fmla="*/ 627649 h 2456449"/>
                <a:gd name="connsiteX8" fmla="*/ 480237 w 4139515"/>
                <a:gd name="connsiteY8" fmla="*/ 0 h 2456449"/>
                <a:gd name="connsiteX0" fmla="*/ 480237 w 4145940"/>
                <a:gd name="connsiteY0" fmla="*/ 0 h 2456449"/>
                <a:gd name="connsiteX1" fmla="*/ 3586622 w 4145940"/>
                <a:gd name="connsiteY1" fmla="*/ 10960 h 2456449"/>
                <a:gd name="connsiteX2" fmla="*/ 3837823 w 4145940"/>
                <a:gd name="connsiteY2" fmla="*/ 1285885 h 2456449"/>
                <a:gd name="connsiteX3" fmla="*/ 3586622 w 4145940"/>
                <a:gd name="connsiteY3" fmla="*/ 2456449 h 2456449"/>
                <a:gd name="connsiteX4" fmla="*/ 481915 w 4145940"/>
                <a:gd name="connsiteY4" fmla="*/ 2424551 h 2456449"/>
                <a:gd name="connsiteX5" fmla="*/ 715831 w 4145940"/>
                <a:gd name="connsiteY5" fmla="*/ 1659007 h 2456449"/>
                <a:gd name="connsiteX6" fmla="*/ 705199 w 4145940"/>
                <a:gd name="connsiteY6" fmla="*/ 627649 h 2456449"/>
                <a:gd name="connsiteX7" fmla="*/ 480237 w 4145940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987386"/>
                <a:gd name="connsiteY0" fmla="*/ 0 h 2456449"/>
                <a:gd name="connsiteX1" fmla="*/ 3586622 w 3987386"/>
                <a:gd name="connsiteY1" fmla="*/ 10960 h 2456449"/>
                <a:gd name="connsiteX2" fmla="*/ 3837823 w 3987386"/>
                <a:gd name="connsiteY2" fmla="*/ 1285885 h 2456449"/>
                <a:gd name="connsiteX3" fmla="*/ 3586622 w 3987386"/>
                <a:gd name="connsiteY3" fmla="*/ 2456449 h 2456449"/>
                <a:gd name="connsiteX4" fmla="*/ 481915 w 3987386"/>
                <a:gd name="connsiteY4" fmla="*/ 2424551 h 2456449"/>
                <a:gd name="connsiteX5" fmla="*/ 715831 w 3987386"/>
                <a:gd name="connsiteY5" fmla="*/ 1659007 h 2456449"/>
                <a:gd name="connsiteX6" fmla="*/ 705199 w 3987386"/>
                <a:gd name="connsiteY6" fmla="*/ 627649 h 2456449"/>
                <a:gd name="connsiteX7" fmla="*/ 480237 w 3987386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15831 w 3837823"/>
                <a:gd name="connsiteY5" fmla="*/ 1659007 h 2456449"/>
                <a:gd name="connsiteX6" fmla="*/ 705199 w 3837823"/>
                <a:gd name="connsiteY6" fmla="*/ 627649 h 2456449"/>
                <a:gd name="connsiteX7" fmla="*/ 480237 w 3837823"/>
                <a:gd name="connsiteY7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05199 w 3837823"/>
                <a:gd name="connsiteY5" fmla="*/ 627649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14447 h 2456449"/>
                <a:gd name="connsiteX6" fmla="*/ 480237 w 3837823"/>
                <a:gd name="connsiteY6" fmla="*/ 0 h 2456449"/>
                <a:gd name="connsiteX0" fmla="*/ 480237 w 3837823"/>
                <a:gd name="connsiteY0" fmla="*/ 0 h 2456449"/>
                <a:gd name="connsiteX1" fmla="*/ 3586622 w 3837823"/>
                <a:gd name="connsiteY1" fmla="*/ 10960 h 2456449"/>
                <a:gd name="connsiteX2" fmla="*/ 3837823 w 3837823"/>
                <a:gd name="connsiteY2" fmla="*/ 1285885 h 2456449"/>
                <a:gd name="connsiteX3" fmla="*/ 3586622 w 3837823"/>
                <a:gd name="connsiteY3" fmla="*/ 2456449 h 2456449"/>
                <a:gd name="connsiteX4" fmla="*/ 481915 w 3837823"/>
                <a:gd name="connsiteY4" fmla="*/ 2424551 h 2456449"/>
                <a:gd name="connsiteX5" fmla="*/ 765989 w 3837823"/>
                <a:gd name="connsiteY5" fmla="*/ 1285885 h 2456449"/>
                <a:gd name="connsiteX6" fmla="*/ 480237 w 3837823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2 w 3357586"/>
                <a:gd name="connsiteY5" fmla="*/ 128588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85751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14313 w 3357586"/>
                <a:gd name="connsiteY5" fmla="*/ 1214447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57586"/>
                <a:gd name="connsiteY0" fmla="*/ 0 h 2456449"/>
                <a:gd name="connsiteX1" fmla="*/ 3106385 w 3357586"/>
                <a:gd name="connsiteY1" fmla="*/ 10960 h 2456449"/>
                <a:gd name="connsiteX2" fmla="*/ 3357586 w 3357586"/>
                <a:gd name="connsiteY2" fmla="*/ 1285885 h 2456449"/>
                <a:gd name="connsiteX3" fmla="*/ 3106385 w 3357586"/>
                <a:gd name="connsiteY3" fmla="*/ 2456449 h 2456449"/>
                <a:gd name="connsiteX4" fmla="*/ 1678 w 3357586"/>
                <a:gd name="connsiteY4" fmla="*/ 2424551 h 2456449"/>
                <a:gd name="connsiteX5" fmla="*/ 246210 w 3357586"/>
                <a:gd name="connsiteY5" fmla="*/ 1246345 h 2456449"/>
                <a:gd name="connsiteX6" fmla="*/ 0 w 3357586"/>
                <a:gd name="connsiteY6" fmla="*/ 0 h 2456449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63734"/>
                <a:gd name="connsiteY0" fmla="*/ 0 h 2428893"/>
                <a:gd name="connsiteX1" fmla="*/ 3106385 w 3363734"/>
                <a:gd name="connsiteY1" fmla="*/ 10960 h 2428893"/>
                <a:gd name="connsiteX2" fmla="*/ 3357586 w 3363734"/>
                <a:gd name="connsiteY2" fmla="*/ 1285885 h 2428893"/>
                <a:gd name="connsiteX3" fmla="*/ 3143271 w 3363734"/>
                <a:gd name="connsiteY3" fmla="*/ 2428893 h 2428893"/>
                <a:gd name="connsiteX4" fmla="*/ 1678 w 3363734"/>
                <a:gd name="connsiteY4" fmla="*/ 2424551 h 2428893"/>
                <a:gd name="connsiteX5" fmla="*/ 246210 w 3363734"/>
                <a:gd name="connsiteY5" fmla="*/ 1246345 h 2428893"/>
                <a:gd name="connsiteX6" fmla="*/ 0 w 3363734"/>
                <a:gd name="connsiteY6" fmla="*/ 0 h 2428893"/>
                <a:gd name="connsiteX0" fmla="*/ 0 w 3399613"/>
                <a:gd name="connsiteY0" fmla="*/ 0 h 2428893"/>
                <a:gd name="connsiteX1" fmla="*/ 3106385 w 3399613"/>
                <a:gd name="connsiteY1" fmla="*/ 10960 h 2428893"/>
                <a:gd name="connsiteX2" fmla="*/ 3393465 w 3399613"/>
                <a:gd name="connsiteY2" fmla="*/ 1244338 h 2428893"/>
                <a:gd name="connsiteX3" fmla="*/ 3143271 w 3399613"/>
                <a:gd name="connsiteY3" fmla="*/ 2428893 h 2428893"/>
                <a:gd name="connsiteX4" fmla="*/ 1678 w 3399613"/>
                <a:gd name="connsiteY4" fmla="*/ 2424551 h 2428893"/>
                <a:gd name="connsiteX5" fmla="*/ 246210 w 3399613"/>
                <a:gd name="connsiteY5" fmla="*/ 1246345 h 2428893"/>
                <a:gd name="connsiteX6" fmla="*/ 0 w 3399613"/>
                <a:gd name="connsiteY6" fmla="*/ 0 h 242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613" h="2428893">
                  <a:moveTo>
                    <a:pt x="0" y="0"/>
                  </a:moveTo>
                  <a:lnTo>
                    <a:pt x="3106385" y="10960"/>
                  </a:lnTo>
                  <a:cubicBezTo>
                    <a:pt x="3325724" y="102265"/>
                    <a:pt x="3387317" y="841349"/>
                    <a:pt x="3393465" y="1244338"/>
                  </a:cubicBezTo>
                  <a:cubicBezTo>
                    <a:pt x="3399613" y="1647327"/>
                    <a:pt x="3360333" y="2202172"/>
                    <a:pt x="3143271" y="2428893"/>
                  </a:cubicBezTo>
                  <a:lnTo>
                    <a:pt x="1678" y="2424551"/>
                  </a:lnTo>
                  <a:cubicBezTo>
                    <a:pt x="214572" y="2273571"/>
                    <a:pt x="233519" y="1692739"/>
                    <a:pt x="246210" y="1246345"/>
                  </a:cubicBezTo>
                  <a:cubicBezTo>
                    <a:pt x="209662" y="797020"/>
                    <a:pt x="223526" y="151620"/>
                    <a:pt x="0" y="0"/>
                  </a:cubicBezTo>
                  <a:close/>
                </a:path>
              </a:pathLst>
            </a:custGeom>
            <a:solidFill>
              <a:srgbClr val="F8F8F8">
                <a:alpha val="20000"/>
              </a:srgb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2209800" y="3829753"/>
              <a:ext cx="3672217" cy="666047"/>
            </a:xfrm>
            <a:custGeom>
              <a:avLst/>
              <a:gdLst>
                <a:gd name="connsiteX0" fmla="*/ 0 w 3481344"/>
                <a:gd name="connsiteY0" fmla="*/ 54744 h 666047"/>
                <a:gd name="connsiteX1" fmla="*/ 788229 w 3481344"/>
                <a:gd name="connsiteY1" fmla="*/ 580282 h 666047"/>
                <a:gd name="connsiteX2" fmla="*/ 2966805 w 3481344"/>
                <a:gd name="connsiteY2" fmla="*/ 569333 h 666047"/>
                <a:gd name="connsiteX3" fmla="*/ 3481344 w 3481344"/>
                <a:gd name="connsiteY3" fmla="*/ 0 h 66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344" h="666047">
                  <a:moveTo>
                    <a:pt x="0" y="54744"/>
                  </a:moveTo>
                  <a:cubicBezTo>
                    <a:pt x="146881" y="274630"/>
                    <a:pt x="293762" y="494517"/>
                    <a:pt x="788229" y="580282"/>
                  </a:cubicBezTo>
                  <a:cubicBezTo>
                    <a:pt x="1282696" y="666047"/>
                    <a:pt x="2517953" y="666047"/>
                    <a:pt x="2966805" y="569333"/>
                  </a:cubicBezTo>
                  <a:cubicBezTo>
                    <a:pt x="3415658" y="472619"/>
                    <a:pt x="3481344" y="0"/>
                    <a:pt x="3481344" y="0"/>
                  </a:cubicBezTo>
                </a:path>
              </a:pathLst>
            </a:custGeom>
            <a:ln w="508000" cap="flat" cmpd="sng" algn="ctr">
              <a:solidFill>
                <a:srgbClr val="6666FF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10800000" flipV="1">
              <a:off x="1890382" y="2676686"/>
              <a:ext cx="4434218" cy="523713"/>
            </a:xfrm>
            <a:custGeom>
              <a:avLst/>
              <a:gdLst>
                <a:gd name="connsiteX0" fmla="*/ 0 w 4510419"/>
                <a:gd name="connsiteY0" fmla="*/ 109487 h 523713"/>
                <a:gd name="connsiteX1" fmla="*/ 1237081 w 4510419"/>
                <a:gd name="connsiteY1" fmla="*/ 448897 h 523713"/>
                <a:gd name="connsiteX2" fmla="*/ 3339024 w 4510419"/>
                <a:gd name="connsiteY2" fmla="*/ 448897 h 523713"/>
                <a:gd name="connsiteX3" fmla="*/ 4510419 w 4510419"/>
                <a:gd name="connsiteY3" fmla="*/ 0 h 52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0419" h="523713">
                  <a:moveTo>
                    <a:pt x="0" y="109487"/>
                  </a:moveTo>
                  <a:cubicBezTo>
                    <a:pt x="340288" y="250908"/>
                    <a:pt x="680577" y="392329"/>
                    <a:pt x="1237081" y="448897"/>
                  </a:cubicBezTo>
                  <a:cubicBezTo>
                    <a:pt x="1793585" y="505465"/>
                    <a:pt x="2793468" y="523713"/>
                    <a:pt x="3339024" y="448897"/>
                  </a:cubicBezTo>
                  <a:cubicBezTo>
                    <a:pt x="3884580" y="374081"/>
                    <a:pt x="4510419" y="0"/>
                    <a:pt x="4510419" y="0"/>
                  </a:cubicBezTo>
                </a:path>
              </a:pathLst>
            </a:custGeom>
            <a:ln w="101600" cap="flat" cmpd="sng" algn="ctr">
              <a:solidFill>
                <a:srgbClr val="FFCC66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1737983" y="3362487"/>
              <a:ext cx="4510419" cy="523713"/>
            </a:xfrm>
            <a:custGeom>
              <a:avLst/>
              <a:gdLst>
                <a:gd name="connsiteX0" fmla="*/ 0 w 4510419"/>
                <a:gd name="connsiteY0" fmla="*/ 109487 h 523713"/>
                <a:gd name="connsiteX1" fmla="*/ 1237081 w 4510419"/>
                <a:gd name="connsiteY1" fmla="*/ 448897 h 523713"/>
                <a:gd name="connsiteX2" fmla="*/ 3339024 w 4510419"/>
                <a:gd name="connsiteY2" fmla="*/ 448897 h 523713"/>
                <a:gd name="connsiteX3" fmla="*/ 4510419 w 4510419"/>
                <a:gd name="connsiteY3" fmla="*/ 0 h 52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0419" h="523713">
                  <a:moveTo>
                    <a:pt x="0" y="109487"/>
                  </a:moveTo>
                  <a:cubicBezTo>
                    <a:pt x="340288" y="250908"/>
                    <a:pt x="680577" y="392329"/>
                    <a:pt x="1237081" y="448897"/>
                  </a:cubicBezTo>
                  <a:cubicBezTo>
                    <a:pt x="1793585" y="505465"/>
                    <a:pt x="2793468" y="523713"/>
                    <a:pt x="3339024" y="448897"/>
                  </a:cubicBezTo>
                  <a:cubicBezTo>
                    <a:pt x="3884580" y="374081"/>
                    <a:pt x="4510419" y="0"/>
                    <a:pt x="4510419" y="0"/>
                  </a:cubicBezTo>
                </a:path>
              </a:pathLst>
            </a:custGeom>
            <a:ln w="304800" cap="flat" cmpd="sng" algn="ctr">
              <a:solidFill>
                <a:schemeClr val="accent2">
                  <a:lumMod val="60000"/>
                  <a:lumOff val="40000"/>
                  <a:alpha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5836920" y="5020270"/>
            <a:ext cx="304800" cy="914400"/>
            <a:chOff x="4419600" y="4812953"/>
            <a:chExt cx="304800" cy="914400"/>
          </a:xfrm>
        </p:grpSpPr>
        <p:sp>
          <p:nvSpPr>
            <p:cNvPr id="14" name="Rectangle 13"/>
            <p:cNvSpPr/>
            <p:nvPr/>
          </p:nvSpPr>
          <p:spPr>
            <a:xfrm>
              <a:off x="4419600" y="4812953"/>
              <a:ext cx="304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9600" y="5453033"/>
              <a:ext cx="304800" cy="274320"/>
            </a:xfrm>
            <a:prstGeom prst="rect">
              <a:avLst/>
            </a:prstGeom>
            <a:solidFill>
              <a:srgbClr val="008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2123089" y="2116088"/>
            <a:ext cx="848711" cy="740102"/>
            <a:chOff x="827688" y="1850698"/>
            <a:chExt cx="848711" cy="740102"/>
          </a:xfrm>
          <a:solidFill>
            <a:srgbClr val="FFCC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903888" y="1850698"/>
              <a:ext cx="381000" cy="109728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27688" y="2079298"/>
              <a:ext cx="609600" cy="1524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273940" y="2079298"/>
              <a:ext cx="228600" cy="2286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18188" y="1850698"/>
              <a:ext cx="152400" cy="304800"/>
            </a:xfrm>
            <a:prstGeom prst="roundRect">
              <a:avLst/>
            </a:prstGeom>
            <a:grpFill/>
            <a:ln>
              <a:solidFill>
                <a:srgbClr val="FFCC6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1089659" y="2385060"/>
              <a:ext cx="228600" cy="182880"/>
            </a:xfrm>
            <a:prstGeom prst="lin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1485900" y="2400300"/>
              <a:ext cx="228600" cy="152399"/>
            </a:xfrm>
            <a:prstGeom prst="lin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40535" y="2426208"/>
              <a:ext cx="219456" cy="109728"/>
            </a:xfrm>
            <a:prstGeom prst="line">
              <a:avLst/>
            </a:prstGeom>
            <a:grpFill/>
            <a:ln>
              <a:solidFill>
                <a:srgbClr val="FFCC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2133600" y="3160990"/>
            <a:ext cx="848711" cy="740102"/>
            <a:chOff x="827688" y="1850698"/>
            <a:chExt cx="848711" cy="740102"/>
          </a:xfrm>
          <a:solidFill>
            <a:srgbClr val="6D8665"/>
          </a:solidFill>
        </p:grpSpPr>
        <p:sp>
          <p:nvSpPr>
            <p:cNvPr id="43" name="Rounded Rectangle 42"/>
            <p:cNvSpPr/>
            <p:nvPr/>
          </p:nvSpPr>
          <p:spPr>
            <a:xfrm>
              <a:off x="903888" y="1850698"/>
              <a:ext cx="381000" cy="109728"/>
            </a:xfrm>
            <a:prstGeom prst="roundRect">
              <a:avLst/>
            </a:prstGeom>
            <a:grpFill/>
            <a:ln>
              <a:solidFill>
                <a:srgbClr val="6D8665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7688" y="2079298"/>
              <a:ext cx="609600" cy="152400"/>
            </a:xfrm>
            <a:prstGeom prst="roundRect">
              <a:avLst/>
            </a:prstGeom>
            <a:grpFill/>
            <a:ln>
              <a:solidFill>
                <a:srgbClr val="6D8665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273940" y="2079298"/>
              <a:ext cx="228600" cy="228600"/>
            </a:xfrm>
            <a:prstGeom prst="roundRect">
              <a:avLst/>
            </a:prstGeom>
            <a:grpFill/>
            <a:ln>
              <a:solidFill>
                <a:srgbClr val="6D8665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018188" y="1850698"/>
              <a:ext cx="152400" cy="304800"/>
            </a:xfrm>
            <a:prstGeom prst="roundRect">
              <a:avLst/>
            </a:prstGeom>
            <a:grpFill/>
            <a:ln>
              <a:solidFill>
                <a:srgbClr val="6D86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1089659" y="2385060"/>
              <a:ext cx="228600" cy="182880"/>
            </a:xfrm>
            <a:prstGeom prst="line">
              <a:avLst/>
            </a:prstGeom>
            <a:grpFill/>
            <a:ln>
              <a:solidFill>
                <a:srgbClr val="6D866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1485900" y="2400300"/>
              <a:ext cx="228600" cy="152399"/>
            </a:xfrm>
            <a:prstGeom prst="line">
              <a:avLst/>
            </a:prstGeom>
            <a:grpFill/>
            <a:ln>
              <a:solidFill>
                <a:srgbClr val="6D866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240535" y="2426208"/>
              <a:ext cx="219456" cy="109728"/>
            </a:xfrm>
            <a:prstGeom prst="line">
              <a:avLst/>
            </a:prstGeom>
            <a:grpFill/>
            <a:ln>
              <a:solidFill>
                <a:srgbClr val="6D866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2"/>
          <p:cNvGrpSpPr/>
          <p:nvPr/>
        </p:nvGrpSpPr>
        <p:grpSpPr>
          <a:xfrm>
            <a:off x="2133600" y="4227790"/>
            <a:ext cx="848711" cy="740102"/>
            <a:chOff x="827688" y="1850698"/>
            <a:chExt cx="848711" cy="740102"/>
          </a:xfrm>
          <a:solidFill>
            <a:srgbClr val="4B4F99"/>
          </a:solidFill>
        </p:grpSpPr>
        <p:sp>
          <p:nvSpPr>
            <p:cNvPr id="54" name="Rounded Rectangle 53"/>
            <p:cNvSpPr/>
            <p:nvPr/>
          </p:nvSpPr>
          <p:spPr>
            <a:xfrm>
              <a:off x="903888" y="1850698"/>
              <a:ext cx="381000" cy="109728"/>
            </a:xfrm>
            <a:prstGeom prst="roundRect">
              <a:avLst/>
            </a:prstGeom>
            <a:grpFill/>
            <a:ln>
              <a:solidFill>
                <a:srgbClr val="4B4F99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27688" y="2079298"/>
              <a:ext cx="609600" cy="152400"/>
            </a:xfrm>
            <a:prstGeom prst="roundRect">
              <a:avLst/>
            </a:prstGeom>
            <a:grpFill/>
            <a:ln>
              <a:solidFill>
                <a:srgbClr val="4B4F99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73940" y="2079298"/>
              <a:ext cx="228600" cy="228600"/>
            </a:xfrm>
            <a:prstGeom prst="roundRect">
              <a:avLst/>
            </a:prstGeom>
            <a:grpFill/>
            <a:ln>
              <a:solidFill>
                <a:srgbClr val="4B4F99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18188" y="1850698"/>
              <a:ext cx="152400" cy="304800"/>
            </a:xfrm>
            <a:prstGeom prst="roundRect">
              <a:avLst/>
            </a:prstGeom>
            <a:grpFill/>
            <a:ln>
              <a:solidFill>
                <a:srgbClr val="4B4F9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089659" y="2385060"/>
              <a:ext cx="228600" cy="182880"/>
            </a:xfrm>
            <a:prstGeom prst="line">
              <a:avLst/>
            </a:prstGeom>
            <a:grpFill/>
            <a:ln>
              <a:solidFill>
                <a:srgbClr val="4B4F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V="1">
              <a:off x="1485900" y="2400300"/>
              <a:ext cx="228600" cy="152399"/>
            </a:xfrm>
            <a:prstGeom prst="line">
              <a:avLst/>
            </a:prstGeom>
            <a:grpFill/>
            <a:ln>
              <a:solidFill>
                <a:srgbClr val="4B4F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240535" y="2426208"/>
              <a:ext cx="219456" cy="109728"/>
            </a:xfrm>
            <a:prstGeom prst="line">
              <a:avLst/>
            </a:prstGeom>
            <a:grpFill/>
            <a:ln>
              <a:solidFill>
                <a:srgbClr val="4B4F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419600" y="5020270"/>
            <a:ext cx="130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network</a:t>
            </a:r>
          </a:p>
          <a:p>
            <a:pPr algn="ctr"/>
            <a:r>
              <a:rPr lang="en-US" dirty="0" smtClean="0"/>
              <a:t>congestion</a:t>
            </a:r>
          </a:p>
          <a:p>
            <a:pPr algn="ctr"/>
            <a:r>
              <a:rPr lang="en-US" dirty="0" smtClean="0"/>
              <a:t>indication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2057400"/>
            <a:ext cx="13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Low-priority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4202668"/>
            <a:ext cx="142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High-priority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5181600" y="4428744"/>
            <a:ext cx="9144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60000"/>
                </a:schemeClr>
              </a:gs>
              <a:gs pos="35000">
                <a:schemeClr val="accent3">
                  <a:tint val="37000"/>
                  <a:satMod val="300000"/>
                  <a:alpha val="60000"/>
                </a:schemeClr>
              </a:gs>
              <a:gs pos="100000">
                <a:schemeClr val="accent3">
                  <a:tint val="15000"/>
                  <a:satMod val="350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10000"/>
                </a:solidFill>
              </a:rPr>
              <a:t>Delay</a:t>
            </a:r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2" name="Group 32"/>
          <p:cNvGrpSpPr>
            <a:grpSpLocks noChangeAspect="1"/>
          </p:cNvGrpSpPr>
          <p:nvPr/>
        </p:nvGrpSpPr>
        <p:grpSpPr>
          <a:xfrm>
            <a:off x="2712720" y="4375426"/>
            <a:ext cx="5059680" cy="1474446"/>
            <a:chOff x="1648460" y="4873639"/>
            <a:chExt cx="2108200" cy="614353"/>
          </a:xfrm>
        </p:grpSpPr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>
              <a:off x="1648460" y="4873639"/>
              <a:ext cx="1409700" cy="0"/>
            </a:xfrm>
            <a:prstGeom prst="line">
              <a:avLst/>
            </a:prstGeom>
            <a:noFill/>
            <a:ln w="28575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 rot="5400000">
              <a:off x="2756539" y="5181604"/>
              <a:ext cx="609600" cy="3175"/>
            </a:xfrm>
            <a:prstGeom prst="line">
              <a:avLst/>
            </a:prstGeom>
            <a:noFill/>
            <a:ln w="28575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traight Connector 9"/>
            <p:cNvCxnSpPr>
              <a:cxnSpLocks noChangeShapeType="1"/>
            </p:cNvCxnSpPr>
            <p:nvPr/>
          </p:nvCxnSpPr>
          <p:spPr bwMode="auto">
            <a:xfrm>
              <a:off x="1648460" y="5484816"/>
              <a:ext cx="1409700" cy="0"/>
            </a:xfrm>
            <a:prstGeom prst="line">
              <a:avLst/>
            </a:prstGeom>
            <a:noFill/>
            <a:ln w="28575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070860" y="5181605"/>
              <a:ext cx="685800" cy="0"/>
            </a:xfrm>
            <a:prstGeom prst="line">
              <a:avLst/>
            </a:prstGeom>
            <a:noFill/>
            <a:ln w="28575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00400" y="4999437"/>
              <a:ext cx="362857" cy="365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 rot="5400000">
            <a:off x="4495800" y="5114544"/>
            <a:ext cx="1371600" cy="0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743200" y="5103102"/>
            <a:ext cx="1371600" cy="0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018506" y="5075650"/>
            <a:ext cx="1447800" cy="1588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Congestion Signals At the Network Node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788964" y="4428744"/>
            <a:ext cx="2377440" cy="1371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60000"/>
                </a:schemeClr>
              </a:gs>
              <a:gs pos="35000">
                <a:schemeClr val="accent2">
                  <a:tint val="37000"/>
                  <a:satMod val="300000"/>
                  <a:alpha val="60000"/>
                </a:schemeClr>
              </a:gs>
              <a:gs pos="100000">
                <a:schemeClr val="accent2">
                  <a:tint val="15000"/>
                  <a:satMod val="350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10000"/>
                </a:solidFill>
              </a:rPr>
              <a:t>ECN</a:t>
            </a:r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05918" y="4428744"/>
            <a:ext cx="914400" cy="13716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010000"/>
                </a:solidFill>
              </a:rPr>
              <a:t>Loss</a:t>
            </a:r>
            <a:endParaRPr lang="en-US" dirty="0">
              <a:solidFill>
                <a:srgbClr val="010000"/>
              </a:solidFill>
            </a:endParaRPr>
          </a:p>
        </p:txBody>
      </p:sp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05400" y="5952744"/>
            <a:ext cx="347472" cy="219456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29940" y="5952744"/>
            <a:ext cx="384048" cy="219456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08504" y="5952744"/>
            <a:ext cx="539496" cy="219456"/>
          </a:xfrm>
          <a:prstGeom prst="rect">
            <a:avLst/>
          </a:prstGeom>
        </p:spPr>
      </p:pic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2209800" y="1066800"/>
            <a:ext cx="4240827" cy="3005720"/>
            <a:chOff x="4507887" y="2590801"/>
            <a:chExt cx="4240895" cy="3005532"/>
          </a:xfrm>
        </p:grpSpPr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4507887" y="2590801"/>
              <a:ext cx="4240895" cy="3005532"/>
              <a:chOff x="2821893" y="1219201"/>
              <a:chExt cx="4240895" cy="3005532"/>
            </a:xfrm>
          </p:grpSpPr>
          <p:sp>
            <p:nvSpPr>
              <p:cNvPr id="28" name="Line 3"/>
              <p:cNvSpPr>
                <a:spLocks noChangeShapeType="1"/>
              </p:cNvSpPr>
              <p:nvPr/>
            </p:nvSpPr>
            <p:spPr bwMode="auto">
              <a:xfrm flipV="1">
                <a:off x="4191000" y="2133544"/>
                <a:ext cx="1069332" cy="13716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4"/>
              <p:cNvSpPr>
                <a:spLocks noChangeShapeType="1"/>
              </p:cNvSpPr>
              <p:nvPr/>
            </p:nvSpPr>
            <p:spPr bwMode="auto">
              <a:xfrm>
                <a:off x="3276600" y="3538538"/>
                <a:ext cx="3786188" cy="0"/>
              </a:xfrm>
              <a:prstGeom prst="line">
                <a:avLst/>
              </a:prstGeom>
              <a:noFill/>
              <a:ln w="19050">
                <a:solidFill>
                  <a:srgbClr val="010000"/>
                </a:solidFill>
                <a:miter lim="800000"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3876517" y="3886200"/>
                <a:ext cx="2348057" cy="3385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010000"/>
                    </a:solidFill>
                    <a:ea typeface="宋体" charset="-122"/>
                    <a:cs typeface="宋体" charset="-122"/>
                  </a:rPr>
                  <a:t>Avg. Queue Occupancy</a:t>
                </a: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3276600" y="1219201"/>
                <a:ext cx="0" cy="2286000"/>
              </a:xfrm>
              <a:prstGeom prst="line">
                <a:avLst/>
              </a:prstGeom>
              <a:noFill/>
              <a:ln w="19050">
                <a:solidFill>
                  <a:srgbClr val="010000"/>
                </a:solidFill>
                <a:miter lim="800000"/>
                <a:headEnd type="triangle" w="med" len="med"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 flipV="1">
                <a:off x="2821893" y="1524001"/>
                <a:ext cx="430894" cy="18369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altLang="zh-CN" sz="1600" dirty="0">
                    <a:solidFill>
                      <a:srgbClr val="010000"/>
                    </a:solidFill>
                    <a:ea typeface="宋体" charset="-122"/>
                    <a:cs typeface="宋体" charset="-122"/>
                  </a:rPr>
                  <a:t>Marking Probability</a:t>
                </a:r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>
                <a:off x="5257800" y="167637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>
                <a:off x="5257800" y="1676400"/>
                <a:ext cx="0" cy="1828800"/>
              </a:xfrm>
              <a:prstGeom prst="line">
                <a:avLst/>
              </a:prstGeom>
              <a:noFill/>
              <a:ln w="12700">
                <a:solidFill>
                  <a:srgbClr val="01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3276600" y="2133544"/>
                <a:ext cx="2011680" cy="0"/>
              </a:xfrm>
              <a:prstGeom prst="line">
                <a:avLst/>
              </a:prstGeom>
              <a:noFill/>
              <a:ln w="19050" cap="rnd">
                <a:solidFill>
                  <a:srgbClr val="01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3276600" y="3505200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4191000" y="1676400"/>
                <a:ext cx="0" cy="1828800"/>
              </a:xfrm>
              <a:prstGeom prst="line">
                <a:avLst/>
              </a:prstGeom>
              <a:noFill/>
              <a:ln w="12700">
                <a:solidFill>
                  <a:srgbClr val="01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6172200" y="1676400"/>
                <a:ext cx="0" cy="1828800"/>
              </a:xfrm>
              <a:prstGeom prst="line">
                <a:avLst/>
              </a:prstGeom>
              <a:noFill/>
              <a:ln w="12700">
                <a:solidFill>
                  <a:srgbClr val="01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1" name="Picture 22" descr="latex-image-1.pdf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03675" y="3624263"/>
                <a:ext cx="28956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3" descr="latex-image-1.pdf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008563" y="3624263"/>
                <a:ext cx="32004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4" descr="latex-image-1.pdf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942013" y="3603625"/>
                <a:ext cx="44958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5" descr="latex-image-1.pdf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55302" y="1904958"/>
                <a:ext cx="57150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rot="16200000">
              <a:off x="6705600" y="3276544"/>
              <a:ext cx="45719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4952999" y="3047972"/>
              <a:ext cx="2276893" cy="0"/>
            </a:xfrm>
            <a:prstGeom prst="line">
              <a:avLst/>
            </a:prstGeom>
            <a:noFill/>
            <a:ln w="19050" cap="rnd">
              <a:solidFill>
                <a:srgbClr val="01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" name="Picture 38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14982" y="2788898"/>
              <a:ext cx="295422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88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3959" y="1143000"/>
            <a:ext cx="8551441" cy="44196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Obtain </a:t>
            </a:r>
            <a:r>
              <a:rPr lang="en-US" dirty="0" smtClean="0"/>
              <a:t>per-packet observations: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Calculate equivalent delay: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Exponential smoothing:  </a:t>
            </a:r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46760" y="1828800"/>
            <a:ext cx="2377440" cy="1097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828800"/>
            <a:ext cx="2743200" cy="10972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828800"/>
            <a:ext cx="2377440" cy="10972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rgbClr val="010000"/>
              </a:solidFill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Receiver Behavior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5069" y="2203704"/>
            <a:ext cx="2020823" cy="31089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30502" y="5105400"/>
            <a:ext cx="3232298" cy="36576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962400" y="4053840"/>
            <a:ext cx="3593590" cy="36576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56296" y="1981200"/>
            <a:ext cx="2583809" cy="73152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350886" y="2011680"/>
            <a:ext cx="2020069" cy="7315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867400" y="3225224"/>
            <a:ext cx="1310074" cy="859096"/>
            <a:chOff x="3124200" y="981670"/>
            <a:chExt cx="1310074" cy="859096"/>
          </a:xfrm>
        </p:grpSpPr>
        <p:sp>
          <p:nvSpPr>
            <p:cNvPr id="21" name="TextBox 20"/>
            <p:cNvSpPr txBox="1"/>
            <p:nvPr/>
          </p:nvSpPr>
          <p:spPr>
            <a:xfrm>
              <a:off x="3124200" y="981670"/>
              <a:ext cx="13100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Virtual delay</a:t>
              </a:r>
            </a:p>
            <a:p>
              <a:pPr algn="ctr"/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of </a:t>
              </a:r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marking</a:t>
              </a:r>
              <a:endParaRPr lang="en-US" sz="16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22320" y="1657886"/>
              <a:ext cx="274320" cy="91440"/>
            </a:xfrm>
            <a:prstGeom prst="straightConnector1">
              <a:avLst/>
            </a:prstGeom>
            <a:ln>
              <a:solidFill>
                <a:schemeClr val="accent3">
                  <a:lumMod val="1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39000" y="3225224"/>
            <a:ext cx="1310074" cy="859096"/>
            <a:chOff x="3124200" y="981670"/>
            <a:chExt cx="1310074" cy="859096"/>
          </a:xfrm>
        </p:grpSpPr>
        <p:sp>
          <p:nvSpPr>
            <p:cNvPr id="24" name="TextBox 23"/>
            <p:cNvSpPr txBox="1"/>
            <p:nvPr/>
          </p:nvSpPr>
          <p:spPr>
            <a:xfrm>
              <a:off x="3124200" y="981670"/>
              <a:ext cx="13100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Virtual delay</a:t>
              </a:r>
            </a:p>
            <a:p>
              <a:pPr algn="ctr"/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of </a:t>
              </a:r>
              <a:r>
                <a:rPr lang="en-US" sz="1600" dirty="0" smtClean="0">
                  <a:solidFill>
                    <a:schemeClr val="accent3">
                      <a:lumMod val="10000"/>
                    </a:schemeClr>
                  </a:solidFill>
                </a:rPr>
                <a:t>loss</a:t>
              </a:r>
              <a:endParaRPr lang="en-US" sz="1600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3322320" y="1657886"/>
              <a:ext cx="274320" cy="91440"/>
            </a:xfrm>
            <a:prstGeom prst="straightConnector1">
              <a:avLst/>
            </a:prstGeom>
            <a:ln>
              <a:solidFill>
                <a:schemeClr val="accent3">
                  <a:lumMod val="1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57451" y="2077959"/>
            <a:ext cx="2065709" cy="2560320"/>
            <a:chOff x="2100266" y="2154159"/>
            <a:chExt cx="2065709" cy="2560320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2895600" y="2154159"/>
              <a:ext cx="0" cy="256032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V="1">
              <a:off x="2885815" y="3090446"/>
              <a:ext cx="128016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2100266" y="2310824"/>
              <a:ext cx="70934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target </a:t>
              </a:r>
            </a:p>
            <a:p>
              <a:pPr algn="ctr"/>
              <a:r>
                <a:rPr lang="en-US" altLang="zh-CN" sz="1600" dirty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rate</a:t>
              </a:r>
            </a:p>
          </p:txBody>
        </p:sp>
        <p:pic>
          <p:nvPicPr>
            <p:cNvPr id="46" name="Picture 77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6695" y="2911316"/>
              <a:ext cx="274320" cy="21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29702" y="0"/>
            <a:ext cx="8588861" cy="838200"/>
          </a:xfrm>
        </p:spPr>
        <p:txBody>
          <a:bodyPr anchor="b"/>
          <a:lstStyle/>
          <a:p>
            <a:pPr algn="ctr" eaLnBrk="1" hangingPunct="1"/>
            <a:r>
              <a:rPr lang="en-US" altLang="zh-CN" dirty="0" smtClean="0">
                <a:ea typeface="宋体" charset="-122"/>
                <a:cs typeface="宋体" charset="-122"/>
              </a:rPr>
              <a:t>Sender Operation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1"/>
          </p:nvPr>
        </p:nvSpPr>
        <p:spPr>
          <a:xfrm>
            <a:off x="4945375" y="1511300"/>
            <a:ext cx="4023360" cy="3657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en-US" sz="1600" dirty="0" smtClean="0"/>
              <a:t>Linear prediction: 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Calculate target rate: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Adjust for sending buffer:</a:t>
            </a:r>
            <a:endParaRPr lang="en-US" sz="1600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850265" y="4919246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1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1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14585" y="1566446"/>
            <a:ext cx="1463040" cy="64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target rate </a:t>
            </a:r>
          </a:p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calculation</a:t>
            </a:r>
            <a:endParaRPr lang="en-US" altLang="zh-CN" sz="1600" dirty="0">
              <a:solidFill>
                <a:srgbClr val="010000"/>
              </a:solidFill>
              <a:ea typeface="宋体" charset="-122"/>
              <a:cs typeface="宋体" charset="-122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4370" y="4642098"/>
            <a:ext cx="1463040" cy="64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rPr>
              <a:t>encoder</a:t>
            </a:r>
          </a:p>
          <a:p>
            <a:pPr algn="ctr"/>
            <a:r>
              <a: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rPr>
              <a:t>rate</a:t>
            </a:r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 control</a:t>
            </a:r>
            <a:endParaRPr lang="en-US" altLang="zh-CN" sz="1600" dirty="0">
              <a:solidFill>
                <a:srgbClr val="010000"/>
              </a:solidFill>
              <a:ea typeface="宋体" charset="-122"/>
              <a:cs typeface="宋体" charset="-122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810000" y="4953000"/>
            <a:ext cx="90461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rPr>
              <a:t>video </a:t>
            </a:r>
          </a:p>
          <a:p>
            <a:pPr algn="ctr"/>
            <a:r>
              <a: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rPr>
              <a:t>packets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04021" y="4623971"/>
            <a:ext cx="1891964" cy="1014829"/>
            <a:chOff x="4464050" y="2489200"/>
            <a:chExt cx="1891964" cy="1014829"/>
          </a:xfrm>
        </p:grpSpPr>
        <p:cxnSp>
          <p:nvCxnSpPr>
            <p:cNvPr id="34" name="Straight Connector 7"/>
            <p:cNvCxnSpPr>
              <a:cxnSpLocks noChangeShapeType="1"/>
            </p:cNvCxnSpPr>
            <p:nvPr/>
          </p:nvCxnSpPr>
          <p:spPr bwMode="auto">
            <a:xfrm>
              <a:off x="4974629" y="2489200"/>
              <a:ext cx="128016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cxnSp>
          <p:nvCxnSpPr>
            <p:cNvPr id="35" name="Straight Connector 8"/>
            <p:cNvCxnSpPr>
              <a:cxnSpLocks noChangeShapeType="1"/>
            </p:cNvCxnSpPr>
            <p:nvPr/>
          </p:nvCxnSpPr>
          <p:spPr bwMode="auto">
            <a:xfrm rot="5400000">
              <a:off x="5988051" y="2794000"/>
              <a:ext cx="609600" cy="3175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cxnSp>
          <p:nvCxnSpPr>
            <p:cNvPr id="36" name="Straight Connector 9"/>
            <p:cNvCxnSpPr>
              <a:cxnSpLocks noChangeShapeType="1"/>
            </p:cNvCxnSpPr>
            <p:nvPr/>
          </p:nvCxnSpPr>
          <p:spPr bwMode="auto">
            <a:xfrm>
              <a:off x="4989869" y="3097213"/>
              <a:ext cx="128016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ysDash"/>
              <a:round/>
              <a:headEnd w="med" len="med"/>
              <a:tailEnd w="med" len="med"/>
            </a:ln>
          </p:spPr>
        </p:cxn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6064250" y="25654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607050" y="25654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5835650" y="2565400"/>
              <a:ext cx="152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defTabSz="814388"/>
              <a:endParaRPr lang="en-US"/>
            </a:p>
          </p:txBody>
        </p:sp>
        <p:sp>
          <p:nvSpPr>
            <p:cNvPr id="40" name="TextBox 33"/>
            <p:cNvSpPr txBox="1">
              <a:spLocks noChangeArrowheads="1"/>
            </p:cNvSpPr>
            <p:nvPr/>
          </p:nvSpPr>
          <p:spPr bwMode="auto">
            <a:xfrm>
              <a:off x="4464050" y="3165475"/>
              <a:ext cx="18919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10000"/>
                  </a:solidFill>
                </a:rPr>
                <a:t>rate shaping buffer</a:t>
              </a:r>
            </a:p>
          </p:txBody>
        </p:sp>
      </p:grp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133600" y="2667000"/>
            <a:ext cx="1463040" cy="64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10000"/>
                </a:solidFill>
                <a:ea typeface="宋体" charset="-122"/>
                <a:cs typeface="宋体" charset="-122"/>
              </a:rPr>
              <a:t>sending rate </a:t>
            </a:r>
            <a:r>
              <a: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rPr>
              <a:t>calculation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772170" y="1625024"/>
            <a:ext cx="2962261" cy="584776"/>
            <a:chOff x="3514985" y="1625024"/>
            <a:chExt cx="2962261" cy="584776"/>
          </a:xfrm>
        </p:grpSpPr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966523" y="1625024"/>
              <a:ext cx="2510723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RTCP report</a:t>
              </a:r>
            </a:p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(loss/delay/ECN marking)</a:t>
              </a: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>
              <a:off x="3514985" y="1871246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67385" y="2747708"/>
            <a:ext cx="381000" cy="2095338"/>
            <a:chOff x="5748334" y="2823908"/>
            <a:chExt cx="381000" cy="2095338"/>
          </a:xfrm>
        </p:grpSpPr>
        <p:sp>
          <p:nvSpPr>
            <p:cNvPr id="15365" name="Line 3"/>
            <p:cNvSpPr>
              <a:spLocks noChangeShapeType="1"/>
            </p:cNvSpPr>
            <p:nvPr/>
          </p:nvSpPr>
          <p:spPr bwMode="auto">
            <a:xfrm>
              <a:off x="6105785" y="3090446"/>
              <a:ext cx="0" cy="182880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5748334" y="3090446"/>
              <a:ext cx="36576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pic>
          <p:nvPicPr>
            <p:cNvPr id="47" name="Picture 3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55014" y="2823908"/>
              <a:ext cx="274320" cy="224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2286000" y="3291840"/>
            <a:ext cx="705642" cy="1280160"/>
            <a:chOff x="4138349" y="3425726"/>
            <a:chExt cx="705642" cy="1280160"/>
          </a:xfrm>
        </p:grpSpPr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4824149" y="3425726"/>
              <a:ext cx="0" cy="128016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4138349" y="3547646"/>
              <a:ext cx="70564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buffer</a:t>
              </a:r>
            </a:p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level</a:t>
              </a:r>
              <a:endPara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endParaRPr>
            </a:p>
          </p:txBody>
        </p:sp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366949" y="4149626"/>
              <a:ext cx="265471" cy="22860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701425" y="4004846"/>
            <a:ext cx="1051560" cy="914400"/>
            <a:chOff x="3591185" y="4081046"/>
            <a:chExt cx="1051560" cy="914400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728345" y="4995446"/>
              <a:ext cx="914400" cy="0"/>
            </a:xfrm>
            <a:prstGeom prst="line">
              <a:avLst/>
            </a:prstGeom>
            <a:noFill/>
            <a:ln w="19050" cap="flat" cmpd="sng" algn="ctr">
              <a:solidFill>
                <a:srgbClr val="01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10000"/>
                </a:solidFill>
              </a:endParaRPr>
            </a:p>
          </p:txBody>
        </p:sp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821994" y="4706648"/>
              <a:ext cx="274320" cy="212598"/>
            </a:xfrm>
            <a:prstGeom prst="rect">
              <a:avLst/>
            </a:prstGeom>
          </p:spPr>
        </p:pic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3591185" y="4081046"/>
              <a:ext cx="68800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video</a:t>
              </a:r>
            </a:p>
            <a:p>
              <a:pPr algn="ctr"/>
              <a:r>
                <a:rPr lang="en-US" altLang="zh-CN" sz="1600" dirty="0" smtClean="0">
                  <a:solidFill>
                    <a:srgbClr val="010000"/>
                  </a:solidFill>
                  <a:ea typeface="宋体" charset="-122"/>
                  <a:cs typeface="宋体" charset="-122"/>
                </a:rPr>
                <a:t>rate</a:t>
              </a:r>
              <a:endParaRPr lang="en-US" altLang="zh-CN" sz="1600" dirty="0">
                <a:solidFill>
                  <a:srgbClr val="010000"/>
                </a:solidFill>
                <a:ea typeface="宋体" charset="-122"/>
                <a:cs typeface="宋体" charset="-122"/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321300" y="2029460"/>
            <a:ext cx="2693324" cy="54864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321300" y="3263900"/>
            <a:ext cx="3517900" cy="4572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321300" y="4483100"/>
            <a:ext cx="1666494" cy="548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229702" y="76200"/>
            <a:ext cx="8588861" cy="838200"/>
          </a:xfrm>
        </p:spPr>
        <p:txBody>
          <a:bodyPr/>
          <a:lstStyle/>
          <a:p>
            <a:pPr algn="ctr"/>
            <a:r>
              <a:rPr lang="en-US" dirty="0" smtClean="0"/>
              <a:t>Result at Equilibrium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5027612"/>
            <a:ext cx="6400800" cy="1588"/>
          </a:xfrm>
          <a:prstGeom prst="straightConnector1">
            <a:avLst/>
          </a:prstGeom>
          <a:ln>
            <a:solidFill>
              <a:srgbClr val="01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>
            <a:off x="-304800" y="3200400"/>
            <a:ext cx="3657600" cy="0"/>
          </a:xfrm>
          <a:prstGeom prst="straightConnector1">
            <a:avLst/>
          </a:prstGeom>
          <a:ln>
            <a:solidFill>
              <a:srgbClr val="01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575" y="4069080"/>
            <a:ext cx="690225" cy="27432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2179" y="1828800"/>
            <a:ext cx="725621" cy="2743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524000" y="4343400"/>
            <a:ext cx="6400800" cy="0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1905000"/>
            <a:ext cx="6400800" cy="0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6200000" flipH="1">
            <a:off x="4648200" y="-2590799"/>
            <a:ext cx="4572000" cy="9144000"/>
          </a:xfrm>
          <a:prstGeom prst="arc">
            <a:avLst/>
          </a:prstGeom>
          <a:ln>
            <a:solidFill>
              <a:srgbClr val="01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57400" y="5181601"/>
            <a:ext cx="640080" cy="27432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16200000">
            <a:off x="807719" y="3474720"/>
            <a:ext cx="3108960" cy="0"/>
          </a:xfrm>
          <a:prstGeom prst="line">
            <a:avLst/>
          </a:prstGeom>
          <a:ln w="19050" cap="flat" cmpd="sng" algn="ctr">
            <a:solidFill>
              <a:srgbClr val="01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093839" y="3535680"/>
            <a:ext cx="5916561" cy="1920240"/>
            <a:chOff x="1093839" y="3535680"/>
            <a:chExt cx="5916561" cy="1920240"/>
          </a:xfrm>
        </p:grpSpPr>
        <p:grpSp>
          <p:nvGrpSpPr>
            <p:cNvPr id="21" name="Group 20"/>
            <p:cNvGrpSpPr/>
            <p:nvPr/>
          </p:nvGrpSpPr>
          <p:grpSpPr>
            <a:xfrm>
              <a:off x="1093839" y="3535680"/>
              <a:ext cx="2944761" cy="1478280"/>
              <a:chOff x="1093839" y="3535680"/>
              <a:chExt cx="2944761" cy="147828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886200" y="3657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093839" y="3535680"/>
                <a:ext cx="2868561" cy="1478280"/>
                <a:chOff x="1093839" y="3535680"/>
                <a:chExt cx="2868561" cy="147828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16200000">
                  <a:off x="3322320" y="4373880"/>
                  <a:ext cx="1280160" cy="0"/>
                </a:xfrm>
                <a:prstGeom prst="line">
                  <a:avLst/>
                </a:prstGeom>
                <a:ln w="190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0800000">
                  <a:off x="1584960" y="3733800"/>
                  <a:ext cx="2377440" cy="0"/>
                </a:xfrm>
                <a:prstGeom prst="line">
                  <a:avLst/>
                </a:prstGeom>
                <a:ln w="190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2" name="Picture 3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093839" y="3535680"/>
                  <a:ext cx="353961" cy="27432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826625" y="5181600"/>
              <a:ext cx="318377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688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co_Template_2010_CiscoSans">
  <a:themeElements>
    <a:clrScheme name="Cisco Reboot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-CiscoSans">
      <a:majorFont>
        <a:latin typeface="CiscoSans ExtraLight"/>
        <a:ea typeface=""/>
        <a:cs typeface=""/>
      </a:majorFont>
      <a:minorFont>
        <a:latin typeface="Cisco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Cisco_Template_2010_CiscoSans</Template>
  <TotalTime>16453</TotalTime>
  <Words>367</Words>
  <Application>Microsoft Macintosh PowerPoint</Application>
  <PresentationFormat>On-screen Show (4:3)</PresentationFormat>
  <Paragraphs>143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Ciscolight</vt:lpstr>
      <vt:lpstr>Cisco_Template_2010_CiscoSans</vt:lpstr>
      <vt:lpstr>NADA: A Unified Congestion Control Scheme  for Real-Time Media  </vt:lpstr>
      <vt:lpstr>Agenda</vt:lpstr>
      <vt:lpstr>Design Goal #1: Limit Self-Inflicted Delay</vt:lpstr>
      <vt:lpstr>Design Goal #2: Leverage A Suite of Feedback Mechanisms</vt:lpstr>
      <vt:lpstr>Design Goal #3: Weighted Bandwidth Sharing</vt:lpstr>
      <vt:lpstr>Congestion Signals At the Network Node</vt:lpstr>
      <vt:lpstr>Receiver Behavior</vt:lpstr>
      <vt:lpstr>Sender Operation</vt:lpstr>
      <vt:lpstr>Result at Equilibrium</vt:lpstr>
      <vt:lpstr>Simulation Setup</vt:lpstr>
      <vt:lpstr>Without ECN: Per-Stream Rate</vt:lpstr>
      <vt:lpstr>Without ECN: Bottleneck Queue Length</vt:lpstr>
      <vt:lpstr>Without ECN: Congestion Signal</vt:lpstr>
      <vt:lpstr>Without ECN: Packet Loss Ratio</vt:lpstr>
      <vt:lpstr>With ECN: Congestion Signal</vt:lpstr>
      <vt:lpstr>With PCN: Congestion Signal</vt:lpstr>
      <vt:lpstr>Key Benefits of NADA</vt:lpstr>
      <vt:lpstr>Backup Slides</vt:lpstr>
      <vt:lpstr>System Overview</vt:lpstr>
      <vt:lpstr>Slow-Start Rate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Stefano Giorcelli (stefanog)</dc:creator>
  <dc:description>www.duarte.com</dc:description>
  <cp:lastModifiedBy>Cisco Employee</cp:lastModifiedBy>
  <cp:revision>382</cp:revision>
  <dcterms:created xsi:type="dcterms:W3CDTF">2013-03-04T21:30:41Z</dcterms:created>
  <dcterms:modified xsi:type="dcterms:W3CDTF">2013-03-04T23:37:16Z</dcterms:modified>
</cp:coreProperties>
</file>