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4" r:id="rId3"/>
    <p:sldId id="276" r:id="rId4"/>
    <p:sldId id="277" r:id="rId5"/>
    <p:sldId id="278" r:id="rId6"/>
    <p:sldId id="279" r:id="rId7"/>
    <p:sldId id="280" r:id="rId8"/>
    <p:sldId id="275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8546662-8393-9849-A68C-B2770CA385B5}">
          <p14:sldIdLst>
            <p14:sldId id="256"/>
            <p14:sldId id="274"/>
            <p14:sldId id="276"/>
            <p14:sldId id="277"/>
            <p14:sldId id="278"/>
            <p14:sldId id="279"/>
            <p14:sldId id="280"/>
            <p14:sldId id="275"/>
            <p14:sldId id="265"/>
          </p14:sldIdLst>
        </p14:section>
        <p14:section name="Temp" id="{A62179E8-DE38-AC4C-BD27-C8FCD4F02E34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20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B1B29-2733-5C41-BCD7-5CA43411ABD7}" type="datetimeFigureOut">
              <a:rPr lang="en-US" smtClean="0"/>
              <a:pPr/>
              <a:t>3/10/13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49025-6877-C345-AC6D-2AED9E733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320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76E9D-9558-1C4B-AF37-4AC5CBE22D8F}" type="datetimeFigureOut">
              <a:rPr lang="en-US" smtClean="0"/>
              <a:pPr/>
              <a:t>3/10/13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33639-8AD2-D849-A8BA-8E65EFC9F8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92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3639-8AD2-D849-A8BA-8E65EFC9F87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04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3639-8AD2-D849-A8BA-8E65EFC9F87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FF0A-A50F-E847-BBD7-8FF8990125F0}" type="datetime1">
              <a:rPr lang="en-US" smtClean="0"/>
              <a:pPr/>
              <a:t>3/10/13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3052-3B4A-8347-996E-36CA919595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43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E6A1-6150-C04F-9E2A-3DA454F0D7E4}" type="datetime1">
              <a:rPr lang="en-US" smtClean="0"/>
              <a:pPr/>
              <a:t>3/10/13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3052-3B4A-8347-996E-36CA919595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85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0FBC-F5AE-4B49-AC4C-29E6EBA0110C}" type="datetime1">
              <a:rPr lang="en-US" smtClean="0"/>
              <a:pPr/>
              <a:t>3/10/13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3052-3B4A-8347-996E-36CA919595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7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DAF61-A458-7045-831A-979AAA869377}" type="datetime1">
              <a:rPr lang="en-US" smtClean="0"/>
              <a:pPr/>
              <a:t>3/10/13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3052-3B4A-8347-996E-36CA919595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7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647D-B1E8-2F41-BFBA-F3B7FF287371}" type="datetime1">
              <a:rPr lang="en-US" smtClean="0"/>
              <a:pPr/>
              <a:t>3/10/13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3052-3B4A-8347-996E-36CA919595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9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7910-A1E7-1B4E-BC80-A6DC58D2FDAE}" type="datetime1">
              <a:rPr lang="en-US" smtClean="0"/>
              <a:pPr/>
              <a:t>3/10/13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3052-3B4A-8347-996E-36CA919595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6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B71C-E4A4-6F4F-98A3-A835DBD4183B}" type="datetime1">
              <a:rPr lang="en-US" smtClean="0"/>
              <a:pPr/>
              <a:t>3/10/13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3052-3B4A-8347-996E-36CA919595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1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E272-C945-434F-B07C-DBE43272FB1A}" type="datetime1">
              <a:rPr lang="en-US" smtClean="0"/>
              <a:pPr/>
              <a:t>3/10/13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3052-3B4A-8347-996E-36CA919595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0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3269-617A-CB43-A706-FCE356E45B3F}" type="datetime1">
              <a:rPr lang="en-US" smtClean="0"/>
              <a:pPr/>
              <a:t>3/10/13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3052-3B4A-8347-996E-36CA919595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7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9FED-FF28-234D-9C81-0DD42AB7800D}" type="datetime1">
              <a:rPr lang="en-US" smtClean="0"/>
              <a:pPr/>
              <a:t>3/10/13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3052-3B4A-8347-996E-36CA919595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1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4BB5-80BE-D440-9E0F-5ACB62275231}" type="datetime1">
              <a:rPr lang="en-US" smtClean="0"/>
              <a:pPr/>
              <a:t>3/10/13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3052-3B4A-8347-996E-36CA919595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8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5FD99-A6E9-F145-8F01-09EFBC9C3E43}" type="datetime1">
              <a:rPr lang="en-US" smtClean="0"/>
              <a:pPr/>
              <a:t>3/10/13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C3052-3B4A-8347-996E-36CA919595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6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"/>
                <a:cs typeface="Times"/>
              </a:rPr>
              <a:t>Coupled congestion control</a:t>
            </a:r>
            <a:br>
              <a:rPr lang="en-US" b="1" dirty="0" smtClean="0">
                <a:latin typeface="Times"/>
                <a:cs typeface="Times"/>
              </a:rPr>
            </a:br>
            <a:r>
              <a:rPr lang="en-US" b="1" dirty="0" smtClean="0">
                <a:latin typeface="Times"/>
                <a:cs typeface="Times"/>
              </a:rPr>
              <a:t>for</a:t>
            </a:r>
            <a:r>
              <a:rPr lang="en-US" b="1" dirty="0">
                <a:latin typeface="Times"/>
                <a:cs typeface="Times"/>
              </a:rPr>
              <a:t> </a:t>
            </a:r>
            <a:r>
              <a:rPr lang="en-US" b="1" dirty="0" smtClean="0">
                <a:latin typeface="Times"/>
                <a:cs typeface="Times"/>
              </a:rPr>
              <a:t>RTP media</a:t>
            </a:r>
            <a:endParaRPr lang="en-US" sz="3100" dirty="0">
              <a:latin typeface="Times"/>
              <a:cs typeface="Time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70569"/>
            <a:ext cx="7772400" cy="112845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"/>
                <a:cs typeface="Times"/>
              </a:rPr>
              <a:t>draft-welzl-rmcat-coupled-cc-</a:t>
            </a:r>
            <a:r>
              <a:rPr lang="en-US" sz="2400" dirty="0" smtClean="0">
                <a:solidFill>
                  <a:schemeClr val="tx1"/>
                </a:solidFill>
                <a:latin typeface="Times"/>
                <a:cs typeface="Times"/>
              </a:rPr>
              <a:t>00 (01)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3052-3B4A-8347-996E-36CA9195958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30424" y="5694222"/>
            <a:ext cx="34849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i="1" dirty="0" smtClean="0"/>
              <a:t>RMCAT, 86</a:t>
            </a:r>
            <a:r>
              <a:rPr lang="en-US" sz="2000" i="1" baseline="30000" dirty="0" smtClean="0"/>
              <a:t>th</a:t>
            </a:r>
            <a:r>
              <a:rPr lang="en-US" sz="2000" i="1" dirty="0" smtClean="0"/>
              <a:t> IETF Meeting</a:t>
            </a:r>
            <a:endParaRPr lang="en-US" sz="2000" i="1" dirty="0"/>
          </a:p>
          <a:p>
            <a:pPr algn="r"/>
            <a:r>
              <a:rPr lang="en-US" sz="2000" i="1" dirty="0" smtClean="0"/>
              <a:t>11. </a:t>
            </a:r>
            <a:r>
              <a:rPr lang="en-US" sz="2000" i="1" dirty="0"/>
              <a:t>11. </a:t>
            </a:r>
            <a:r>
              <a:rPr lang="en-US" sz="2000" i="1" dirty="0" smtClean="0"/>
              <a:t>2012</a:t>
            </a:r>
            <a:endParaRPr lang="en-US" sz="2000" i="1" dirty="0"/>
          </a:p>
        </p:txBody>
      </p:sp>
      <p:sp>
        <p:nvSpPr>
          <p:cNvPr id="6" name="Rectangle 5"/>
          <p:cNvSpPr/>
          <p:nvPr/>
        </p:nvSpPr>
        <p:spPr>
          <a:xfrm>
            <a:off x="169108" y="5846622"/>
            <a:ext cx="34849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Michael </a:t>
            </a:r>
            <a:r>
              <a:rPr lang="en-US" sz="2000" dirty="0" err="1">
                <a:latin typeface="Times"/>
                <a:cs typeface="Times"/>
              </a:rPr>
              <a:t>Welzl</a:t>
            </a:r>
            <a:endParaRPr lang="en-US" sz="2000" dirty="0">
              <a:latin typeface="Times"/>
              <a:cs typeface="Times"/>
            </a:endParaRPr>
          </a:p>
          <a:p>
            <a:r>
              <a:rPr lang="en-US" sz="2000" dirty="0" err="1">
                <a:solidFill>
                  <a:srgbClr val="000000"/>
                </a:solidFill>
                <a:latin typeface="Times"/>
                <a:cs typeface="Times"/>
              </a:rPr>
              <a:t>michawe@ifi.uio.no</a:t>
            </a:r>
            <a:endParaRPr lang="en-US" sz="2000" dirty="0">
              <a:solidFill>
                <a:srgbClr val="00000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293449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83759"/>
            <a:ext cx="9144000" cy="548549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Addresses “identifying and </a:t>
            </a:r>
            <a:r>
              <a:rPr lang="en-US" u="sng" dirty="0" smtClean="0"/>
              <a:t>controlling groups of flows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“Identifying” trivial for </a:t>
            </a:r>
            <a:r>
              <a:rPr lang="en-US" u="sng" dirty="0" smtClean="0"/>
              <a:t>some </a:t>
            </a:r>
            <a:r>
              <a:rPr lang="en-US" u="sng" dirty="0" err="1" smtClean="0"/>
              <a:t>rtcweb</a:t>
            </a:r>
            <a:r>
              <a:rPr lang="en-US" dirty="0" smtClean="0"/>
              <a:t> flows, else requires Shared Bottleneck Detection (SBD) – working on it, hopefully first</a:t>
            </a:r>
            <a:br>
              <a:rPr lang="en-US" dirty="0" smtClean="0"/>
            </a:br>
            <a:r>
              <a:rPr lang="en-US" dirty="0" smtClean="0"/>
              <a:t>draft @ IETF87</a:t>
            </a:r>
          </a:p>
          <a:p>
            <a:endParaRPr lang="en-US" dirty="0" smtClean="0"/>
          </a:p>
          <a:p>
            <a:r>
              <a:rPr lang="en-US" dirty="0" smtClean="0"/>
              <a:t>Has been tried in the past (CM (RFC 3124), RFC 2140 ) –</a:t>
            </a:r>
            <a:br>
              <a:rPr lang="en-US" dirty="0" smtClean="0"/>
            </a:br>
            <a:r>
              <a:rPr lang="en-US" dirty="0" smtClean="0"/>
              <a:t>what has gone wrong?</a:t>
            </a:r>
          </a:p>
          <a:p>
            <a:pPr lvl="1"/>
            <a:r>
              <a:rPr lang="en-US" dirty="0" smtClean="0"/>
              <a:t>Not able to address the “identifying” part</a:t>
            </a:r>
            <a:endParaRPr lang="en-US" dirty="0"/>
          </a:p>
          <a:p>
            <a:pPr lvl="1"/>
            <a:r>
              <a:rPr lang="en-US" dirty="0" smtClean="0"/>
              <a:t>Too hard to implement</a:t>
            </a:r>
            <a:br>
              <a:rPr lang="en-US" dirty="0" smtClean="0"/>
            </a:br>
            <a:r>
              <a:rPr lang="en-US" dirty="0" smtClean="0"/>
              <a:t>(note: easy-to-implement, non-critical parts of RFC 2140 are actually implemented AFAIK, e.g. </a:t>
            </a:r>
            <a:r>
              <a:rPr lang="en-US" dirty="0" err="1" smtClean="0"/>
              <a:t>sshthresh</a:t>
            </a:r>
            <a:r>
              <a:rPr lang="en-US" dirty="0" smtClean="0"/>
              <a:t> caching (+ sharing?))</a:t>
            </a:r>
          </a:p>
          <a:p>
            <a:endParaRPr lang="en-US" dirty="0"/>
          </a:p>
          <a:p>
            <a:pPr>
              <a:buFont typeface="Symbol" charset="0"/>
              <a:buChar char=""/>
            </a:pPr>
            <a:r>
              <a:rPr lang="en-US" dirty="0" smtClean="0"/>
              <a:t>Try to make it as easy to implement + simple as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3052-3B4A-8347-996E-36CA9195958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8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2160"/>
            <a:ext cx="8219256" cy="1143000"/>
          </a:xfrm>
        </p:spPr>
        <p:txBody>
          <a:bodyPr/>
          <a:lstStyle/>
          <a:p>
            <a:r>
              <a:rPr lang="en-US" dirty="0" smtClean="0"/>
              <a:t>“Flow State Exchange” (FSE)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17392"/>
            <a:ext cx="8219256" cy="4114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result of searching for minimum-necessary-standardization: passive storage, only define what goes in / out + what to do with the information</a:t>
            </a:r>
          </a:p>
          <a:p>
            <a:pPr lvl="1"/>
            <a:r>
              <a:rPr lang="en-US" sz="2400" dirty="0" smtClean="0"/>
              <a:t>So far, sender-side only</a:t>
            </a:r>
          </a:p>
          <a:p>
            <a:pPr lvl="1"/>
            <a:r>
              <a:rPr lang="en-US" sz="2400" dirty="0" smtClean="0"/>
              <a:t>Could reside in a single app</a:t>
            </a:r>
            <a:r>
              <a:rPr lang="en-US" sz="2400" dirty="0"/>
              <a:t> </a:t>
            </a:r>
            <a:r>
              <a:rPr lang="en-US" sz="2400" dirty="0" smtClean="0"/>
              <a:t>(e.g. browser)</a:t>
            </a:r>
            <a:r>
              <a:rPr lang="en-US" sz="2400" dirty="0"/>
              <a:t> </a:t>
            </a:r>
            <a:r>
              <a:rPr lang="en-US" sz="2400" dirty="0" smtClean="0"/>
              <a:t>and/or in the OS</a:t>
            </a:r>
          </a:p>
          <a:p>
            <a:pPr lvl="1"/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521650" y="4595071"/>
            <a:ext cx="648072" cy="5040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CM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169722" y="5603183"/>
            <a:ext cx="1224136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Stream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1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53698" y="6251255"/>
            <a:ext cx="1224136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Stream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2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169722" y="5099127"/>
            <a:ext cx="432048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4" idx="2"/>
          </p:cNvCxnSpPr>
          <p:nvPr/>
        </p:nvCxnSpPr>
        <p:spPr bwMode="auto">
          <a:xfrm>
            <a:off x="845686" y="5099127"/>
            <a:ext cx="180020" cy="1152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7641291" y="5557017"/>
            <a:ext cx="1224136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Stream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1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425267" y="6205089"/>
            <a:ext cx="1224136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Stream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2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345147" y="5773041"/>
            <a:ext cx="720080" cy="5040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FSE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23" name="Straight Arrow Connector 22"/>
          <p:cNvCxnSpPr>
            <a:stCxn id="21" idx="1"/>
          </p:cNvCxnSpPr>
          <p:nvPr/>
        </p:nvCxnSpPr>
        <p:spPr bwMode="auto">
          <a:xfrm flipH="1" flipV="1">
            <a:off x="7065227" y="6205089"/>
            <a:ext cx="360040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20" idx="1"/>
            <a:endCxn id="22" idx="3"/>
          </p:cNvCxnSpPr>
          <p:nvPr/>
        </p:nvCxnSpPr>
        <p:spPr bwMode="auto">
          <a:xfrm flipH="1">
            <a:off x="7065227" y="5773041"/>
            <a:ext cx="576064" cy="2520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31" name="Rectangle 30"/>
          <p:cNvSpPr/>
          <p:nvPr/>
        </p:nvSpPr>
        <p:spPr>
          <a:xfrm>
            <a:off x="233618" y="3877760"/>
            <a:ext cx="1724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Traditional CM</a:t>
            </a:r>
            <a:endParaRPr lang="en-US" sz="2000" dirty="0"/>
          </a:p>
        </p:txBody>
      </p:sp>
      <p:sp>
        <p:nvSpPr>
          <p:cNvPr id="33" name="Rectangle 32"/>
          <p:cNvSpPr/>
          <p:nvPr/>
        </p:nvSpPr>
        <p:spPr>
          <a:xfrm>
            <a:off x="6947523" y="3877760"/>
            <a:ext cx="201659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FSE based flow</a:t>
            </a:r>
            <a:br>
              <a:rPr lang="en-US" sz="2000" dirty="0" smtClean="0"/>
            </a:br>
            <a:r>
              <a:rPr lang="en-US" sz="2000" dirty="0" smtClean="0"/>
              <a:t>coordination</a:t>
            </a:r>
          </a:p>
          <a:p>
            <a:r>
              <a:rPr lang="en-US" sz="2000" dirty="0" smtClean="0"/>
              <a:t>For some </a:t>
            </a:r>
            <a:r>
              <a:rPr lang="en-US" sz="2000" dirty="0" err="1" smtClean="0"/>
              <a:t>rtcweb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flows (trivial SBD)</a:t>
            </a:r>
            <a:endParaRPr lang="en-US" sz="2000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3707904" y="4512191"/>
            <a:ext cx="803526" cy="5040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SBD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511430" y="5520303"/>
            <a:ext cx="1224136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Stream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1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139952" y="6168375"/>
            <a:ext cx="1224136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Stream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2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059832" y="5736327"/>
            <a:ext cx="720080" cy="5040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FSE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37" name="Straight Arrow Connector 36"/>
          <p:cNvCxnSpPr>
            <a:stCxn id="35" idx="1"/>
          </p:cNvCxnSpPr>
          <p:nvPr/>
        </p:nvCxnSpPr>
        <p:spPr bwMode="auto">
          <a:xfrm flipH="1" flipV="1">
            <a:off x="3779912" y="6168375"/>
            <a:ext cx="360040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endCxn id="36" idx="3"/>
          </p:cNvCxnSpPr>
          <p:nvPr/>
        </p:nvCxnSpPr>
        <p:spPr bwMode="auto">
          <a:xfrm flipH="1">
            <a:off x="3779912" y="5482600"/>
            <a:ext cx="725252" cy="5057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6" idx="0"/>
          </p:cNvCxnSpPr>
          <p:nvPr/>
        </p:nvCxnSpPr>
        <p:spPr bwMode="auto">
          <a:xfrm flipV="1">
            <a:off x="3419872" y="5016247"/>
            <a:ext cx="432048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40" name="Straight Arrow Connector 39"/>
          <p:cNvCxnSpPr>
            <a:stCxn id="29" idx="2"/>
          </p:cNvCxnSpPr>
          <p:nvPr/>
        </p:nvCxnSpPr>
        <p:spPr bwMode="auto">
          <a:xfrm>
            <a:off x="4109667" y="5016247"/>
            <a:ext cx="174301" cy="1152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4355976" y="5016247"/>
            <a:ext cx="36004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42" name="Rectangle 41"/>
          <p:cNvSpPr/>
          <p:nvPr/>
        </p:nvSpPr>
        <p:spPr>
          <a:xfrm>
            <a:off x="2967835" y="3877760"/>
            <a:ext cx="31266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FSE based flow coordination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3436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“Flow State Exchange” (FSE</a:t>
            </a:r>
            <a:r>
              <a:rPr lang="en-US" dirty="0" smtClean="0"/>
              <a:t>)  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5152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Flows update it when they start and stop</a:t>
            </a:r>
          </a:p>
          <a:p>
            <a:r>
              <a:rPr lang="en-US" sz="2800" dirty="0" smtClean="0"/>
              <a:t>Flows </a:t>
            </a:r>
            <a:r>
              <a:rPr lang="en-US" sz="2800" dirty="0" err="1" smtClean="0"/>
              <a:t>query+update</a:t>
            </a:r>
            <a:r>
              <a:rPr lang="en-US" sz="2800" dirty="0" smtClean="0"/>
              <a:t> whenever they update their rate</a:t>
            </a:r>
          </a:p>
          <a:p>
            <a:pPr lvl="1"/>
            <a:r>
              <a:rPr lang="en-US" sz="2400" dirty="0" smtClean="0"/>
              <a:t>flow’s used rate = UPDATE(</a:t>
            </a:r>
            <a:r>
              <a:rPr lang="en-US" sz="2400" dirty="0"/>
              <a:t>CC-calculated rate (CR</a:t>
            </a:r>
            <a:r>
              <a:rPr lang="en-US" sz="2400" dirty="0" smtClean="0"/>
              <a:t>),</a:t>
            </a:r>
            <a:br>
              <a:rPr lang="en-US" sz="2400" dirty="0" smtClean="0"/>
            </a:br>
            <a:r>
              <a:rPr lang="en-US" sz="2400" dirty="0" smtClean="0"/>
              <a:t>desired rate (DR))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23198"/>
            <a:ext cx="2133600" cy="365125"/>
          </a:xfrm>
        </p:spPr>
        <p:txBody>
          <a:bodyPr/>
          <a:lstStyle/>
          <a:p>
            <a:fld id="{F19C3052-3B4A-8347-996E-36CA91959588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051030"/>
              </p:ext>
            </p:extLst>
          </p:nvPr>
        </p:nvGraphicFramePr>
        <p:xfrm>
          <a:off x="635848" y="4387857"/>
          <a:ext cx="7484729" cy="2276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247"/>
                <a:gridCol w="1069247"/>
                <a:gridCol w="1069247"/>
                <a:gridCol w="1069247"/>
                <a:gridCol w="1069247"/>
                <a:gridCol w="1069247"/>
                <a:gridCol w="1069247"/>
              </a:tblGrid>
              <a:tr h="758882">
                <a:tc>
                  <a:txBody>
                    <a:bodyPr/>
                    <a:lstStyle/>
                    <a:p>
                      <a:r>
                        <a:rPr lang="en-US" sz="2800" b="0" i="1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endParaRPr lang="en-US" sz="28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FG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CR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DR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S_CR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1" dirty="0" smtClean="0">
                          <a:solidFill>
                            <a:schemeClr val="tx1"/>
                          </a:solidFill>
                        </a:rPr>
                        <a:t>Rate</a:t>
                      </a:r>
                      <a:endParaRPr lang="en-US" sz="28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888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888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Left Brace 6"/>
          <p:cNvSpPr/>
          <p:nvPr/>
        </p:nvSpPr>
        <p:spPr>
          <a:xfrm rot="5400000">
            <a:off x="4118768" y="1412535"/>
            <a:ext cx="534688" cy="5263335"/>
          </a:xfrm>
          <a:prstGeom prst="leftBrace">
            <a:avLst/>
          </a:prstGeom>
          <a:ln w="476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3197" y="3242034"/>
            <a:ext cx="1013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Stored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06311" y="3450861"/>
            <a:ext cx="2386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Example state: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6975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in the draft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26" y="1600200"/>
            <a:ext cx="8452874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Just an example – could be changed, as long as the same is used for all flows</a:t>
            </a:r>
          </a:p>
          <a:p>
            <a:pPr lvl="1"/>
            <a:r>
              <a:rPr lang="en-US" dirty="0" smtClean="0"/>
              <a:t>Perhaps best to implement with the FSE, not with each flow</a:t>
            </a:r>
          </a:p>
          <a:p>
            <a:pPr lvl="1"/>
            <a:endParaRPr lang="en-US" dirty="0"/>
          </a:p>
          <a:p>
            <a:r>
              <a:rPr lang="en-US" dirty="0" smtClean="0"/>
              <a:t>Goals of the example algorithm:</a:t>
            </a:r>
          </a:p>
          <a:p>
            <a:pPr lvl="1"/>
            <a:r>
              <a:rPr lang="en-US" dirty="0" smtClean="0"/>
              <a:t>Realize fairness with priorities</a:t>
            </a:r>
          </a:p>
          <a:p>
            <a:pPr lvl="1"/>
            <a:r>
              <a:rPr lang="en-US" dirty="0"/>
              <a:t>Good capacity usage: always use all the available bandwidth that </a:t>
            </a:r>
            <a:r>
              <a:rPr lang="en-US" dirty="0" smtClean="0"/>
              <a:t>congestion controls have </a:t>
            </a:r>
            <a:r>
              <a:rPr lang="en-US" dirty="0"/>
              <a:t>found</a:t>
            </a:r>
          </a:p>
          <a:p>
            <a:pPr lvl="1"/>
            <a:r>
              <a:rPr lang="en-US" dirty="0" smtClean="0"/>
              <a:t>Reduce delay: N flows should not probe N times</a:t>
            </a:r>
          </a:p>
          <a:p>
            <a:pPr lvl="1"/>
            <a:r>
              <a:rPr lang="en-US" dirty="0" smtClean="0"/>
              <a:t>Let greedy flows immediately use unused bandwidth of non-greedy or terminated 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3052-3B4A-8347-996E-36CA9195958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10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using older variant of the alg.: 2 </a:t>
            </a:r>
            <a:r>
              <a:rPr lang="en-US" dirty="0" err="1" smtClean="0"/>
              <a:t>vic</a:t>
            </a:r>
            <a:r>
              <a:rPr lang="en-US" dirty="0" smtClean="0"/>
              <a:t> instances w / TFRC + FSE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3052-3B4A-8347-996E-36CA9195958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596" y="2924519"/>
            <a:ext cx="4829985" cy="3431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5721" y="2924519"/>
            <a:ext cx="4956516" cy="34330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20773" y="2337938"/>
            <a:ext cx="1221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Without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351439" y="2337938"/>
            <a:ext cx="793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4475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 of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/>
          </a:bodyPr>
          <a:lstStyle/>
          <a:p>
            <a:r>
              <a:rPr lang="en-US" dirty="0" smtClean="0"/>
              <a:t>Playing with the current algorithm</a:t>
            </a:r>
          </a:p>
          <a:p>
            <a:pPr lvl="1"/>
            <a:r>
              <a:rPr lang="en-US" dirty="0" smtClean="0"/>
              <a:t>Working on 2 main FSE problems: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 flow is told to use a rate that is not what the congestion controller has determined</a:t>
            </a:r>
          </a:p>
          <a:p>
            <a:pPr marL="1371600" lvl="2" indent="-514350"/>
            <a:r>
              <a:rPr lang="en-US" u="sng" dirty="0" smtClean="0"/>
              <a:t>Smaller</a:t>
            </a:r>
            <a:r>
              <a:rPr lang="en-US" dirty="0" smtClean="0"/>
              <a:t>: can cc. cope with non-greedy sources?</a:t>
            </a:r>
            <a:br>
              <a:rPr lang="en-US" dirty="0" smtClean="0"/>
            </a:br>
            <a:r>
              <a:rPr lang="en-US" dirty="0" smtClean="0"/>
              <a:t>(note: on-the-wire effect probably close to greedy)</a:t>
            </a:r>
          </a:p>
          <a:p>
            <a:pPr marL="1371600" lvl="2" indent="-514350"/>
            <a:r>
              <a:rPr lang="en-US" u="sng" dirty="0" smtClean="0"/>
              <a:t>Larger</a:t>
            </a:r>
            <a:r>
              <a:rPr lang="en-US" dirty="0" smtClean="0"/>
              <a:t>: really unusual</a:t>
            </a:r>
          </a:p>
          <a:p>
            <a:pPr marL="1200150" lvl="2" indent="-342900">
              <a:buFont typeface="Symbol" charset="0"/>
              <a:buChar char=""/>
            </a:pPr>
            <a:r>
              <a:rPr lang="en-US" dirty="0" smtClean="0"/>
              <a:t>Need to check congestion controls one</a:t>
            </a:r>
            <a:r>
              <a:rPr lang="en-US" dirty="0"/>
              <a:t> </a:t>
            </a:r>
            <a:r>
              <a:rPr lang="en-US" dirty="0" smtClean="0"/>
              <a:t>by one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Problems could arise when flows are highly asynchronous (</a:t>
            </a:r>
            <a:r>
              <a:rPr lang="en-US" dirty="0" err="1" smtClean="0"/>
              <a:t>async</a:t>
            </a:r>
            <a:r>
              <a:rPr lang="en-US" dirty="0" smtClean="0"/>
              <a:t>. RTTs, ..)</a:t>
            </a:r>
          </a:p>
          <a:p>
            <a:pPr marL="1371600" lvl="2" indent="-514350"/>
            <a:r>
              <a:rPr lang="en-US" dirty="0" smtClean="0"/>
              <a:t>Negative impact can certainly be bounded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3052-3B4A-8347-996E-36CA9195958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96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Really only on the sender side?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4320"/>
            <a:ext cx="9144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Reducing feedback frequency would require a </a:t>
            </a:r>
            <a:r>
              <a:rPr lang="en-US" sz="2400" dirty="0" smtClean="0"/>
              <a:t>message </a:t>
            </a:r>
            <a:r>
              <a:rPr lang="en-US" sz="2400" dirty="0" smtClean="0"/>
              <a:t>to the receiver based on information from the FSE (similar to </a:t>
            </a:r>
            <a:r>
              <a:rPr lang="en-US" sz="2400" dirty="0" err="1" smtClean="0"/>
              <a:t>async</a:t>
            </a:r>
            <a:r>
              <a:rPr lang="en-US" sz="2400" dirty="0" smtClean="0"/>
              <a:t>. RTT)</a:t>
            </a:r>
          </a:p>
          <a:p>
            <a:r>
              <a:rPr lang="en-US" sz="2400" dirty="0" smtClean="0"/>
              <a:t>Shared Bottleneck Detection needs signaling of measurement results</a:t>
            </a:r>
          </a:p>
          <a:p>
            <a:pPr lvl="1"/>
            <a:r>
              <a:rPr lang="en-US" sz="2000" dirty="0" smtClean="0"/>
              <a:t>A tricky problem by itself… but not fully solving it yields false negatives,</a:t>
            </a:r>
            <a:br>
              <a:rPr lang="en-US" sz="2000" dirty="0" smtClean="0"/>
            </a:br>
            <a:r>
              <a:rPr lang="en-US" sz="2000" dirty="0" smtClean="0"/>
              <a:t>which are not too problematic  (limits FSE benefits)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3052-3B4A-8347-996E-36CA9195958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6960" y="5795152"/>
            <a:ext cx="1076158" cy="704819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H1</a:t>
            </a:r>
          </a:p>
        </p:txBody>
      </p:sp>
      <p:sp>
        <p:nvSpPr>
          <p:cNvPr id="7" name="Rectangle 6"/>
          <p:cNvSpPr/>
          <p:nvPr/>
        </p:nvSpPr>
        <p:spPr>
          <a:xfrm>
            <a:off x="7172720" y="5795152"/>
            <a:ext cx="1076158" cy="704819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H3</a:t>
            </a:r>
          </a:p>
        </p:txBody>
      </p:sp>
      <p:sp>
        <p:nvSpPr>
          <p:cNvPr id="8" name="Rectangle 7"/>
          <p:cNvSpPr/>
          <p:nvPr/>
        </p:nvSpPr>
        <p:spPr>
          <a:xfrm>
            <a:off x="3778272" y="4122269"/>
            <a:ext cx="1076158" cy="704819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H2</a:t>
            </a:r>
          </a:p>
        </p:txBody>
      </p:sp>
      <p:sp>
        <p:nvSpPr>
          <p:cNvPr id="9" name="Oval 8"/>
          <p:cNvSpPr/>
          <p:nvPr/>
        </p:nvSpPr>
        <p:spPr>
          <a:xfrm>
            <a:off x="2617541" y="5795152"/>
            <a:ext cx="789911" cy="704819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51469" y="5795152"/>
            <a:ext cx="789911" cy="704819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843118" y="6265458"/>
            <a:ext cx="532960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5" idx="3"/>
          </p:cNvCxnSpPr>
          <p:nvPr/>
        </p:nvCxnSpPr>
        <p:spPr>
          <a:xfrm flipV="1">
            <a:off x="1843118" y="4827088"/>
            <a:ext cx="2245826" cy="1320474"/>
          </a:xfrm>
          <a:prstGeom prst="curvedConnector3">
            <a:avLst>
              <a:gd name="adj1" fmla="val 9965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10800000">
            <a:off x="4530366" y="4827089"/>
            <a:ext cx="2642355" cy="1301123"/>
          </a:xfrm>
          <a:prstGeom prst="curvedConnector3">
            <a:avLst>
              <a:gd name="adj1" fmla="val 100410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65564" y="6403280"/>
            <a:ext cx="5329602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444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2192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/>
              <a:t>Thank you!</a:t>
            </a:r>
            <a:br>
              <a:rPr lang="en-US" sz="4400"/>
            </a:br>
            <a:r>
              <a:rPr lang="en-US" sz="4000"/>
              <a:t/>
            </a:r>
            <a:br>
              <a:rPr lang="en-US" sz="4000"/>
            </a:br>
            <a:r>
              <a:rPr lang="en-US" sz="4000"/>
              <a:t>Questions?</a:t>
            </a:r>
            <a:endParaRPr lang="en-US" sz="4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432</Words>
  <Application>Microsoft Macintosh PowerPoint</Application>
  <PresentationFormat>On-screen Show (4:3)</PresentationFormat>
  <Paragraphs>98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Coupled congestion control for RTP media</vt:lpstr>
      <vt:lpstr>Context</vt:lpstr>
      <vt:lpstr>“Flow State Exchange” (FSE)</vt:lpstr>
      <vt:lpstr>“Flow State Exchange” (FSE)  /2</vt:lpstr>
      <vt:lpstr>Algorithm in the draft</vt:lpstr>
      <vt:lpstr>Example using older variant of the alg.: 2 vic instances w / TFRC + FSE</vt:lpstr>
      <vt:lpstr>Current state of things</vt:lpstr>
      <vt:lpstr>Really only on the sender side?</vt:lpstr>
      <vt:lpstr>Thank you!  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TCP and SCTP RTO Restart  draft-hurtig-tcpm-rtorestart-01</dc:title>
  <dc:creator>Per</dc:creator>
  <cp:lastModifiedBy>Bruker ved UiO</cp:lastModifiedBy>
  <cp:revision>120</cp:revision>
  <dcterms:created xsi:type="dcterms:W3CDTF">2012-11-07T18:31:47Z</dcterms:created>
  <dcterms:modified xsi:type="dcterms:W3CDTF">2013-03-09T23:53:59Z</dcterms:modified>
</cp:coreProperties>
</file>