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0" r:id="rId1"/>
  </p:sldMasterIdLst>
  <p:notesMasterIdLst>
    <p:notesMasterId r:id="rId16"/>
  </p:notesMasterIdLst>
  <p:handoutMasterIdLst>
    <p:handoutMasterId r:id="rId17"/>
  </p:handoutMasterIdLst>
  <p:sldIdLst>
    <p:sldId id="256" r:id="rId2"/>
    <p:sldId id="257" r:id="rId3"/>
    <p:sldId id="270" r:id="rId4"/>
    <p:sldId id="271" r:id="rId5"/>
    <p:sldId id="272" r:id="rId6"/>
    <p:sldId id="260" r:id="rId7"/>
    <p:sldId id="261" r:id="rId8"/>
    <p:sldId id="264" r:id="rId9"/>
    <p:sldId id="262" r:id="rId10"/>
    <p:sldId id="263" r:id="rId11"/>
    <p:sldId id="275" r:id="rId12"/>
    <p:sldId id="276" r:id="rId13"/>
    <p:sldId id="273" r:id="rId14"/>
    <p:sldId id="274" r:id="rId1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ＭＳ Ｐゴシック" charset="0"/>
        <a:cs typeface="ＭＳ Ｐゴシック" charset="0"/>
      </a:defRPr>
    </a:lvl1pPr>
    <a:lvl2pPr marL="457200" algn="l" rtl="0" fontAlgn="base">
      <a:spcBef>
        <a:spcPct val="0"/>
      </a:spcBef>
      <a:spcAft>
        <a:spcPct val="0"/>
      </a:spcAft>
      <a:defRPr kern="1200">
        <a:solidFill>
          <a:schemeClr val="tx1"/>
        </a:solidFill>
        <a:latin typeface="Arial" charset="0"/>
        <a:ea typeface="ＭＳ Ｐゴシック" charset="0"/>
        <a:cs typeface="ＭＳ Ｐゴシック" charset="0"/>
      </a:defRPr>
    </a:lvl2pPr>
    <a:lvl3pPr marL="914400" algn="l" rtl="0" fontAlgn="base">
      <a:spcBef>
        <a:spcPct val="0"/>
      </a:spcBef>
      <a:spcAft>
        <a:spcPct val="0"/>
      </a:spcAft>
      <a:defRPr kern="1200">
        <a:solidFill>
          <a:schemeClr val="tx1"/>
        </a:solidFill>
        <a:latin typeface="Arial" charset="0"/>
        <a:ea typeface="ＭＳ Ｐゴシック" charset="0"/>
        <a:cs typeface="ＭＳ Ｐゴシック" charset="0"/>
      </a:defRPr>
    </a:lvl3pPr>
    <a:lvl4pPr marL="1371600" algn="l" rtl="0" fontAlgn="base">
      <a:spcBef>
        <a:spcPct val="0"/>
      </a:spcBef>
      <a:spcAft>
        <a:spcPct val="0"/>
      </a:spcAft>
      <a:defRPr kern="1200">
        <a:solidFill>
          <a:schemeClr val="tx1"/>
        </a:solidFill>
        <a:latin typeface="Arial" charset="0"/>
        <a:ea typeface="ＭＳ Ｐゴシック" charset="0"/>
        <a:cs typeface="ＭＳ Ｐゴシック" charset="0"/>
      </a:defRPr>
    </a:lvl4pPr>
    <a:lvl5pPr marL="1828800" algn="l" rtl="0" fontAlgn="base">
      <a:spcBef>
        <a:spcPct val="0"/>
      </a:spcBef>
      <a:spcAft>
        <a:spcPct val="0"/>
      </a:spcAft>
      <a:defRPr kern="1200">
        <a:solidFill>
          <a:schemeClr val="tx1"/>
        </a:solidFill>
        <a:latin typeface="Arial" charset="0"/>
        <a:ea typeface="ＭＳ Ｐゴシック" charset="0"/>
        <a:cs typeface="ＭＳ Ｐゴシック" charset="0"/>
      </a:defRPr>
    </a:lvl5pPr>
    <a:lvl6pPr marL="2286000" algn="l" defTabSz="457200" rtl="0" eaLnBrk="1" latinLnBrk="0" hangingPunct="1">
      <a:defRPr kern="1200">
        <a:solidFill>
          <a:schemeClr val="tx1"/>
        </a:solidFill>
        <a:latin typeface="Arial" charset="0"/>
        <a:ea typeface="ＭＳ Ｐゴシック" charset="0"/>
        <a:cs typeface="ＭＳ Ｐゴシック" charset="0"/>
      </a:defRPr>
    </a:lvl6pPr>
    <a:lvl7pPr marL="2743200" algn="l" defTabSz="457200" rtl="0" eaLnBrk="1" latinLnBrk="0" hangingPunct="1">
      <a:defRPr kern="1200">
        <a:solidFill>
          <a:schemeClr val="tx1"/>
        </a:solidFill>
        <a:latin typeface="Arial" charset="0"/>
        <a:ea typeface="ＭＳ Ｐゴシック" charset="0"/>
        <a:cs typeface="ＭＳ Ｐゴシック" charset="0"/>
      </a:defRPr>
    </a:lvl7pPr>
    <a:lvl8pPr marL="3200400" algn="l" defTabSz="457200" rtl="0" eaLnBrk="1" latinLnBrk="0" hangingPunct="1">
      <a:defRPr kern="1200">
        <a:solidFill>
          <a:schemeClr val="tx1"/>
        </a:solidFill>
        <a:latin typeface="Arial" charset="0"/>
        <a:ea typeface="ＭＳ Ｐゴシック" charset="0"/>
        <a:cs typeface="ＭＳ Ｐゴシック" charset="0"/>
      </a:defRPr>
    </a:lvl8pPr>
    <a:lvl9pPr marL="3657600" algn="l" defTabSz="457200" rtl="0" eaLnBrk="1" latinLnBrk="0" hangingPunct="1">
      <a:defRPr kern="1200">
        <a:solidFill>
          <a:schemeClr val="tx1"/>
        </a:solidFill>
        <a:latin typeface="Arial" charset="0"/>
        <a:ea typeface="ＭＳ Ｐゴシック" charset="0"/>
        <a:cs typeface="ＭＳ Ｐゴシック"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34" d="100"/>
          <a:sy n="134" d="100"/>
        </p:scale>
        <p:origin x="-1128" y="-104"/>
      </p:cViewPr>
      <p:guideLst>
        <p:guide orient="horz" pos="2160"/>
        <p:guide pos="2880"/>
      </p:guideLst>
    </p:cSldViewPr>
  </p:slideViewPr>
  <p:outlineViewPr>
    <p:cViewPr>
      <p:scale>
        <a:sx n="33" d="100"/>
        <a:sy n="33" d="100"/>
      </p:scale>
      <p:origin x="0" y="23568"/>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notesMaster" Target="notesMasters/notesMaster1.xml"/><Relationship Id="rId17" Type="http://schemas.openxmlformats.org/officeDocument/2006/relationships/handoutMaster" Target="handoutMasters/handoutMaster1.xml"/><Relationship Id="rId18" Type="http://schemas.openxmlformats.org/officeDocument/2006/relationships/printerSettings" Target="printerSettings/printerSettings1.bin"/><Relationship Id="rId19" Type="http://schemas.openxmlformats.org/officeDocument/2006/relationships/presProps" Target="pres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smtClean="0">
                <a:cs typeface="+mn-cs"/>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smtClean="0">
                <a:cs typeface="+mn-cs"/>
              </a:defRPr>
            </a:lvl1pPr>
          </a:lstStyle>
          <a:p>
            <a:pPr>
              <a:defRPr/>
            </a:pPr>
            <a:fld id="{7E9835EA-35A1-0C45-8FB1-BF1103F02DAC}" type="datetimeFigureOut">
              <a:rPr lang="en-US"/>
              <a:pPr>
                <a:defRPr/>
              </a:pPr>
              <a:t>2013-3-10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smtClean="0">
                <a:cs typeface="+mn-cs"/>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smtClean="0">
                <a:cs typeface="+mn-cs"/>
              </a:defRPr>
            </a:lvl1pPr>
          </a:lstStyle>
          <a:p>
            <a:pPr>
              <a:defRPr/>
            </a:pPr>
            <a:fld id="{8E496C67-D94B-DA49-988B-44F2A9F042D8}" type="slidenum">
              <a:rPr lang="en-US"/>
              <a:pPr>
                <a:defRPr/>
              </a:pPr>
              <a:t>‹#›</a:t>
            </a:fld>
            <a:endParaRPr lang="en-US"/>
          </a:p>
        </p:txBody>
      </p:sp>
    </p:spTree>
    <p:extLst>
      <p:ext uri="{BB962C8B-B14F-4D97-AF65-F5344CB8AC3E}">
        <p14:creationId xmlns:p14="http://schemas.microsoft.com/office/powerpoint/2010/main" val="192056153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defRPr sz="1200" smtClean="0">
                <a:cs typeface="+mn-cs"/>
              </a:defRPr>
            </a:lvl1pPr>
          </a:lstStyle>
          <a:p>
            <a:pPr>
              <a:defRPr/>
            </a:pPr>
            <a:endParaRPr lang="en-US"/>
          </a:p>
        </p:txBody>
      </p:sp>
      <p:sp>
        <p:nvSpPr>
          <p:cNvPr id="10243"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lgn="r">
              <a:defRPr sz="1200" smtClean="0">
                <a:cs typeface="+mn-cs"/>
              </a:defRPr>
            </a:lvl1pPr>
          </a:lstStyle>
          <a:p>
            <a:pPr>
              <a:defRPr/>
            </a:pPr>
            <a:endParaRPr lang="en-US"/>
          </a:p>
        </p:txBody>
      </p:sp>
      <p:sp>
        <p:nvSpPr>
          <p:cNvPr id="1024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10245"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0246"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b" anchorCtr="0" compatLnSpc="1">
            <a:prstTxWarp prst="textNoShape">
              <a:avLst/>
            </a:prstTxWarp>
          </a:bodyPr>
          <a:lstStyle>
            <a:lvl1pPr>
              <a:defRPr sz="1200" smtClean="0">
                <a:cs typeface="+mn-cs"/>
              </a:defRPr>
            </a:lvl1pPr>
          </a:lstStyle>
          <a:p>
            <a:pPr>
              <a:defRPr/>
            </a:pPr>
            <a:endParaRPr lang="en-US"/>
          </a:p>
        </p:txBody>
      </p:sp>
      <p:sp>
        <p:nvSpPr>
          <p:cNvPr id="10247"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b" anchorCtr="0" compatLnSpc="1">
            <a:prstTxWarp prst="textNoShape">
              <a:avLst/>
            </a:prstTxWarp>
          </a:bodyPr>
          <a:lstStyle>
            <a:lvl1pPr algn="r">
              <a:defRPr sz="1200" smtClean="0">
                <a:cs typeface="+mn-cs"/>
              </a:defRPr>
            </a:lvl1pPr>
          </a:lstStyle>
          <a:p>
            <a:pPr>
              <a:defRPr/>
            </a:pPr>
            <a:fld id="{34153976-9499-7A4F-9013-D9353E8908E1}" type="slidenum">
              <a:rPr lang="en-US"/>
              <a:pPr>
                <a:defRPr/>
              </a:pPr>
              <a:t>‹#›</a:t>
            </a:fld>
            <a:endParaRPr lang="en-US"/>
          </a:p>
        </p:txBody>
      </p:sp>
    </p:spTree>
    <p:extLst>
      <p:ext uri="{BB962C8B-B14F-4D97-AF65-F5344CB8AC3E}">
        <p14:creationId xmlns:p14="http://schemas.microsoft.com/office/powerpoint/2010/main" val="2619829801"/>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r>
              <a:rPr lang="en-US" smtClean="0"/>
              <a:t>2013-3-11</a:t>
            </a:r>
            <a:endParaRPr lang="en-US"/>
          </a:p>
        </p:txBody>
      </p:sp>
      <p:sp>
        <p:nvSpPr>
          <p:cNvPr id="5" name="Footer Placeholder 4"/>
          <p:cNvSpPr>
            <a:spLocks noGrp="1"/>
          </p:cNvSpPr>
          <p:nvPr>
            <p:ph type="ftr" sz="quarter" idx="11"/>
          </p:nvPr>
        </p:nvSpPr>
        <p:spPr/>
        <p:txBody>
          <a:bodyPr/>
          <a:lstStyle>
            <a:lvl1pPr>
              <a:defRPr/>
            </a:lvl1pPr>
          </a:lstStyle>
          <a:p>
            <a:pPr>
              <a:defRPr/>
            </a:pPr>
            <a:r>
              <a:rPr lang="en-US"/>
              <a:t>RMCAT @ IETF-86</a:t>
            </a:r>
          </a:p>
        </p:txBody>
      </p:sp>
      <p:sp>
        <p:nvSpPr>
          <p:cNvPr id="6" name="Slide Number Placeholder 5"/>
          <p:cNvSpPr>
            <a:spLocks noGrp="1"/>
          </p:cNvSpPr>
          <p:nvPr>
            <p:ph type="sldNum" sz="quarter" idx="12"/>
          </p:nvPr>
        </p:nvSpPr>
        <p:spPr/>
        <p:txBody>
          <a:bodyPr/>
          <a:lstStyle>
            <a:lvl1pPr>
              <a:defRPr/>
            </a:lvl1pPr>
          </a:lstStyle>
          <a:p>
            <a:pPr>
              <a:defRPr/>
            </a:pPr>
            <a:fld id="{5A8D4302-58A2-C649-84DF-44512BDD2D80}" type="slidenum">
              <a:rPr lang="en-US"/>
              <a:pPr>
                <a:defRPr/>
              </a:pPr>
              <a:t>‹#›</a:t>
            </a:fld>
            <a:endParaRPr lang="en-US"/>
          </a:p>
        </p:txBody>
      </p:sp>
    </p:spTree>
    <p:extLst>
      <p:ext uri="{BB962C8B-B14F-4D97-AF65-F5344CB8AC3E}">
        <p14:creationId xmlns:p14="http://schemas.microsoft.com/office/powerpoint/2010/main" val="29283907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r>
              <a:rPr lang="en-US" smtClean="0"/>
              <a:t>2013-3-11</a:t>
            </a:r>
            <a:endParaRPr lang="en-US"/>
          </a:p>
        </p:txBody>
      </p:sp>
      <p:sp>
        <p:nvSpPr>
          <p:cNvPr id="5" name="Footer Placeholder 4"/>
          <p:cNvSpPr>
            <a:spLocks noGrp="1"/>
          </p:cNvSpPr>
          <p:nvPr>
            <p:ph type="ftr" sz="quarter" idx="11"/>
          </p:nvPr>
        </p:nvSpPr>
        <p:spPr/>
        <p:txBody>
          <a:bodyPr/>
          <a:lstStyle>
            <a:lvl1pPr>
              <a:defRPr/>
            </a:lvl1pPr>
          </a:lstStyle>
          <a:p>
            <a:pPr>
              <a:defRPr/>
            </a:pPr>
            <a:r>
              <a:rPr lang="en-US"/>
              <a:t>RMCAT @ IETF-86</a:t>
            </a:r>
          </a:p>
        </p:txBody>
      </p:sp>
      <p:sp>
        <p:nvSpPr>
          <p:cNvPr id="6" name="Slide Number Placeholder 5"/>
          <p:cNvSpPr>
            <a:spLocks noGrp="1"/>
          </p:cNvSpPr>
          <p:nvPr>
            <p:ph type="sldNum" sz="quarter" idx="12"/>
          </p:nvPr>
        </p:nvSpPr>
        <p:spPr/>
        <p:txBody>
          <a:bodyPr/>
          <a:lstStyle>
            <a:lvl1pPr>
              <a:defRPr/>
            </a:lvl1pPr>
          </a:lstStyle>
          <a:p>
            <a:pPr>
              <a:defRPr/>
            </a:pPr>
            <a:fld id="{EC8A9923-57C9-544E-8E75-B6EE634A25C3}" type="slidenum">
              <a:rPr lang="en-US"/>
              <a:pPr>
                <a:defRPr/>
              </a:pPr>
              <a:t>‹#›</a:t>
            </a:fld>
            <a:endParaRPr lang="en-US"/>
          </a:p>
        </p:txBody>
      </p:sp>
    </p:spTree>
    <p:extLst>
      <p:ext uri="{BB962C8B-B14F-4D97-AF65-F5344CB8AC3E}">
        <p14:creationId xmlns:p14="http://schemas.microsoft.com/office/powerpoint/2010/main" val="1478681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r>
              <a:rPr lang="en-US" smtClean="0"/>
              <a:t>2013-3-11</a:t>
            </a:r>
            <a:endParaRPr lang="en-US"/>
          </a:p>
        </p:txBody>
      </p:sp>
      <p:sp>
        <p:nvSpPr>
          <p:cNvPr id="5" name="Footer Placeholder 4"/>
          <p:cNvSpPr>
            <a:spLocks noGrp="1"/>
          </p:cNvSpPr>
          <p:nvPr>
            <p:ph type="ftr" sz="quarter" idx="11"/>
          </p:nvPr>
        </p:nvSpPr>
        <p:spPr/>
        <p:txBody>
          <a:bodyPr/>
          <a:lstStyle>
            <a:lvl1pPr>
              <a:defRPr/>
            </a:lvl1pPr>
          </a:lstStyle>
          <a:p>
            <a:pPr>
              <a:defRPr/>
            </a:pPr>
            <a:r>
              <a:rPr lang="en-US"/>
              <a:t>RMCAT @ IETF-86</a:t>
            </a:r>
          </a:p>
        </p:txBody>
      </p:sp>
      <p:sp>
        <p:nvSpPr>
          <p:cNvPr id="6" name="Slide Number Placeholder 5"/>
          <p:cNvSpPr>
            <a:spLocks noGrp="1"/>
          </p:cNvSpPr>
          <p:nvPr>
            <p:ph type="sldNum" sz="quarter" idx="12"/>
          </p:nvPr>
        </p:nvSpPr>
        <p:spPr/>
        <p:txBody>
          <a:bodyPr/>
          <a:lstStyle>
            <a:lvl1pPr>
              <a:defRPr/>
            </a:lvl1pPr>
          </a:lstStyle>
          <a:p>
            <a:pPr>
              <a:defRPr/>
            </a:pPr>
            <a:fld id="{1E879752-F8B5-9041-80C4-D367D40AF89C}" type="slidenum">
              <a:rPr lang="en-US"/>
              <a:pPr>
                <a:defRPr/>
              </a:pPr>
              <a:t>‹#›</a:t>
            </a:fld>
            <a:endParaRPr lang="en-US"/>
          </a:p>
        </p:txBody>
      </p:sp>
    </p:spTree>
    <p:extLst>
      <p:ext uri="{BB962C8B-B14F-4D97-AF65-F5344CB8AC3E}">
        <p14:creationId xmlns:p14="http://schemas.microsoft.com/office/powerpoint/2010/main" val="7478571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r>
              <a:rPr lang="en-US" smtClean="0"/>
              <a:t>2013-3-11</a:t>
            </a:r>
            <a:endParaRPr lang="en-US"/>
          </a:p>
        </p:txBody>
      </p:sp>
      <p:sp>
        <p:nvSpPr>
          <p:cNvPr id="5" name="Footer Placeholder 4"/>
          <p:cNvSpPr>
            <a:spLocks noGrp="1"/>
          </p:cNvSpPr>
          <p:nvPr>
            <p:ph type="ftr" sz="quarter" idx="11"/>
          </p:nvPr>
        </p:nvSpPr>
        <p:spPr/>
        <p:txBody>
          <a:bodyPr/>
          <a:lstStyle>
            <a:lvl1pPr>
              <a:defRPr/>
            </a:lvl1pPr>
          </a:lstStyle>
          <a:p>
            <a:pPr>
              <a:defRPr/>
            </a:pPr>
            <a:r>
              <a:rPr lang="en-US"/>
              <a:t>RMCAT @ IETF-86</a:t>
            </a:r>
          </a:p>
        </p:txBody>
      </p:sp>
      <p:sp>
        <p:nvSpPr>
          <p:cNvPr id="6" name="Slide Number Placeholder 5"/>
          <p:cNvSpPr>
            <a:spLocks noGrp="1"/>
          </p:cNvSpPr>
          <p:nvPr>
            <p:ph type="sldNum" sz="quarter" idx="12"/>
          </p:nvPr>
        </p:nvSpPr>
        <p:spPr/>
        <p:txBody>
          <a:bodyPr/>
          <a:lstStyle>
            <a:lvl1pPr>
              <a:defRPr/>
            </a:lvl1pPr>
          </a:lstStyle>
          <a:p>
            <a:pPr>
              <a:defRPr/>
            </a:pPr>
            <a:fld id="{1C905368-8988-9448-A625-4B2F1D93D0F9}" type="slidenum">
              <a:rPr lang="en-US"/>
              <a:pPr>
                <a:defRPr/>
              </a:pPr>
              <a:t>‹#›</a:t>
            </a:fld>
            <a:endParaRPr lang="en-US"/>
          </a:p>
        </p:txBody>
      </p:sp>
    </p:spTree>
    <p:extLst>
      <p:ext uri="{BB962C8B-B14F-4D97-AF65-F5344CB8AC3E}">
        <p14:creationId xmlns:p14="http://schemas.microsoft.com/office/powerpoint/2010/main" val="7730653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r>
              <a:rPr lang="en-US" smtClean="0"/>
              <a:t>2013-3-11</a:t>
            </a:r>
            <a:endParaRPr lang="en-US"/>
          </a:p>
        </p:txBody>
      </p:sp>
      <p:sp>
        <p:nvSpPr>
          <p:cNvPr id="5" name="Footer Placeholder 4"/>
          <p:cNvSpPr>
            <a:spLocks noGrp="1"/>
          </p:cNvSpPr>
          <p:nvPr>
            <p:ph type="ftr" sz="quarter" idx="11"/>
          </p:nvPr>
        </p:nvSpPr>
        <p:spPr/>
        <p:txBody>
          <a:bodyPr/>
          <a:lstStyle>
            <a:lvl1pPr>
              <a:defRPr/>
            </a:lvl1pPr>
          </a:lstStyle>
          <a:p>
            <a:pPr>
              <a:defRPr/>
            </a:pPr>
            <a:r>
              <a:rPr lang="en-US"/>
              <a:t>RMCAT @ IETF-86</a:t>
            </a:r>
          </a:p>
        </p:txBody>
      </p:sp>
      <p:sp>
        <p:nvSpPr>
          <p:cNvPr id="6" name="Slide Number Placeholder 5"/>
          <p:cNvSpPr>
            <a:spLocks noGrp="1"/>
          </p:cNvSpPr>
          <p:nvPr>
            <p:ph type="sldNum" sz="quarter" idx="12"/>
          </p:nvPr>
        </p:nvSpPr>
        <p:spPr/>
        <p:txBody>
          <a:bodyPr/>
          <a:lstStyle>
            <a:lvl1pPr>
              <a:defRPr/>
            </a:lvl1pPr>
          </a:lstStyle>
          <a:p>
            <a:pPr>
              <a:defRPr/>
            </a:pPr>
            <a:fld id="{39F0CBCA-21DC-BC45-9E2B-2919296E6271}" type="slidenum">
              <a:rPr lang="en-US"/>
              <a:pPr>
                <a:defRPr/>
              </a:pPr>
              <a:t>‹#›</a:t>
            </a:fld>
            <a:endParaRPr lang="en-US"/>
          </a:p>
        </p:txBody>
      </p:sp>
    </p:spTree>
    <p:extLst>
      <p:ext uri="{BB962C8B-B14F-4D97-AF65-F5344CB8AC3E}">
        <p14:creationId xmlns:p14="http://schemas.microsoft.com/office/powerpoint/2010/main" val="37332938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r>
              <a:rPr lang="en-US" smtClean="0"/>
              <a:t>2013-3-11</a:t>
            </a:r>
            <a:endParaRPr lang="en-US"/>
          </a:p>
        </p:txBody>
      </p:sp>
      <p:sp>
        <p:nvSpPr>
          <p:cNvPr id="6" name="Footer Placeholder 4"/>
          <p:cNvSpPr>
            <a:spLocks noGrp="1"/>
          </p:cNvSpPr>
          <p:nvPr>
            <p:ph type="ftr" sz="quarter" idx="11"/>
          </p:nvPr>
        </p:nvSpPr>
        <p:spPr/>
        <p:txBody>
          <a:bodyPr/>
          <a:lstStyle>
            <a:lvl1pPr>
              <a:defRPr/>
            </a:lvl1pPr>
          </a:lstStyle>
          <a:p>
            <a:pPr>
              <a:defRPr/>
            </a:pPr>
            <a:r>
              <a:rPr lang="en-US"/>
              <a:t>RMCAT @ IETF-86</a:t>
            </a:r>
          </a:p>
        </p:txBody>
      </p:sp>
      <p:sp>
        <p:nvSpPr>
          <p:cNvPr id="7" name="Slide Number Placeholder 5"/>
          <p:cNvSpPr>
            <a:spLocks noGrp="1"/>
          </p:cNvSpPr>
          <p:nvPr>
            <p:ph type="sldNum" sz="quarter" idx="12"/>
          </p:nvPr>
        </p:nvSpPr>
        <p:spPr/>
        <p:txBody>
          <a:bodyPr/>
          <a:lstStyle>
            <a:lvl1pPr>
              <a:defRPr/>
            </a:lvl1pPr>
          </a:lstStyle>
          <a:p>
            <a:pPr>
              <a:defRPr/>
            </a:pPr>
            <a:fld id="{4813D569-5E52-CA46-88E1-04768B2270C3}" type="slidenum">
              <a:rPr lang="en-US"/>
              <a:pPr>
                <a:defRPr/>
              </a:pPr>
              <a:t>‹#›</a:t>
            </a:fld>
            <a:endParaRPr lang="en-US"/>
          </a:p>
        </p:txBody>
      </p:sp>
    </p:spTree>
    <p:extLst>
      <p:ext uri="{BB962C8B-B14F-4D97-AF65-F5344CB8AC3E}">
        <p14:creationId xmlns:p14="http://schemas.microsoft.com/office/powerpoint/2010/main" val="1026850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r>
              <a:rPr lang="en-US" smtClean="0"/>
              <a:t>2013-3-11</a:t>
            </a:r>
            <a:endParaRPr lang="en-US"/>
          </a:p>
        </p:txBody>
      </p:sp>
      <p:sp>
        <p:nvSpPr>
          <p:cNvPr id="8" name="Footer Placeholder 4"/>
          <p:cNvSpPr>
            <a:spLocks noGrp="1"/>
          </p:cNvSpPr>
          <p:nvPr>
            <p:ph type="ftr" sz="quarter" idx="11"/>
          </p:nvPr>
        </p:nvSpPr>
        <p:spPr/>
        <p:txBody>
          <a:bodyPr/>
          <a:lstStyle>
            <a:lvl1pPr>
              <a:defRPr/>
            </a:lvl1pPr>
          </a:lstStyle>
          <a:p>
            <a:pPr>
              <a:defRPr/>
            </a:pPr>
            <a:r>
              <a:rPr lang="en-US"/>
              <a:t>RMCAT @ IETF-86</a:t>
            </a:r>
          </a:p>
        </p:txBody>
      </p:sp>
      <p:sp>
        <p:nvSpPr>
          <p:cNvPr id="9" name="Slide Number Placeholder 5"/>
          <p:cNvSpPr>
            <a:spLocks noGrp="1"/>
          </p:cNvSpPr>
          <p:nvPr>
            <p:ph type="sldNum" sz="quarter" idx="12"/>
          </p:nvPr>
        </p:nvSpPr>
        <p:spPr/>
        <p:txBody>
          <a:bodyPr/>
          <a:lstStyle>
            <a:lvl1pPr>
              <a:defRPr/>
            </a:lvl1pPr>
          </a:lstStyle>
          <a:p>
            <a:pPr>
              <a:defRPr/>
            </a:pPr>
            <a:fld id="{F0E58337-4048-5E4B-9FC4-E76FC9280259}" type="slidenum">
              <a:rPr lang="en-US"/>
              <a:pPr>
                <a:defRPr/>
              </a:pPr>
              <a:t>‹#›</a:t>
            </a:fld>
            <a:endParaRPr lang="en-US"/>
          </a:p>
        </p:txBody>
      </p:sp>
    </p:spTree>
    <p:extLst>
      <p:ext uri="{BB962C8B-B14F-4D97-AF65-F5344CB8AC3E}">
        <p14:creationId xmlns:p14="http://schemas.microsoft.com/office/powerpoint/2010/main" val="35203623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r>
              <a:rPr lang="en-US" smtClean="0"/>
              <a:t>2013-3-11</a:t>
            </a:r>
            <a:endParaRPr lang="en-US"/>
          </a:p>
        </p:txBody>
      </p:sp>
      <p:sp>
        <p:nvSpPr>
          <p:cNvPr id="4" name="Footer Placeholder 4"/>
          <p:cNvSpPr>
            <a:spLocks noGrp="1"/>
          </p:cNvSpPr>
          <p:nvPr>
            <p:ph type="ftr" sz="quarter" idx="11"/>
          </p:nvPr>
        </p:nvSpPr>
        <p:spPr/>
        <p:txBody>
          <a:bodyPr/>
          <a:lstStyle>
            <a:lvl1pPr>
              <a:defRPr/>
            </a:lvl1pPr>
          </a:lstStyle>
          <a:p>
            <a:pPr>
              <a:defRPr/>
            </a:pPr>
            <a:r>
              <a:rPr lang="en-US"/>
              <a:t>RMCAT @ IETF-86</a:t>
            </a:r>
          </a:p>
        </p:txBody>
      </p:sp>
      <p:sp>
        <p:nvSpPr>
          <p:cNvPr id="5" name="Slide Number Placeholder 5"/>
          <p:cNvSpPr>
            <a:spLocks noGrp="1"/>
          </p:cNvSpPr>
          <p:nvPr>
            <p:ph type="sldNum" sz="quarter" idx="12"/>
          </p:nvPr>
        </p:nvSpPr>
        <p:spPr/>
        <p:txBody>
          <a:bodyPr/>
          <a:lstStyle>
            <a:lvl1pPr>
              <a:defRPr/>
            </a:lvl1pPr>
          </a:lstStyle>
          <a:p>
            <a:pPr>
              <a:defRPr/>
            </a:pPr>
            <a:fld id="{10DAB8A7-F671-5B4E-AADC-5190F04AF5A8}" type="slidenum">
              <a:rPr lang="en-US"/>
              <a:pPr>
                <a:defRPr/>
              </a:pPr>
              <a:t>‹#›</a:t>
            </a:fld>
            <a:endParaRPr lang="en-US"/>
          </a:p>
        </p:txBody>
      </p:sp>
    </p:spTree>
    <p:extLst>
      <p:ext uri="{BB962C8B-B14F-4D97-AF65-F5344CB8AC3E}">
        <p14:creationId xmlns:p14="http://schemas.microsoft.com/office/powerpoint/2010/main" val="8779543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r>
              <a:rPr lang="en-US" smtClean="0"/>
              <a:t>2013-3-11</a:t>
            </a:r>
            <a:endParaRPr lang="en-US"/>
          </a:p>
        </p:txBody>
      </p:sp>
      <p:sp>
        <p:nvSpPr>
          <p:cNvPr id="3" name="Footer Placeholder 4"/>
          <p:cNvSpPr>
            <a:spLocks noGrp="1"/>
          </p:cNvSpPr>
          <p:nvPr>
            <p:ph type="ftr" sz="quarter" idx="11"/>
          </p:nvPr>
        </p:nvSpPr>
        <p:spPr/>
        <p:txBody>
          <a:bodyPr/>
          <a:lstStyle>
            <a:lvl1pPr>
              <a:defRPr/>
            </a:lvl1pPr>
          </a:lstStyle>
          <a:p>
            <a:pPr>
              <a:defRPr/>
            </a:pPr>
            <a:r>
              <a:rPr lang="en-US"/>
              <a:t>RMCAT @ IETF-86</a:t>
            </a:r>
          </a:p>
        </p:txBody>
      </p:sp>
      <p:sp>
        <p:nvSpPr>
          <p:cNvPr id="4" name="Slide Number Placeholder 5"/>
          <p:cNvSpPr>
            <a:spLocks noGrp="1"/>
          </p:cNvSpPr>
          <p:nvPr>
            <p:ph type="sldNum" sz="quarter" idx="12"/>
          </p:nvPr>
        </p:nvSpPr>
        <p:spPr/>
        <p:txBody>
          <a:bodyPr/>
          <a:lstStyle>
            <a:lvl1pPr>
              <a:defRPr/>
            </a:lvl1pPr>
          </a:lstStyle>
          <a:p>
            <a:pPr>
              <a:defRPr/>
            </a:pPr>
            <a:fld id="{A81C826E-8EBB-854D-AFCE-7808700CED60}" type="slidenum">
              <a:rPr lang="en-US"/>
              <a:pPr>
                <a:defRPr/>
              </a:pPr>
              <a:t>‹#›</a:t>
            </a:fld>
            <a:endParaRPr lang="en-US"/>
          </a:p>
        </p:txBody>
      </p:sp>
    </p:spTree>
    <p:extLst>
      <p:ext uri="{BB962C8B-B14F-4D97-AF65-F5344CB8AC3E}">
        <p14:creationId xmlns:p14="http://schemas.microsoft.com/office/powerpoint/2010/main" val="13697784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US" smtClean="0"/>
              <a:t>2013-3-11</a:t>
            </a:r>
            <a:endParaRPr lang="en-US"/>
          </a:p>
        </p:txBody>
      </p:sp>
      <p:sp>
        <p:nvSpPr>
          <p:cNvPr id="6" name="Footer Placeholder 4"/>
          <p:cNvSpPr>
            <a:spLocks noGrp="1"/>
          </p:cNvSpPr>
          <p:nvPr>
            <p:ph type="ftr" sz="quarter" idx="11"/>
          </p:nvPr>
        </p:nvSpPr>
        <p:spPr/>
        <p:txBody>
          <a:bodyPr/>
          <a:lstStyle>
            <a:lvl1pPr>
              <a:defRPr/>
            </a:lvl1pPr>
          </a:lstStyle>
          <a:p>
            <a:pPr>
              <a:defRPr/>
            </a:pPr>
            <a:r>
              <a:rPr lang="en-US"/>
              <a:t>RMCAT @ IETF-86</a:t>
            </a:r>
          </a:p>
        </p:txBody>
      </p:sp>
      <p:sp>
        <p:nvSpPr>
          <p:cNvPr id="7" name="Slide Number Placeholder 5"/>
          <p:cNvSpPr>
            <a:spLocks noGrp="1"/>
          </p:cNvSpPr>
          <p:nvPr>
            <p:ph type="sldNum" sz="quarter" idx="12"/>
          </p:nvPr>
        </p:nvSpPr>
        <p:spPr/>
        <p:txBody>
          <a:bodyPr/>
          <a:lstStyle>
            <a:lvl1pPr>
              <a:defRPr/>
            </a:lvl1pPr>
          </a:lstStyle>
          <a:p>
            <a:pPr>
              <a:defRPr/>
            </a:pPr>
            <a:fld id="{83BE984A-2371-0C46-8DF5-5FE10A3BAC3E}" type="slidenum">
              <a:rPr lang="en-US"/>
              <a:pPr>
                <a:defRPr/>
              </a:pPr>
              <a:t>‹#›</a:t>
            </a:fld>
            <a:endParaRPr lang="en-US"/>
          </a:p>
        </p:txBody>
      </p:sp>
    </p:spTree>
    <p:extLst>
      <p:ext uri="{BB962C8B-B14F-4D97-AF65-F5344CB8AC3E}">
        <p14:creationId xmlns:p14="http://schemas.microsoft.com/office/powerpoint/2010/main" val="27292608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US" smtClean="0"/>
              <a:t>2013-3-11</a:t>
            </a:r>
            <a:endParaRPr lang="en-US"/>
          </a:p>
        </p:txBody>
      </p:sp>
      <p:sp>
        <p:nvSpPr>
          <p:cNvPr id="6" name="Footer Placeholder 4"/>
          <p:cNvSpPr>
            <a:spLocks noGrp="1"/>
          </p:cNvSpPr>
          <p:nvPr>
            <p:ph type="ftr" sz="quarter" idx="11"/>
          </p:nvPr>
        </p:nvSpPr>
        <p:spPr/>
        <p:txBody>
          <a:bodyPr/>
          <a:lstStyle>
            <a:lvl1pPr>
              <a:defRPr/>
            </a:lvl1pPr>
          </a:lstStyle>
          <a:p>
            <a:pPr>
              <a:defRPr/>
            </a:pPr>
            <a:r>
              <a:rPr lang="en-US"/>
              <a:t>RMCAT @ IETF-86</a:t>
            </a:r>
          </a:p>
        </p:txBody>
      </p:sp>
      <p:sp>
        <p:nvSpPr>
          <p:cNvPr id="7" name="Slide Number Placeholder 5"/>
          <p:cNvSpPr>
            <a:spLocks noGrp="1"/>
          </p:cNvSpPr>
          <p:nvPr>
            <p:ph type="sldNum" sz="quarter" idx="12"/>
          </p:nvPr>
        </p:nvSpPr>
        <p:spPr/>
        <p:txBody>
          <a:bodyPr/>
          <a:lstStyle>
            <a:lvl1pPr>
              <a:defRPr/>
            </a:lvl1pPr>
          </a:lstStyle>
          <a:p>
            <a:pPr>
              <a:defRPr/>
            </a:pPr>
            <a:fld id="{45333A7A-4BDE-0447-8DC8-581B938761F9}" type="slidenum">
              <a:rPr lang="en-US"/>
              <a:pPr>
                <a:defRPr/>
              </a:pPr>
              <a:t>‹#›</a:t>
            </a:fld>
            <a:endParaRPr lang="en-US"/>
          </a:p>
        </p:txBody>
      </p:sp>
    </p:spTree>
    <p:extLst>
      <p:ext uri="{BB962C8B-B14F-4D97-AF65-F5344CB8AC3E}">
        <p14:creationId xmlns:p14="http://schemas.microsoft.com/office/powerpoint/2010/main" val="90580001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42"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43"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smtClean="0">
                <a:solidFill>
                  <a:schemeClr val="tx1">
                    <a:tint val="75000"/>
                  </a:schemeClr>
                </a:solidFill>
                <a:cs typeface="+mn-cs"/>
              </a:defRPr>
            </a:lvl1pPr>
          </a:lstStyle>
          <a:p>
            <a:pPr>
              <a:defRPr/>
            </a:pPr>
            <a:r>
              <a:rPr lang="en-US" smtClean="0"/>
              <a:t>2013-3-11</a:t>
            </a: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smtClean="0">
                <a:solidFill>
                  <a:schemeClr val="tx1">
                    <a:tint val="75000"/>
                  </a:schemeClr>
                </a:solidFill>
                <a:cs typeface="+mn-cs"/>
              </a:defRPr>
            </a:lvl1pPr>
          </a:lstStyle>
          <a:p>
            <a:pPr>
              <a:defRPr/>
            </a:pPr>
            <a:r>
              <a:rPr lang="en-US"/>
              <a:t>RMCAT @ IETF-86</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smtClean="0">
                <a:solidFill>
                  <a:schemeClr val="tx1">
                    <a:tint val="75000"/>
                  </a:schemeClr>
                </a:solidFill>
                <a:cs typeface="+mn-cs"/>
              </a:defRPr>
            </a:lvl1pPr>
          </a:lstStyle>
          <a:p>
            <a:pPr>
              <a:defRPr/>
            </a:pPr>
            <a:fld id="{9C914876-7F97-DC46-987A-A8F6DE668BD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ctr" defTabSz="457200" rtl="0" fontAlgn="base">
        <a:spcBef>
          <a:spcPct val="0"/>
        </a:spcBef>
        <a:spcAft>
          <a:spcPct val="0"/>
        </a:spcAft>
        <a:defRPr sz="4400" kern="1200">
          <a:solidFill>
            <a:schemeClr val="tx1"/>
          </a:solidFill>
          <a:latin typeface="+mj-lt"/>
          <a:ea typeface="ＭＳ Ｐゴシック" charset="0"/>
          <a:cs typeface="ＭＳ Ｐゴシック" charset="0"/>
        </a:defRPr>
      </a:lvl1pPr>
      <a:lvl2pPr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2pPr>
      <a:lvl3pPr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3pPr>
      <a:lvl4pPr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4pPr>
      <a:lvl5pPr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5pPr>
      <a:lvl6pPr marL="4572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9pPr>
    </p:titleStyle>
    <p:bodyStyle>
      <a:lvl1pPr marL="342900" indent="-342900" algn="l" defTabSz="457200" rtl="0" fontAlgn="base">
        <a:spcBef>
          <a:spcPct val="20000"/>
        </a:spcBef>
        <a:spcAft>
          <a:spcPct val="0"/>
        </a:spcAft>
        <a:buFont typeface="Arial" charset="0"/>
        <a:buChar char="•"/>
        <a:defRPr sz="3200" kern="1200">
          <a:solidFill>
            <a:schemeClr val="tx1"/>
          </a:solidFill>
          <a:latin typeface="+mn-lt"/>
          <a:ea typeface="ＭＳ Ｐゴシック" charset="0"/>
          <a:cs typeface="ＭＳ Ｐゴシック" charset="0"/>
        </a:defRPr>
      </a:lvl1pPr>
      <a:lvl2pPr marL="742950" indent="-285750" algn="l" defTabSz="457200" rtl="0" fontAlgn="base">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ietf.org/meeting/86/remote-participation.html" TargetMode="External"/><Relationship Id="rId4" Type="http://schemas.openxmlformats.org/officeDocument/2006/relationships/hyperlink" Target="http://www.ietf.org/mailman/listinfo/rmcat" TargetMode="External"/><Relationship Id="rId1" Type="http://schemas.openxmlformats.org/officeDocument/2006/relationships/slideLayout" Target="../slideLayouts/slideLayout2.xml"/><Relationship Id="rId2" Type="http://schemas.openxmlformats.org/officeDocument/2006/relationships/hyperlink" Target="http://datatracker.ietf.org/meeting/86/materials.html%23session.group-rmcat"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1676400"/>
            <a:ext cx="7772400" cy="1470025"/>
          </a:xfrm>
        </p:spPr>
        <p:txBody>
          <a:bodyPr rtlCol="0">
            <a:normAutofit fontScale="90000"/>
          </a:bodyPr>
          <a:lstStyle/>
          <a:p>
            <a:pPr fontAlgn="auto">
              <a:spcAft>
                <a:spcPts val="0"/>
              </a:spcAft>
              <a:defRPr/>
            </a:pPr>
            <a:r>
              <a:rPr lang="en-US" b="1" dirty="0" smtClean="0">
                <a:solidFill>
                  <a:srgbClr val="1F497D"/>
                </a:solidFill>
                <a:ea typeface="+mj-ea"/>
                <a:cs typeface="+mj-cs"/>
              </a:rPr>
              <a:t>RMCAT @ IETF-86</a:t>
            </a:r>
            <a:br>
              <a:rPr lang="en-US" b="1" dirty="0" smtClean="0">
                <a:solidFill>
                  <a:srgbClr val="1F497D"/>
                </a:solidFill>
                <a:ea typeface="+mj-ea"/>
                <a:cs typeface="+mj-cs"/>
              </a:rPr>
            </a:br>
            <a:r>
              <a:rPr lang="en-US" b="1" dirty="0" smtClean="0">
                <a:solidFill>
                  <a:srgbClr val="1F497D"/>
                </a:solidFill>
                <a:ea typeface="+mj-ea"/>
                <a:cs typeface="+mj-cs"/>
              </a:rPr>
              <a:t/>
            </a:r>
            <a:br>
              <a:rPr lang="en-US" b="1" dirty="0" smtClean="0">
                <a:solidFill>
                  <a:srgbClr val="1F497D"/>
                </a:solidFill>
                <a:ea typeface="+mj-ea"/>
                <a:cs typeface="+mj-cs"/>
              </a:rPr>
            </a:br>
            <a:r>
              <a:rPr lang="en-US" dirty="0" smtClean="0">
                <a:ea typeface="+mj-ea"/>
                <a:cs typeface="+mj-cs"/>
              </a:rPr>
              <a:t>RTP Media</a:t>
            </a:r>
            <a:br>
              <a:rPr lang="en-US" dirty="0" smtClean="0">
                <a:ea typeface="+mj-ea"/>
                <a:cs typeface="+mj-cs"/>
              </a:rPr>
            </a:br>
            <a:r>
              <a:rPr lang="en-US" dirty="0" smtClean="0">
                <a:ea typeface="+mj-ea"/>
                <a:cs typeface="+mj-cs"/>
              </a:rPr>
              <a:t>Congestion Avoidance Techniques</a:t>
            </a:r>
          </a:p>
        </p:txBody>
      </p:sp>
      <p:sp>
        <p:nvSpPr>
          <p:cNvPr id="2051" name="Rectangle 3"/>
          <p:cNvSpPr>
            <a:spLocks noGrp="1" noChangeArrowheads="1"/>
          </p:cNvSpPr>
          <p:nvPr>
            <p:ph type="subTitle" idx="1"/>
          </p:nvPr>
        </p:nvSpPr>
        <p:spPr>
          <a:xfrm>
            <a:off x="1371600" y="4267200"/>
            <a:ext cx="6400800" cy="1752600"/>
          </a:xfrm>
        </p:spPr>
        <p:txBody>
          <a:bodyPr rtlCol="0">
            <a:normAutofit/>
          </a:bodyPr>
          <a:lstStyle/>
          <a:p>
            <a:pPr algn="l" fontAlgn="auto">
              <a:spcAft>
                <a:spcPts val="0"/>
              </a:spcAft>
              <a:buFont typeface="Arial"/>
              <a:buNone/>
              <a:tabLst>
                <a:tab pos="6216650" algn="r"/>
              </a:tabLst>
              <a:defRPr/>
            </a:pPr>
            <a:r>
              <a:rPr lang="en-US" sz="2400" dirty="0" smtClean="0">
                <a:solidFill>
                  <a:schemeClr val="tx1">
                    <a:lumMod val="75000"/>
                    <a:lumOff val="25000"/>
                  </a:schemeClr>
                </a:solidFill>
                <a:ea typeface="+mn-ea"/>
                <a:cs typeface="+mn-cs"/>
              </a:rPr>
              <a:t>Lars Eggert	</a:t>
            </a:r>
            <a:r>
              <a:rPr lang="en-US" sz="2400" dirty="0" err="1" smtClean="0">
                <a:solidFill>
                  <a:schemeClr val="tx1">
                    <a:lumMod val="75000"/>
                    <a:lumOff val="25000"/>
                  </a:schemeClr>
                </a:solidFill>
                <a:ea typeface="+mn-ea"/>
                <a:cs typeface="+mn-cs"/>
              </a:rPr>
              <a:t>lars@netapp.com</a:t>
            </a:r>
            <a:endParaRPr lang="en-US" sz="2400" dirty="0" smtClean="0">
              <a:solidFill>
                <a:schemeClr val="tx1">
                  <a:lumMod val="75000"/>
                  <a:lumOff val="25000"/>
                </a:schemeClr>
              </a:solidFill>
              <a:ea typeface="+mn-ea"/>
              <a:cs typeface="+mn-cs"/>
            </a:endParaRPr>
          </a:p>
          <a:p>
            <a:pPr algn="l" fontAlgn="auto">
              <a:spcAft>
                <a:spcPts val="0"/>
              </a:spcAft>
              <a:buFont typeface="Arial"/>
              <a:buNone/>
              <a:tabLst>
                <a:tab pos="6216650" algn="r"/>
              </a:tabLst>
              <a:defRPr/>
            </a:pPr>
            <a:r>
              <a:rPr lang="en-US" sz="2400" dirty="0" err="1" smtClean="0">
                <a:solidFill>
                  <a:schemeClr val="tx1">
                    <a:lumMod val="75000"/>
                    <a:lumOff val="25000"/>
                  </a:schemeClr>
                </a:solidFill>
                <a:ea typeface="+mn-ea"/>
                <a:cs typeface="+mn-cs"/>
              </a:rPr>
              <a:t>Mirja</a:t>
            </a:r>
            <a:r>
              <a:rPr lang="en-US" sz="2400" dirty="0" smtClean="0">
                <a:solidFill>
                  <a:schemeClr val="tx1">
                    <a:lumMod val="75000"/>
                    <a:lumOff val="25000"/>
                  </a:schemeClr>
                </a:solidFill>
                <a:ea typeface="+mn-ea"/>
                <a:cs typeface="+mn-cs"/>
              </a:rPr>
              <a:t> </a:t>
            </a:r>
            <a:r>
              <a:rPr lang="en-US" sz="2400" dirty="0" err="1" smtClean="0">
                <a:solidFill>
                  <a:schemeClr val="tx1">
                    <a:lumMod val="75000"/>
                    <a:lumOff val="25000"/>
                  </a:schemeClr>
                </a:solidFill>
                <a:ea typeface="+mn-ea"/>
                <a:cs typeface="+mn-cs"/>
              </a:rPr>
              <a:t>Kühlewind</a:t>
            </a:r>
            <a:r>
              <a:rPr lang="en-US" sz="2400" dirty="0" smtClean="0">
                <a:solidFill>
                  <a:schemeClr val="tx1">
                    <a:lumMod val="75000"/>
                    <a:lumOff val="25000"/>
                  </a:schemeClr>
                </a:solidFill>
                <a:ea typeface="+mn-ea"/>
                <a:cs typeface="+mn-cs"/>
              </a:rPr>
              <a:t>  	</a:t>
            </a:r>
            <a:r>
              <a:rPr lang="en-US" sz="2400" dirty="0" err="1" smtClean="0">
                <a:solidFill>
                  <a:schemeClr val="tx1">
                    <a:lumMod val="75000"/>
                    <a:lumOff val="25000"/>
                  </a:schemeClr>
                </a:solidFill>
                <a:ea typeface="+mn-ea"/>
                <a:cs typeface="+mn-cs"/>
              </a:rPr>
              <a:t>mkuehle@ikr.uni-stuttgart.de</a:t>
            </a:r>
            <a:endParaRPr lang="en-US" sz="2400" dirty="0" smtClean="0">
              <a:solidFill>
                <a:schemeClr val="tx1">
                  <a:lumMod val="75000"/>
                  <a:lumOff val="25000"/>
                </a:schemeClr>
              </a:solidFill>
              <a:ea typeface="+mn-ea"/>
              <a:cs typeface="+mn-cs"/>
            </a:endParaRPr>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Rectangle 2"/>
          <p:cNvSpPr>
            <a:spLocks noGrp="1" noChangeArrowheads="1"/>
          </p:cNvSpPr>
          <p:nvPr>
            <p:ph type="title"/>
          </p:nvPr>
        </p:nvSpPr>
        <p:spPr/>
        <p:txBody>
          <a:bodyPr/>
          <a:lstStyle/>
          <a:p>
            <a:r>
              <a:rPr lang="en-US">
                <a:latin typeface="Calibri" charset="0"/>
              </a:rPr>
              <a:t>app-interactions</a:t>
            </a:r>
          </a:p>
        </p:txBody>
      </p:sp>
      <p:sp>
        <p:nvSpPr>
          <p:cNvPr id="9218" name="Rectangle 3"/>
          <p:cNvSpPr>
            <a:spLocks noGrp="1" noChangeArrowheads="1"/>
          </p:cNvSpPr>
          <p:nvPr>
            <p:ph idx="1"/>
          </p:nvPr>
        </p:nvSpPr>
        <p:spPr/>
        <p:txBody>
          <a:bodyPr/>
          <a:lstStyle/>
          <a:p>
            <a:pPr marL="0" indent="0">
              <a:buFontTx/>
              <a:buNone/>
            </a:pPr>
            <a:r>
              <a:rPr lang="en-US" sz="2000" b="1" dirty="0">
                <a:latin typeface="Calibri" charset="0"/>
              </a:rPr>
              <a:t>Charter title 		</a:t>
            </a:r>
            <a:r>
              <a:rPr lang="en-US" sz="2000" b="1" dirty="0">
                <a:solidFill>
                  <a:srgbClr val="C0504D"/>
                </a:solidFill>
                <a:latin typeface="Calibri" charset="0"/>
              </a:rPr>
              <a:t>Interactions between applications and RTP flows</a:t>
            </a:r>
          </a:p>
          <a:p>
            <a:pPr marL="0" indent="0">
              <a:buFontTx/>
              <a:buNone/>
            </a:pPr>
            <a:r>
              <a:rPr lang="en-US" sz="2000" b="1" dirty="0">
                <a:latin typeface="Calibri" charset="0"/>
              </a:rPr>
              <a:t>Intended status 	Informational RFC</a:t>
            </a:r>
          </a:p>
          <a:p>
            <a:pPr marL="0" indent="0">
              <a:buFontTx/>
              <a:buNone/>
            </a:pPr>
            <a:r>
              <a:rPr lang="en-US" sz="2000" b="1" dirty="0">
                <a:latin typeface="Calibri" charset="0"/>
              </a:rPr>
              <a:t>Goals 			</a:t>
            </a:r>
            <a:r>
              <a:rPr lang="en-US" sz="2000" b="1" i="1" dirty="0">
                <a:latin typeface="Calibri" charset="0"/>
              </a:rPr>
              <a:t>If needed: </a:t>
            </a:r>
            <a:r>
              <a:rPr lang="en-US" sz="2000" b="1" dirty="0">
                <a:solidFill>
                  <a:srgbClr val="C0504D"/>
                </a:solidFill>
                <a:latin typeface="Calibri" charset="0"/>
              </a:rPr>
              <a:t>Adopt ?, Submit May 2013</a:t>
            </a:r>
          </a:p>
          <a:p>
            <a:pPr marL="0" indent="0">
              <a:buFontTx/>
              <a:buNone/>
            </a:pPr>
            <a:endParaRPr lang="en-US" sz="2000" dirty="0">
              <a:latin typeface="Calibri" charset="0"/>
            </a:endParaRPr>
          </a:p>
          <a:p>
            <a:pPr marL="0" indent="0">
              <a:buFontTx/>
              <a:buNone/>
            </a:pPr>
            <a:r>
              <a:rPr lang="en-US" sz="2000" dirty="0">
                <a:latin typeface="Calibri" charset="0"/>
              </a:rPr>
              <a:t>Identify interactions between applications and RTP flows to enable conveying helpful cross-layer information such as per-packet priorities, flow elasticity, etc. This information might be used to populate an API, but the WG will not define a specific API itself. </a:t>
            </a:r>
          </a:p>
        </p:txBody>
      </p:sp>
      <p:sp>
        <p:nvSpPr>
          <p:cNvPr id="4" name="Date Placeholder 3"/>
          <p:cNvSpPr>
            <a:spLocks noGrp="1"/>
          </p:cNvSpPr>
          <p:nvPr>
            <p:ph type="dt" sz="quarter" idx="10"/>
          </p:nvPr>
        </p:nvSpPr>
        <p:spPr/>
        <p:txBody>
          <a:bodyPr/>
          <a:lstStyle/>
          <a:p>
            <a:pPr>
              <a:defRPr/>
            </a:pPr>
            <a:r>
              <a:rPr lang="en-US" smtClean="0"/>
              <a:t>2013-3-11</a:t>
            </a:r>
            <a:endParaRPr lang="en-US"/>
          </a:p>
        </p:txBody>
      </p:sp>
      <p:sp>
        <p:nvSpPr>
          <p:cNvPr id="5" name="Footer Placeholder 4"/>
          <p:cNvSpPr>
            <a:spLocks noGrp="1"/>
          </p:cNvSpPr>
          <p:nvPr>
            <p:ph type="ftr" sz="quarter" idx="11"/>
          </p:nvPr>
        </p:nvSpPr>
        <p:spPr/>
        <p:txBody>
          <a:bodyPr/>
          <a:lstStyle/>
          <a:p>
            <a:pPr>
              <a:defRPr/>
            </a:pPr>
            <a:r>
              <a:rPr lang="en-US"/>
              <a:t>RMCAT @ IETF-86</a:t>
            </a:r>
          </a:p>
        </p:txBody>
      </p:sp>
      <p:sp>
        <p:nvSpPr>
          <p:cNvPr id="6" name="Slide Number Placeholder 5"/>
          <p:cNvSpPr>
            <a:spLocks noGrp="1"/>
          </p:cNvSpPr>
          <p:nvPr>
            <p:ph type="sldNum" sz="quarter" idx="12"/>
          </p:nvPr>
        </p:nvSpPr>
        <p:spPr/>
        <p:txBody>
          <a:bodyPr/>
          <a:lstStyle/>
          <a:p>
            <a:pPr>
              <a:defRPr/>
            </a:pPr>
            <a:fld id="{B919B33B-E144-1044-8C8B-14414F5169CA}" type="slidenum">
              <a:rPr lang="en-US"/>
              <a:pPr>
                <a:defRPr/>
              </a:pPr>
              <a:t>10</a:t>
            </a:fld>
            <a:endParaRPr lang="en-US"/>
          </a:p>
        </p:txBody>
      </p:sp>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dirty="0" smtClean="0"/>
              <a:t>ID Status</a:t>
            </a:r>
            <a:endParaRPr lang="en-US"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330838386"/>
              </p:ext>
            </p:extLst>
          </p:nvPr>
        </p:nvGraphicFramePr>
        <p:xfrm>
          <a:off x="457200" y="1600200"/>
          <a:ext cx="8229600" cy="4846320"/>
        </p:xfrm>
        <a:graphic>
          <a:graphicData uri="http://schemas.openxmlformats.org/drawingml/2006/table">
            <a:tbl>
              <a:tblPr firstRow="1" bandRow="1">
                <a:tableStyleId>{2D5ABB26-0587-4C30-8999-92F81FD0307C}</a:tableStyleId>
              </a:tblPr>
              <a:tblGrid>
                <a:gridCol w="3048000"/>
                <a:gridCol w="5181600"/>
              </a:tblGrid>
              <a:tr h="370840">
                <a:tc>
                  <a:txBody>
                    <a:bodyPr/>
                    <a:lstStyle/>
                    <a:p>
                      <a:r>
                        <a:rPr lang="en-US" sz="2400" b="1" dirty="0" smtClean="0">
                          <a:solidFill>
                            <a:srgbClr val="C0504D"/>
                          </a:solidFill>
                        </a:rPr>
                        <a:t>Milestone</a:t>
                      </a:r>
                      <a:endParaRPr lang="en-US" sz="2400" b="1" dirty="0">
                        <a:solidFill>
                          <a:srgbClr val="C0504D"/>
                        </a:solidFill>
                      </a:endParaRPr>
                    </a:p>
                  </a:txBody>
                  <a:tcPr/>
                </a:tc>
                <a:tc>
                  <a:txBody>
                    <a:bodyPr/>
                    <a:lstStyle/>
                    <a:p>
                      <a:r>
                        <a:rPr lang="en-US" sz="2400" b="1" dirty="0" smtClean="0">
                          <a:solidFill>
                            <a:srgbClr val="C0504D"/>
                          </a:solidFill>
                        </a:rPr>
                        <a:t>Candidate</a:t>
                      </a:r>
                      <a:r>
                        <a:rPr lang="en-US" sz="2400" b="1" baseline="0" dirty="0" smtClean="0">
                          <a:solidFill>
                            <a:srgbClr val="C0504D"/>
                          </a:solidFill>
                        </a:rPr>
                        <a:t> IDs</a:t>
                      </a:r>
                      <a:endParaRPr lang="en-US" sz="2400" b="1" dirty="0">
                        <a:solidFill>
                          <a:srgbClr val="C0504D"/>
                        </a:solidFill>
                      </a:endParaRPr>
                    </a:p>
                  </a:txBody>
                  <a:tcPr/>
                </a:tc>
              </a:tr>
              <a:tr h="370840">
                <a:tc>
                  <a:txBody>
                    <a:bodyPr/>
                    <a:lstStyle/>
                    <a:p>
                      <a:r>
                        <a:rPr lang="en-US" sz="2400" b="1" dirty="0" smtClean="0">
                          <a:solidFill>
                            <a:schemeClr val="tx2"/>
                          </a:solidFill>
                        </a:rPr>
                        <a:t>cc-requirements</a:t>
                      </a:r>
                      <a:endParaRPr lang="en-US" sz="2400" b="1" dirty="0">
                        <a:solidFill>
                          <a:schemeClr val="tx2"/>
                        </a:solidFill>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2400" dirty="0" smtClean="0"/>
                        <a:t>draft-</a:t>
                      </a:r>
                      <a:r>
                        <a:rPr lang="en-US" sz="2400" dirty="0" err="1" smtClean="0"/>
                        <a:t>jesup</a:t>
                      </a:r>
                      <a:r>
                        <a:rPr lang="en-US" sz="2400" dirty="0" smtClean="0"/>
                        <a:t>-</a:t>
                      </a:r>
                      <a:r>
                        <a:rPr lang="en-US" sz="2400" dirty="0" err="1" smtClean="0"/>
                        <a:t>rmcat-reqs</a:t>
                      </a:r>
                      <a:endParaRPr lang="en-US" sz="2400" dirty="0"/>
                    </a:p>
                  </a:txBody>
                  <a:tcPr/>
                </a:tc>
              </a:tr>
              <a:tr h="370840">
                <a:tc>
                  <a:txBody>
                    <a:bodyPr/>
                    <a:lstStyle/>
                    <a:p>
                      <a:r>
                        <a:rPr lang="en-US" sz="2400" b="1" dirty="0" err="1" smtClean="0">
                          <a:solidFill>
                            <a:schemeClr val="tx2"/>
                          </a:solidFill>
                        </a:rPr>
                        <a:t>eval</a:t>
                      </a:r>
                      <a:r>
                        <a:rPr lang="en-US" sz="2400" b="1" dirty="0" smtClean="0">
                          <a:solidFill>
                            <a:schemeClr val="tx2"/>
                          </a:solidFill>
                        </a:rPr>
                        <a:t>-criteria</a:t>
                      </a:r>
                      <a:endParaRPr lang="en-US" sz="2400" b="1" dirty="0">
                        <a:solidFill>
                          <a:schemeClr val="tx2"/>
                        </a:solidFill>
                      </a:endParaRPr>
                    </a:p>
                  </a:txBody>
                  <a:tcPr/>
                </a:tc>
                <a:tc>
                  <a:txBody>
                    <a:bodyPr/>
                    <a:lstStyle/>
                    <a:p>
                      <a:r>
                        <a:rPr lang="en-US" sz="2400" dirty="0" smtClean="0"/>
                        <a:t>draft-</a:t>
                      </a:r>
                      <a:r>
                        <a:rPr lang="en-US" sz="2400" dirty="0" err="1" smtClean="0"/>
                        <a:t>singh</a:t>
                      </a:r>
                      <a:r>
                        <a:rPr lang="en-US" sz="2400" dirty="0" smtClean="0"/>
                        <a:t>-</a:t>
                      </a:r>
                      <a:r>
                        <a:rPr lang="en-US" sz="2400" dirty="0" err="1" smtClean="0"/>
                        <a:t>rmcat</a:t>
                      </a:r>
                      <a:r>
                        <a:rPr lang="en-US" sz="2400" dirty="0" smtClean="0"/>
                        <a:t>-cc-</a:t>
                      </a:r>
                      <a:r>
                        <a:rPr lang="en-US" sz="2400" dirty="0" err="1" smtClean="0"/>
                        <a:t>eval</a:t>
                      </a:r>
                      <a:endParaRPr lang="en-US" sz="2400" dirty="0"/>
                    </a:p>
                  </a:txBody>
                  <a:tcPr/>
                </a:tc>
              </a:tr>
              <a:tr h="370840">
                <a:tc>
                  <a:txBody>
                    <a:bodyPr/>
                    <a:lstStyle/>
                    <a:p>
                      <a:r>
                        <a:rPr lang="en-US" sz="2400" b="1" dirty="0" smtClean="0">
                          <a:solidFill>
                            <a:schemeClr val="tx2"/>
                          </a:solidFill>
                        </a:rPr>
                        <a:t>group-cc</a:t>
                      </a:r>
                      <a:endParaRPr lang="en-US" sz="2400" b="1" dirty="0">
                        <a:solidFill>
                          <a:schemeClr val="tx2"/>
                        </a:solidFill>
                      </a:endParaRPr>
                    </a:p>
                  </a:txBody>
                  <a:tcPr/>
                </a:tc>
                <a:tc>
                  <a:txBody>
                    <a:bodyPr/>
                    <a:lstStyle/>
                    <a:p>
                      <a:r>
                        <a:rPr lang="en-US" sz="2400" dirty="0" smtClean="0"/>
                        <a:t>draft-</a:t>
                      </a:r>
                      <a:r>
                        <a:rPr lang="en-US" sz="2400" dirty="0" err="1" smtClean="0"/>
                        <a:t>welzl</a:t>
                      </a:r>
                      <a:r>
                        <a:rPr lang="en-US" sz="2400" dirty="0" smtClean="0"/>
                        <a:t>-</a:t>
                      </a:r>
                      <a:r>
                        <a:rPr lang="en-US" sz="2400" dirty="0" err="1" smtClean="0"/>
                        <a:t>rmcat</a:t>
                      </a:r>
                      <a:r>
                        <a:rPr lang="en-US" sz="2400" dirty="0" smtClean="0"/>
                        <a:t>-coupled-cc</a:t>
                      </a:r>
                      <a:endParaRPr lang="en-US" sz="2400" dirty="0"/>
                    </a:p>
                  </a:txBody>
                  <a:tcPr/>
                </a:tc>
              </a:tr>
              <a:tr h="370840">
                <a:tc>
                  <a:txBody>
                    <a:bodyPr/>
                    <a:lstStyle/>
                    <a:p>
                      <a:r>
                        <a:rPr lang="en-US" sz="2400" b="1" dirty="0" err="1" smtClean="0">
                          <a:solidFill>
                            <a:schemeClr val="tx2"/>
                          </a:solidFill>
                        </a:rPr>
                        <a:t>rtcp</a:t>
                      </a:r>
                      <a:r>
                        <a:rPr lang="en-US" sz="2400" b="1" dirty="0" smtClean="0">
                          <a:solidFill>
                            <a:schemeClr val="tx2"/>
                          </a:solidFill>
                        </a:rPr>
                        <a:t>-requirements</a:t>
                      </a:r>
                      <a:endParaRPr lang="en-US" sz="2400" b="1" dirty="0">
                        <a:solidFill>
                          <a:schemeClr val="tx2"/>
                        </a:solidFill>
                      </a:endParaRPr>
                    </a:p>
                  </a:txBody>
                  <a:tcPr/>
                </a:tc>
                <a:tc>
                  <a:txBody>
                    <a:bodyPr/>
                    <a:lstStyle/>
                    <a:p>
                      <a:r>
                        <a:rPr lang="en-US" sz="2400" dirty="0" smtClean="0"/>
                        <a:t>–</a:t>
                      </a:r>
                      <a:endParaRPr lang="en-US" sz="2400" dirty="0"/>
                    </a:p>
                  </a:txBody>
                  <a:tcPr/>
                </a:tc>
              </a:tr>
              <a:tr h="370840">
                <a:tc>
                  <a:txBody>
                    <a:bodyPr/>
                    <a:lstStyle/>
                    <a:p>
                      <a:r>
                        <a:rPr lang="en-US" sz="2400" b="1" dirty="0" smtClean="0">
                          <a:solidFill>
                            <a:schemeClr val="tx2"/>
                          </a:solidFill>
                        </a:rPr>
                        <a:t>app-interactions</a:t>
                      </a:r>
                      <a:endParaRPr lang="en-US" sz="2400" b="1" dirty="0">
                        <a:solidFill>
                          <a:schemeClr val="tx2"/>
                        </a:solidFill>
                      </a:endParaRPr>
                    </a:p>
                  </a:txBody>
                  <a:tcPr/>
                </a:tc>
                <a:tc>
                  <a:txBody>
                    <a:bodyPr/>
                    <a:lstStyle/>
                    <a:p>
                      <a:r>
                        <a:rPr lang="en-US" sz="2400" dirty="0" smtClean="0"/>
                        <a:t>–</a:t>
                      </a:r>
                      <a:endParaRPr lang="en-US" sz="2400" dirty="0"/>
                    </a:p>
                  </a:txBody>
                  <a:tcPr/>
                </a:tc>
              </a:tr>
              <a:tr h="370840">
                <a:tc>
                  <a:txBody>
                    <a:bodyPr/>
                    <a:lstStyle/>
                    <a:p>
                      <a:r>
                        <a:rPr lang="en-US" sz="2400" b="1" dirty="0" smtClean="0">
                          <a:solidFill>
                            <a:schemeClr val="tx2"/>
                          </a:solidFill>
                        </a:rPr>
                        <a:t>detect-</a:t>
                      </a:r>
                      <a:r>
                        <a:rPr lang="en-US" sz="2400" b="1" dirty="0" err="1" smtClean="0">
                          <a:solidFill>
                            <a:schemeClr val="tx2"/>
                          </a:solidFill>
                        </a:rPr>
                        <a:t>sched</a:t>
                      </a:r>
                      <a:r>
                        <a:rPr lang="en-US" sz="2400" b="1" dirty="0" smtClean="0">
                          <a:solidFill>
                            <a:schemeClr val="tx2"/>
                          </a:solidFill>
                        </a:rPr>
                        <a:t>-failures</a:t>
                      </a:r>
                      <a:endParaRPr lang="en-US" sz="2400" b="1" dirty="0">
                        <a:solidFill>
                          <a:schemeClr val="tx2"/>
                        </a:solidFill>
                      </a:endParaRPr>
                    </a:p>
                  </a:txBody>
                  <a:tcPr/>
                </a:tc>
                <a:tc>
                  <a:txBody>
                    <a:bodyPr/>
                    <a:lstStyle/>
                    <a:p>
                      <a:r>
                        <a:rPr lang="en-US" sz="2400" dirty="0" smtClean="0"/>
                        <a:t>–</a:t>
                      </a:r>
                      <a:endParaRPr lang="en-US" sz="2400" dirty="0"/>
                    </a:p>
                  </a:txBody>
                  <a:tcPr/>
                </a:tc>
              </a:tr>
              <a:tr h="370840">
                <a:tc>
                  <a:txBody>
                    <a:bodyPr/>
                    <a:lstStyle/>
                    <a:p>
                      <a:r>
                        <a:rPr lang="en-US" sz="2400" b="1" dirty="0" smtClean="0">
                          <a:solidFill>
                            <a:schemeClr val="tx2"/>
                          </a:solidFill>
                        </a:rPr>
                        <a:t>cc-</a:t>
                      </a:r>
                      <a:r>
                        <a:rPr lang="en-US" sz="2400" b="1" dirty="0" err="1" smtClean="0">
                          <a:solidFill>
                            <a:schemeClr val="tx2"/>
                          </a:solidFill>
                        </a:rPr>
                        <a:t>cand</a:t>
                      </a:r>
                      <a:r>
                        <a:rPr lang="en-US" sz="2400" b="1" dirty="0" smtClean="0">
                          <a:solidFill>
                            <a:schemeClr val="tx2"/>
                          </a:solidFill>
                        </a:rPr>
                        <a:t>-X</a:t>
                      </a:r>
                      <a:endParaRPr lang="en-US" sz="2400" b="1" dirty="0">
                        <a:solidFill>
                          <a:schemeClr val="tx2"/>
                        </a:solidFill>
                      </a:endParaRPr>
                    </a:p>
                  </a:txBody>
                  <a:tcPr/>
                </a:tc>
                <a:tc>
                  <a:txBody>
                    <a:bodyPr/>
                    <a:lstStyle/>
                    <a:p>
                      <a:r>
                        <a:rPr lang="en-US" sz="2400" dirty="0" smtClean="0"/>
                        <a:t>draft-</a:t>
                      </a:r>
                      <a:r>
                        <a:rPr lang="en-US" sz="2400" dirty="0" err="1" smtClean="0"/>
                        <a:t>alvestrand</a:t>
                      </a:r>
                      <a:r>
                        <a:rPr lang="en-US" sz="2400" dirty="0" smtClean="0"/>
                        <a:t>-</a:t>
                      </a:r>
                      <a:r>
                        <a:rPr lang="en-US" sz="2400" dirty="0" err="1" smtClean="0"/>
                        <a:t>rmcat</a:t>
                      </a:r>
                      <a:r>
                        <a:rPr lang="en-US" sz="2400" dirty="0" smtClean="0"/>
                        <a:t>-congestion</a:t>
                      </a:r>
                      <a:br>
                        <a:rPr lang="en-US" sz="2400" dirty="0" smtClean="0"/>
                      </a:br>
                      <a:r>
                        <a:rPr lang="en-US" sz="2400" dirty="0" smtClean="0"/>
                        <a:t>draft-</a:t>
                      </a:r>
                      <a:r>
                        <a:rPr lang="en-US" sz="2400" dirty="0" err="1" smtClean="0"/>
                        <a:t>zhu</a:t>
                      </a:r>
                      <a:r>
                        <a:rPr lang="en-US" sz="2400" dirty="0" smtClean="0"/>
                        <a:t>-</a:t>
                      </a:r>
                      <a:r>
                        <a:rPr lang="en-US" sz="2400" dirty="0" err="1" smtClean="0"/>
                        <a:t>rmcat</a:t>
                      </a:r>
                      <a:r>
                        <a:rPr lang="en-US" sz="2400" dirty="0" smtClean="0"/>
                        <a:t>-nada</a:t>
                      </a:r>
                      <a:br>
                        <a:rPr lang="en-US" sz="2400" dirty="0" smtClean="0"/>
                      </a:br>
                      <a:r>
                        <a:rPr lang="en-US" sz="2400" dirty="0" smtClean="0"/>
                        <a:t>draft-</a:t>
                      </a:r>
                      <a:r>
                        <a:rPr lang="en-US" sz="2400" dirty="0" err="1" smtClean="0"/>
                        <a:t>ohanlon</a:t>
                      </a:r>
                      <a:r>
                        <a:rPr lang="en-US" sz="2400" dirty="0" smtClean="0"/>
                        <a:t>-</a:t>
                      </a:r>
                      <a:r>
                        <a:rPr lang="en-US" sz="2400" dirty="0" err="1" smtClean="0"/>
                        <a:t>rmcat-dflow</a:t>
                      </a:r>
                      <a:endParaRPr lang="en-US" sz="2400" dirty="0"/>
                    </a:p>
                  </a:txBody>
                  <a:tcPr/>
                </a:tc>
              </a:tr>
              <a:tr h="370840">
                <a:tc>
                  <a:txBody>
                    <a:bodyPr/>
                    <a:lstStyle/>
                    <a:p>
                      <a:endParaRPr lang="en-US" sz="2400" b="1" dirty="0">
                        <a:solidFill>
                          <a:schemeClr val="tx2"/>
                        </a:solidFill>
                      </a:endParaRPr>
                    </a:p>
                  </a:txBody>
                  <a:tcPr/>
                </a:tc>
                <a:tc>
                  <a:txBody>
                    <a:bodyPr/>
                    <a:lstStyle/>
                    <a:p>
                      <a:endParaRPr lang="en-US" sz="2400" dirty="0"/>
                    </a:p>
                  </a:txBody>
                  <a:tcPr/>
                </a:tc>
              </a:tr>
            </a:tbl>
          </a:graphicData>
        </a:graphic>
      </p:graphicFrame>
      <p:sp>
        <p:nvSpPr>
          <p:cNvPr id="4" name="Date Placeholder 3"/>
          <p:cNvSpPr>
            <a:spLocks noGrp="1"/>
          </p:cNvSpPr>
          <p:nvPr>
            <p:ph type="dt" sz="half" idx="10"/>
          </p:nvPr>
        </p:nvSpPr>
        <p:spPr/>
        <p:txBody>
          <a:bodyPr/>
          <a:lstStyle/>
          <a:p>
            <a:pPr>
              <a:defRPr/>
            </a:pPr>
            <a:r>
              <a:rPr lang="en-US" smtClean="0"/>
              <a:t>2013-3-11</a:t>
            </a:r>
            <a:endParaRPr lang="en-US"/>
          </a:p>
        </p:txBody>
      </p:sp>
      <p:sp>
        <p:nvSpPr>
          <p:cNvPr id="5" name="Footer Placeholder 4"/>
          <p:cNvSpPr>
            <a:spLocks noGrp="1"/>
          </p:cNvSpPr>
          <p:nvPr>
            <p:ph type="ftr" sz="quarter" idx="11"/>
          </p:nvPr>
        </p:nvSpPr>
        <p:spPr/>
        <p:txBody>
          <a:bodyPr/>
          <a:lstStyle/>
          <a:p>
            <a:pPr>
              <a:defRPr/>
            </a:pPr>
            <a:r>
              <a:rPr lang="en-US" smtClean="0"/>
              <a:t>RMCAT @ IETF-86</a:t>
            </a:r>
            <a:endParaRPr lang="en-US"/>
          </a:p>
        </p:txBody>
      </p:sp>
      <p:sp>
        <p:nvSpPr>
          <p:cNvPr id="6" name="Slide Number Placeholder 5"/>
          <p:cNvSpPr>
            <a:spLocks noGrp="1"/>
          </p:cNvSpPr>
          <p:nvPr>
            <p:ph type="sldNum" sz="quarter" idx="12"/>
          </p:nvPr>
        </p:nvSpPr>
        <p:spPr/>
        <p:txBody>
          <a:bodyPr/>
          <a:lstStyle/>
          <a:p>
            <a:pPr>
              <a:defRPr/>
            </a:pPr>
            <a:fld id="{1C905368-8988-9448-A625-4B2F1D93D0F9}" type="slidenum">
              <a:rPr lang="en-US" smtClean="0"/>
              <a:pPr>
                <a:defRPr/>
              </a:pPr>
              <a:t>11</a:t>
            </a:fld>
            <a:endParaRPr lang="en-US"/>
          </a:p>
        </p:txBody>
      </p:sp>
    </p:spTree>
    <p:extLst>
      <p:ext uri="{BB962C8B-B14F-4D97-AF65-F5344CB8AC3E}">
        <p14:creationId xmlns:p14="http://schemas.microsoft.com/office/powerpoint/2010/main" val="967011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dirty="0" smtClean="0"/>
              <a:t>ID Status</a:t>
            </a:r>
            <a:endParaRPr lang="en-US"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991853051"/>
              </p:ext>
            </p:extLst>
          </p:nvPr>
        </p:nvGraphicFramePr>
        <p:xfrm>
          <a:off x="457200" y="1600200"/>
          <a:ext cx="8229600" cy="4846320"/>
        </p:xfrm>
        <a:graphic>
          <a:graphicData uri="http://schemas.openxmlformats.org/drawingml/2006/table">
            <a:tbl>
              <a:tblPr firstRow="1" bandRow="1">
                <a:tableStyleId>{2D5ABB26-0587-4C30-8999-92F81FD0307C}</a:tableStyleId>
              </a:tblPr>
              <a:tblGrid>
                <a:gridCol w="3048000"/>
                <a:gridCol w="5181600"/>
              </a:tblGrid>
              <a:tr h="370840">
                <a:tc>
                  <a:txBody>
                    <a:bodyPr/>
                    <a:lstStyle/>
                    <a:p>
                      <a:r>
                        <a:rPr lang="en-US" sz="2400" b="1" dirty="0" smtClean="0">
                          <a:solidFill>
                            <a:srgbClr val="C0504D"/>
                          </a:solidFill>
                        </a:rPr>
                        <a:t>Milestone</a:t>
                      </a:r>
                      <a:endParaRPr lang="en-US" sz="2400" b="1" dirty="0">
                        <a:solidFill>
                          <a:srgbClr val="C0504D"/>
                        </a:solidFill>
                      </a:endParaRPr>
                    </a:p>
                  </a:txBody>
                  <a:tcPr/>
                </a:tc>
                <a:tc>
                  <a:txBody>
                    <a:bodyPr/>
                    <a:lstStyle/>
                    <a:p>
                      <a:r>
                        <a:rPr lang="en-US" sz="2400" b="1" dirty="0" smtClean="0">
                          <a:solidFill>
                            <a:srgbClr val="C0504D"/>
                          </a:solidFill>
                        </a:rPr>
                        <a:t>Candidate</a:t>
                      </a:r>
                      <a:r>
                        <a:rPr lang="en-US" sz="2400" b="1" baseline="0" dirty="0" smtClean="0">
                          <a:solidFill>
                            <a:srgbClr val="C0504D"/>
                          </a:solidFill>
                        </a:rPr>
                        <a:t> IDs</a:t>
                      </a:r>
                      <a:endParaRPr lang="en-US" sz="2400" b="1" dirty="0">
                        <a:solidFill>
                          <a:srgbClr val="C0504D"/>
                        </a:solidFill>
                      </a:endParaRPr>
                    </a:p>
                  </a:txBody>
                  <a:tcPr/>
                </a:tc>
              </a:tr>
              <a:tr h="370840">
                <a:tc>
                  <a:txBody>
                    <a:bodyPr/>
                    <a:lstStyle/>
                    <a:p>
                      <a:r>
                        <a:rPr lang="en-US" sz="2400" b="1" dirty="0" smtClean="0">
                          <a:solidFill>
                            <a:schemeClr val="tx2"/>
                          </a:solidFill>
                        </a:rPr>
                        <a:t>cc-requirements</a:t>
                      </a:r>
                      <a:endParaRPr lang="en-US" sz="2400" b="1" dirty="0">
                        <a:solidFill>
                          <a:schemeClr val="tx2"/>
                        </a:solidFill>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2400" dirty="0" smtClean="0"/>
                        <a:t>draft-</a:t>
                      </a:r>
                      <a:r>
                        <a:rPr lang="en-US" sz="2400" dirty="0" err="1" smtClean="0"/>
                        <a:t>jesup</a:t>
                      </a:r>
                      <a:r>
                        <a:rPr lang="en-US" sz="2400" dirty="0" smtClean="0"/>
                        <a:t>-</a:t>
                      </a:r>
                      <a:r>
                        <a:rPr lang="en-US" sz="2400" dirty="0" err="1" smtClean="0"/>
                        <a:t>rmcat-reqs</a:t>
                      </a:r>
                      <a:endParaRPr lang="en-US" sz="2400" dirty="0"/>
                    </a:p>
                  </a:txBody>
                  <a:tcPr/>
                </a:tc>
              </a:tr>
              <a:tr h="370840">
                <a:tc>
                  <a:txBody>
                    <a:bodyPr/>
                    <a:lstStyle/>
                    <a:p>
                      <a:r>
                        <a:rPr lang="en-US" sz="2400" b="1" dirty="0" err="1" smtClean="0">
                          <a:solidFill>
                            <a:schemeClr val="tx2"/>
                          </a:solidFill>
                        </a:rPr>
                        <a:t>eval</a:t>
                      </a:r>
                      <a:r>
                        <a:rPr lang="en-US" sz="2400" b="1" dirty="0" smtClean="0">
                          <a:solidFill>
                            <a:schemeClr val="tx2"/>
                          </a:solidFill>
                        </a:rPr>
                        <a:t>-criteria</a:t>
                      </a:r>
                      <a:endParaRPr lang="en-US" sz="2400" b="1" dirty="0">
                        <a:solidFill>
                          <a:schemeClr val="tx2"/>
                        </a:solidFill>
                      </a:endParaRPr>
                    </a:p>
                  </a:txBody>
                  <a:tcPr/>
                </a:tc>
                <a:tc>
                  <a:txBody>
                    <a:bodyPr/>
                    <a:lstStyle/>
                    <a:p>
                      <a:r>
                        <a:rPr lang="en-US" sz="2400" dirty="0" smtClean="0"/>
                        <a:t>draft-</a:t>
                      </a:r>
                      <a:r>
                        <a:rPr lang="en-US" sz="2400" dirty="0" err="1" smtClean="0"/>
                        <a:t>singh</a:t>
                      </a:r>
                      <a:r>
                        <a:rPr lang="en-US" sz="2400" dirty="0" smtClean="0"/>
                        <a:t>-</a:t>
                      </a:r>
                      <a:r>
                        <a:rPr lang="en-US" sz="2400" dirty="0" err="1" smtClean="0"/>
                        <a:t>rmcat</a:t>
                      </a:r>
                      <a:r>
                        <a:rPr lang="en-US" sz="2400" dirty="0" smtClean="0"/>
                        <a:t>-cc-</a:t>
                      </a:r>
                      <a:r>
                        <a:rPr lang="en-US" sz="2400" dirty="0" err="1" smtClean="0"/>
                        <a:t>eval</a:t>
                      </a:r>
                      <a:endParaRPr lang="en-US" sz="2400" dirty="0"/>
                    </a:p>
                  </a:txBody>
                  <a:tcPr/>
                </a:tc>
              </a:tr>
              <a:tr h="370840">
                <a:tc>
                  <a:txBody>
                    <a:bodyPr/>
                    <a:lstStyle/>
                    <a:p>
                      <a:r>
                        <a:rPr lang="en-US" sz="2400" b="1" dirty="0" smtClean="0">
                          <a:solidFill>
                            <a:schemeClr val="tx2"/>
                          </a:solidFill>
                        </a:rPr>
                        <a:t>group-cc</a:t>
                      </a:r>
                      <a:endParaRPr lang="en-US" sz="2400" b="1" dirty="0">
                        <a:solidFill>
                          <a:schemeClr val="tx2"/>
                        </a:solidFill>
                      </a:endParaRPr>
                    </a:p>
                  </a:txBody>
                  <a:tcPr/>
                </a:tc>
                <a:tc>
                  <a:txBody>
                    <a:bodyPr/>
                    <a:lstStyle/>
                    <a:p>
                      <a:r>
                        <a:rPr lang="en-US" sz="2400" dirty="0" smtClean="0"/>
                        <a:t>draft-</a:t>
                      </a:r>
                      <a:r>
                        <a:rPr lang="en-US" sz="2400" dirty="0" err="1" smtClean="0"/>
                        <a:t>welzl</a:t>
                      </a:r>
                      <a:r>
                        <a:rPr lang="en-US" sz="2400" dirty="0" smtClean="0"/>
                        <a:t>-</a:t>
                      </a:r>
                      <a:r>
                        <a:rPr lang="en-US" sz="2400" dirty="0" err="1" smtClean="0"/>
                        <a:t>rmcat</a:t>
                      </a:r>
                      <a:r>
                        <a:rPr lang="en-US" sz="2400" dirty="0" smtClean="0"/>
                        <a:t>-coupled-cc</a:t>
                      </a:r>
                      <a:endParaRPr lang="en-US" sz="2400" dirty="0"/>
                    </a:p>
                  </a:txBody>
                  <a:tcPr/>
                </a:tc>
              </a:tr>
              <a:tr h="370840">
                <a:tc>
                  <a:txBody>
                    <a:bodyPr/>
                    <a:lstStyle/>
                    <a:p>
                      <a:r>
                        <a:rPr lang="en-US" sz="2400" b="1" dirty="0" err="1" smtClean="0">
                          <a:solidFill>
                            <a:schemeClr val="tx2"/>
                          </a:solidFill>
                        </a:rPr>
                        <a:t>rtcp</a:t>
                      </a:r>
                      <a:r>
                        <a:rPr lang="en-US" sz="2400" b="1" dirty="0" smtClean="0">
                          <a:solidFill>
                            <a:schemeClr val="tx2"/>
                          </a:solidFill>
                        </a:rPr>
                        <a:t>-requirements</a:t>
                      </a:r>
                      <a:endParaRPr lang="en-US" sz="2400" b="1" dirty="0">
                        <a:solidFill>
                          <a:schemeClr val="tx2"/>
                        </a:solidFill>
                      </a:endParaRPr>
                    </a:p>
                  </a:txBody>
                  <a:tcPr/>
                </a:tc>
                <a:tc>
                  <a:txBody>
                    <a:bodyPr/>
                    <a:lstStyle/>
                    <a:p>
                      <a:r>
                        <a:rPr lang="en-US" sz="2400" dirty="0" smtClean="0"/>
                        <a:t>–</a:t>
                      </a:r>
                      <a:endParaRPr lang="en-US" sz="2400" dirty="0"/>
                    </a:p>
                  </a:txBody>
                  <a:tcPr/>
                </a:tc>
              </a:tr>
              <a:tr h="370840">
                <a:tc>
                  <a:txBody>
                    <a:bodyPr/>
                    <a:lstStyle/>
                    <a:p>
                      <a:r>
                        <a:rPr lang="en-US" sz="2400" b="1" dirty="0" smtClean="0">
                          <a:solidFill>
                            <a:schemeClr val="tx2"/>
                          </a:solidFill>
                        </a:rPr>
                        <a:t>app-interactions</a:t>
                      </a:r>
                      <a:endParaRPr lang="en-US" sz="2400" b="1" dirty="0">
                        <a:solidFill>
                          <a:schemeClr val="tx2"/>
                        </a:solidFill>
                      </a:endParaRPr>
                    </a:p>
                  </a:txBody>
                  <a:tcPr/>
                </a:tc>
                <a:tc>
                  <a:txBody>
                    <a:bodyPr/>
                    <a:lstStyle/>
                    <a:p>
                      <a:r>
                        <a:rPr lang="en-US" sz="2400" dirty="0" smtClean="0"/>
                        <a:t>–</a:t>
                      </a:r>
                      <a:endParaRPr lang="en-US" sz="2400" dirty="0"/>
                    </a:p>
                  </a:txBody>
                  <a:tcPr/>
                </a:tc>
              </a:tr>
              <a:tr h="370840">
                <a:tc>
                  <a:txBody>
                    <a:bodyPr/>
                    <a:lstStyle/>
                    <a:p>
                      <a:r>
                        <a:rPr lang="en-US" sz="2400" b="1" dirty="0" smtClean="0">
                          <a:solidFill>
                            <a:schemeClr val="tx2"/>
                          </a:solidFill>
                        </a:rPr>
                        <a:t>detect-</a:t>
                      </a:r>
                      <a:r>
                        <a:rPr lang="en-US" sz="2400" b="1" dirty="0" err="1" smtClean="0">
                          <a:solidFill>
                            <a:schemeClr val="tx2"/>
                          </a:solidFill>
                        </a:rPr>
                        <a:t>sched</a:t>
                      </a:r>
                      <a:r>
                        <a:rPr lang="en-US" sz="2400" b="1" dirty="0" smtClean="0">
                          <a:solidFill>
                            <a:schemeClr val="tx2"/>
                          </a:solidFill>
                        </a:rPr>
                        <a:t>-failures</a:t>
                      </a:r>
                      <a:endParaRPr lang="en-US" sz="2400" b="1" dirty="0">
                        <a:solidFill>
                          <a:schemeClr val="tx2"/>
                        </a:solidFill>
                      </a:endParaRPr>
                    </a:p>
                  </a:txBody>
                  <a:tcPr/>
                </a:tc>
                <a:tc>
                  <a:txBody>
                    <a:bodyPr/>
                    <a:lstStyle/>
                    <a:p>
                      <a:r>
                        <a:rPr lang="en-US" sz="2400" dirty="0" smtClean="0"/>
                        <a:t>–</a:t>
                      </a:r>
                      <a:endParaRPr lang="en-US" sz="2400" dirty="0"/>
                    </a:p>
                  </a:txBody>
                  <a:tcPr/>
                </a:tc>
              </a:tr>
              <a:tr h="370840">
                <a:tc>
                  <a:txBody>
                    <a:bodyPr/>
                    <a:lstStyle/>
                    <a:p>
                      <a:r>
                        <a:rPr lang="en-US" sz="2400" b="1" dirty="0" smtClean="0">
                          <a:solidFill>
                            <a:schemeClr val="tx2"/>
                          </a:solidFill>
                        </a:rPr>
                        <a:t>cc-</a:t>
                      </a:r>
                      <a:r>
                        <a:rPr lang="en-US" sz="2400" b="1" dirty="0" err="1" smtClean="0">
                          <a:solidFill>
                            <a:schemeClr val="tx2"/>
                          </a:solidFill>
                        </a:rPr>
                        <a:t>cand</a:t>
                      </a:r>
                      <a:r>
                        <a:rPr lang="en-US" sz="2400" b="1" dirty="0" smtClean="0">
                          <a:solidFill>
                            <a:schemeClr val="tx2"/>
                          </a:solidFill>
                        </a:rPr>
                        <a:t>-X</a:t>
                      </a:r>
                      <a:endParaRPr lang="en-US" sz="2400" b="1" dirty="0">
                        <a:solidFill>
                          <a:schemeClr val="tx2"/>
                        </a:solidFill>
                      </a:endParaRPr>
                    </a:p>
                  </a:txBody>
                  <a:tcPr/>
                </a:tc>
                <a:tc>
                  <a:txBody>
                    <a:bodyPr/>
                    <a:lstStyle/>
                    <a:p>
                      <a:r>
                        <a:rPr lang="en-US" sz="2400" dirty="0" smtClean="0"/>
                        <a:t>draft-</a:t>
                      </a:r>
                      <a:r>
                        <a:rPr lang="en-US" sz="2400" dirty="0" err="1" smtClean="0"/>
                        <a:t>alvestrand</a:t>
                      </a:r>
                      <a:r>
                        <a:rPr lang="en-US" sz="2400" dirty="0" smtClean="0"/>
                        <a:t>-</a:t>
                      </a:r>
                      <a:r>
                        <a:rPr lang="en-US" sz="2400" dirty="0" err="1" smtClean="0"/>
                        <a:t>rmcat</a:t>
                      </a:r>
                      <a:r>
                        <a:rPr lang="en-US" sz="2400" dirty="0" smtClean="0"/>
                        <a:t>-congestion</a:t>
                      </a:r>
                      <a:br>
                        <a:rPr lang="en-US" sz="2400" dirty="0" smtClean="0"/>
                      </a:br>
                      <a:r>
                        <a:rPr lang="en-US" sz="2400" dirty="0" smtClean="0"/>
                        <a:t>draft-</a:t>
                      </a:r>
                      <a:r>
                        <a:rPr lang="en-US" sz="2400" dirty="0" err="1" smtClean="0"/>
                        <a:t>zhu</a:t>
                      </a:r>
                      <a:r>
                        <a:rPr lang="en-US" sz="2400" dirty="0" smtClean="0"/>
                        <a:t>-</a:t>
                      </a:r>
                      <a:r>
                        <a:rPr lang="en-US" sz="2400" dirty="0" err="1" smtClean="0"/>
                        <a:t>rmcat</a:t>
                      </a:r>
                      <a:r>
                        <a:rPr lang="en-US" sz="2400" dirty="0" smtClean="0"/>
                        <a:t>-nada</a:t>
                      </a:r>
                      <a:br>
                        <a:rPr lang="en-US" sz="2400" dirty="0" smtClean="0"/>
                      </a:br>
                      <a:r>
                        <a:rPr lang="en-US" sz="2400" dirty="0" smtClean="0"/>
                        <a:t>draft-</a:t>
                      </a:r>
                      <a:r>
                        <a:rPr lang="en-US" sz="2400" dirty="0" err="1" smtClean="0"/>
                        <a:t>ohanlon</a:t>
                      </a:r>
                      <a:r>
                        <a:rPr lang="en-US" sz="2400" dirty="0" smtClean="0"/>
                        <a:t>-</a:t>
                      </a:r>
                      <a:r>
                        <a:rPr lang="en-US" sz="2400" dirty="0" err="1" smtClean="0"/>
                        <a:t>rmcat-dflow</a:t>
                      </a:r>
                      <a:endParaRPr lang="en-US" sz="2400" dirty="0"/>
                    </a:p>
                  </a:txBody>
                  <a:tcPr/>
                </a:tc>
              </a:tr>
              <a:tr h="370840">
                <a:tc>
                  <a:txBody>
                    <a:bodyPr/>
                    <a:lstStyle/>
                    <a:p>
                      <a:endParaRPr lang="en-US" sz="2400" b="1" dirty="0">
                        <a:solidFill>
                          <a:schemeClr val="tx2"/>
                        </a:solidFill>
                      </a:endParaRPr>
                    </a:p>
                  </a:txBody>
                  <a:tcPr/>
                </a:tc>
                <a:tc>
                  <a:txBody>
                    <a:bodyPr/>
                    <a:lstStyle/>
                    <a:p>
                      <a:endParaRPr lang="en-US" sz="2400" dirty="0"/>
                    </a:p>
                  </a:txBody>
                  <a:tcPr/>
                </a:tc>
              </a:tr>
            </a:tbl>
          </a:graphicData>
        </a:graphic>
      </p:graphicFrame>
      <p:sp>
        <p:nvSpPr>
          <p:cNvPr id="4" name="Date Placeholder 3"/>
          <p:cNvSpPr>
            <a:spLocks noGrp="1"/>
          </p:cNvSpPr>
          <p:nvPr>
            <p:ph type="dt" sz="half" idx="10"/>
          </p:nvPr>
        </p:nvSpPr>
        <p:spPr/>
        <p:txBody>
          <a:bodyPr/>
          <a:lstStyle/>
          <a:p>
            <a:pPr>
              <a:defRPr/>
            </a:pPr>
            <a:r>
              <a:rPr lang="en-US" smtClean="0"/>
              <a:t>2013-3-11</a:t>
            </a:r>
            <a:endParaRPr lang="en-US"/>
          </a:p>
        </p:txBody>
      </p:sp>
      <p:sp>
        <p:nvSpPr>
          <p:cNvPr id="5" name="Footer Placeholder 4"/>
          <p:cNvSpPr>
            <a:spLocks noGrp="1"/>
          </p:cNvSpPr>
          <p:nvPr>
            <p:ph type="ftr" sz="quarter" idx="11"/>
          </p:nvPr>
        </p:nvSpPr>
        <p:spPr/>
        <p:txBody>
          <a:bodyPr/>
          <a:lstStyle/>
          <a:p>
            <a:pPr>
              <a:defRPr/>
            </a:pPr>
            <a:r>
              <a:rPr lang="en-US" smtClean="0"/>
              <a:t>RMCAT @ IETF-86</a:t>
            </a:r>
            <a:endParaRPr lang="en-US"/>
          </a:p>
        </p:txBody>
      </p:sp>
      <p:sp>
        <p:nvSpPr>
          <p:cNvPr id="6" name="Slide Number Placeholder 5"/>
          <p:cNvSpPr>
            <a:spLocks noGrp="1"/>
          </p:cNvSpPr>
          <p:nvPr>
            <p:ph type="sldNum" sz="quarter" idx="12"/>
          </p:nvPr>
        </p:nvSpPr>
        <p:spPr/>
        <p:txBody>
          <a:bodyPr/>
          <a:lstStyle/>
          <a:p>
            <a:pPr>
              <a:defRPr/>
            </a:pPr>
            <a:fld id="{1C905368-8988-9448-A625-4B2F1D93D0F9}" type="slidenum">
              <a:rPr lang="en-US" smtClean="0"/>
              <a:pPr>
                <a:defRPr/>
              </a:pPr>
              <a:t>12</a:t>
            </a:fld>
            <a:endParaRPr lang="en-US"/>
          </a:p>
        </p:txBody>
      </p:sp>
      <p:sp>
        <p:nvSpPr>
          <p:cNvPr id="3" name="Rectangle 2"/>
          <p:cNvSpPr/>
          <p:nvPr/>
        </p:nvSpPr>
        <p:spPr>
          <a:xfrm>
            <a:off x="457200" y="2133600"/>
            <a:ext cx="6400800" cy="838200"/>
          </a:xfrm>
          <a:prstGeom prst="rect">
            <a:avLst/>
          </a:prstGeom>
          <a:noFill/>
          <a:ln w="63500">
            <a:solidFill>
              <a:schemeClr val="tx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Pentagon 7"/>
          <p:cNvSpPr/>
          <p:nvPr/>
        </p:nvSpPr>
        <p:spPr>
          <a:xfrm flipH="1">
            <a:off x="6705600" y="2133600"/>
            <a:ext cx="1981200" cy="838200"/>
          </a:xfrm>
          <a:prstGeom prst="homePlate">
            <a:avLst/>
          </a:prstGeom>
          <a:solidFill>
            <a:schemeClr val="accent2"/>
          </a:solidFill>
          <a:ln>
            <a:solidFill>
              <a:schemeClr val="accent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b="1" dirty="0" smtClean="0"/>
              <a:t>WG adoption?</a:t>
            </a:r>
            <a:endParaRPr lang="en-US" sz="2400" b="1" dirty="0"/>
          </a:p>
        </p:txBody>
      </p:sp>
      <p:sp>
        <p:nvSpPr>
          <p:cNvPr id="9" name="Heart 8"/>
          <p:cNvSpPr/>
          <p:nvPr/>
        </p:nvSpPr>
        <p:spPr>
          <a:xfrm>
            <a:off x="7848600" y="4572000"/>
            <a:ext cx="990600" cy="762000"/>
          </a:xfrm>
          <a:prstGeom prst="heart">
            <a:avLst/>
          </a:prstGeom>
          <a:solidFill>
            <a:schemeClr val="accent2"/>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b="1" dirty="0" smtClean="0"/>
              <a:t>IPR</a:t>
            </a:r>
            <a:endParaRPr lang="en-US" sz="2400" b="1" dirty="0"/>
          </a:p>
        </p:txBody>
      </p:sp>
    </p:spTree>
    <p:extLst>
      <p:ext uri="{BB962C8B-B14F-4D97-AF65-F5344CB8AC3E}">
        <p14:creationId xmlns:p14="http://schemas.microsoft.com/office/powerpoint/2010/main" val="9778815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lstStyle/>
          <a:p>
            <a:r>
              <a:rPr lang="en-US" dirty="0" smtClean="0"/>
              <a:t>Heads Up</a:t>
            </a:r>
            <a:endParaRPr lang="en-US" dirty="0"/>
          </a:p>
        </p:txBody>
      </p:sp>
      <p:sp>
        <p:nvSpPr>
          <p:cNvPr id="13" name="Content Placeholder 12"/>
          <p:cNvSpPr>
            <a:spLocks noGrp="1"/>
          </p:cNvSpPr>
          <p:nvPr>
            <p:ph idx="1"/>
          </p:nvPr>
        </p:nvSpPr>
        <p:spPr/>
        <p:txBody>
          <a:bodyPr/>
          <a:lstStyle/>
          <a:p>
            <a:r>
              <a:rPr lang="en-US" dirty="0" smtClean="0"/>
              <a:t>We missed some milestone deadlines</a:t>
            </a:r>
          </a:p>
          <a:p>
            <a:r>
              <a:rPr lang="en-US" dirty="0" smtClean="0"/>
              <a:t>We are probably going to miss others still</a:t>
            </a:r>
          </a:p>
          <a:p>
            <a:r>
              <a:rPr lang="en-US" b="1" dirty="0" smtClean="0">
                <a:solidFill>
                  <a:schemeClr val="accent2"/>
                </a:solidFill>
              </a:rPr>
              <a:t>Will start discussion with our ADs to bring the milestones in line with reality</a:t>
            </a:r>
            <a:endParaRPr lang="en-US" b="1" dirty="0">
              <a:solidFill>
                <a:schemeClr val="accent2"/>
              </a:solidFill>
            </a:endParaRPr>
          </a:p>
        </p:txBody>
      </p:sp>
      <p:sp>
        <p:nvSpPr>
          <p:cNvPr id="4" name="Date Placeholder 3"/>
          <p:cNvSpPr>
            <a:spLocks noGrp="1"/>
          </p:cNvSpPr>
          <p:nvPr>
            <p:ph type="dt" sz="half" idx="10"/>
          </p:nvPr>
        </p:nvSpPr>
        <p:spPr/>
        <p:txBody>
          <a:bodyPr/>
          <a:lstStyle/>
          <a:p>
            <a:pPr>
              <a:defRPr/>
            </a:pPr>
            <a:r>
              <a:rPr lang="en-US" smtClean="0"/>
              <a:t>2013-3-11</a:t>
            </a:r>
            <a:endParaRPr lang="en-US"/>
          </a:p>
        </p:txBody>
      </p:sp>
      <p:sp>
        <p:nvSpPr>
          <p:cNvPr id="5" name="Footer Placeholder 4"/>
          <p:cNvSpPr>
            <a:spLocks noGrp="1"/>
          </p:cNvSpPr>
          <p:nvPr>
            <p:ph type="ftr" sz="quarter" idx="11"/>
          </p:nvPr>
        </p:nvSpPr>
        <p:spPr/>
        <p:txBody>
          <a:bodyPr/>
          <a:lstStyle/>
          <a:p>
            <a:pPr>
              <a:defRPr/>
            </a:pPr>
            <a:r>
              <a:rPr lang="en-US" smtClean="0"/>
              <a:t>RMCAT @ IETF-86</a:t>
            </a:r>
            <a:endParaRPr lang="en-US"/>
          </a:p>
        </p:txBody>
      </p:sp>
      <p:sp>
        <p:nvSpPr>
          <p:cNvPr id="6" name="Slide Number Placeholder 5"/>
          <p:cNvSpPr>
            <a:spLocks noGrp="1"/>
          </p:cNvSpPr>
          <p:nvPr>
            <p:ph type="sldNum" sz="quarter" idx="12"/>
          </p:nvPr>
        </p:nvSpPr>
        <p:spPr/>
        <p:txBody>
          <a:bodyPr/>
          <a:lstStyle/>
          <a:p>
            <a:pPr>
              <a:defRPr/>
            </a:pPr>
            <a:fld id="{1C905368-8988-9448-A625-4B2F1D93D0F9}" type="slidenum">
              <a:rPr lang="en-US" smtClean="0"/>
              <a:pPr>
                <a:defRPr/>
              </a:pPr>
              <a:t>13</a:t>
            </a:fld>
            <a:endParaRPr lang="en-US"/>
          </a:p>
        </p:txBody>
      </p:sp>
    </p:spTree>
    <p:extLst>
      <p:ext uri="{BB962C8B-B14F-4D97-AF65-F5344CB8AC3E}">
        <p14:creationId xmlns:p14="http://schemas.microsoft.com/office/powerpoint/2010/main" val="37691781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Agenda</a:t>
            </a:r>
            <a:endParaRPr lang="en-US"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333555235"/>
              </p:ext>
            </p:extLst>
          </p:nvPr>
        </p:nvGraphicFramePr>
        <p:xfrm>
          <a:off x="457201" y="1991000"/>
          <a:ext cx="8232739" cy="4389120"/>
        </p:xfrm>
        <a:graphic>
          <a:graphicData uri="http://schemas.openxmlformats.org/drawingml/2006/table">
            <a:tbl>
              <a:tblPr>
                <a:tableStyleId>{2D5ABB26-0587-4C30-8999-92F81FD0307C}</a:tableStyleId>
              </a:tblPr>
              <a:tblGrid>
                <a:gridCol w="838199"/>
                <a:gridCol w="5334000"/>
                <a:gridCol w="2060540"/>
              </a:tblGrid>
              <a:tr h="457200">
                <a:tc>
                  <a:txBody>
                    <a:bodyPr/>
                    <a:lstStyle/>
                    <a:p>
                      <a:pPr algn="r"/>
                      <a:r>
                        <a:rPr lang="en-US" sz="2000" b="1" dirty="0" smtClean="0">
                          <a:solidFill>
                            <a:schemeClr val="tx2"/>
                          </a:solidFill>
                        </a:rPr>
                        <a:t>9:00</a:t>
                      </a:r>
                      <a:endParaRPr lang="en-US" sz="2000" b="1" dirty="0">
                        <a:solidFill>
                          <a:schemeClr val="tx2"/>
                        </a:solidFill>
                      </a:endParaRPr>
                    </a:p>
                  </a:txBody>
                  <a:tcPr marL="108000" marR="108000"/>
                </a:tc>
                <a:tc>
                  <a:txBody>
                    <a:bodyPr/>
                    <a:lstStyle/>
                    <a:p>
                      <a:r>
                        <a:rPr lang="en-US" sz="2000" b="1" dirty="0" smtClean="0">
                          <a:solidFill>
                            <a:schemeClr val="accent2"/>
                          </a:solidFill>
                        </a:rPr>
                        <a:t>Chairs’ Intro</a:t>
                      </a:r>
                      <a:endParaRPr lang="en-US" sz="2000" b="1" dirty="0">
                        <a:solidFill>
                          <a:schemeClr val="accent2"/>
                        </a:solidFill>
                      </a:endParaRPr>
                    </a:p>
                  </a:txBody>
                  <a:tcPr marL="108000" marR="108000"/>
                </a:tc>
                <a:tc>
                  <a:txBody>
                    <a:bodyPr/>
                    <a:lstStyle/>
                    <a:p>
                      <a:r>
                        <a:rPr lang="en-US" sz="2000" baseline="0" dirty="0" smtClean="0">
                          <a:solidFill>
                            <a:schemeClr val="tx1"/>
                          </a:solidFill>
                        </a:rPr>
                        <a:t>Chairs</a:t>
                      </a:r>
                      <a:endParaRPr lang="en-US" sz="2000" dirty="0">
                        <a:solidFill>
                          <a:schemeClr val="tx1"/>
                        </a:solidFill>
                      </a:endParaRPr>
                    </a:p>
                  </a:txBody>
                  <a:tcPr marL="108000" marR="108000"/>
                </a:tc>
              </a:tr>
              <a:tr h="457200">
                <a:tc>
                  <a:txBody>
                    <a:bodyPr/>
                    <a:lstStyle/>
                    <a:p>
                      <a:pPr algn="r"/>
                      <a:r>
                        <a:rPr lang="en-US" sz="2000" b="1" dirty="0" smtClean="0">
                          <a:solidFill>
                            <a:schemeClr val="tx2"/>
                          </a:solidFill>
                        </a:rPr>
                        <a:t>9:15</a:t>
                      </a:r>
                      <a:endParaRPr lang="en-US" sz="2000" b="1" dirty="0">
                        <a:solidFill>
                          <a:schemeClr val="tx2"/>
                        </a:solidFill>
                      </a:endParaRPr>
                    </a:p>
                  </a:txBody>
                  <a:tcPr marL="108000" marR="108000"/>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2000" b="1" dirty="0" smtClean="0">
                          <a:solidFill>
                            <a:schemeClr val="accent2"/>
                          </a:solidFill>
                        </a:rPr>
                        <a:t>Congestion Control Requirements</a:t>
                      </a:r>
                    </a:p>
                  </a:txBody>
                  <a:tcPr marL="108000" marR="108000"/>
                </a:tc>
                <a:tc>
                  <a:txBody>
                    <a:bodyPr/>
                    <a:lstStyle/>
                    <a:p>
                      <a:r>
                        <a:rPr lang="en-US" sz="2000" dirty="0" err="1" smtClean="0">
                          <a:solidFill>
                            <a:schemeClr val="tx1"/>
                          </a:solidFill>
                        </a:rPr>
                        <a:t>Randell</a:t>
                      </a:r>
                      <a:r>
                        <a:rPr lang="en-US" sz="2000" baseline="0" dirty="0" smtClean="0">
                          <a:solidFill>
                            <a:schemeClr val="tx1"/>
                          </a:solidFill>
                        </a:rPr>
                        <a:t> </a:t>
                      </a:r>
                      <a:r>
                        <a:rPr lang="en-US" sz="2000" baseline="0" dirty="0" err="1" smtClean="0">
                          <a:solidFill>
                            <a:schemeClr val="tx1"/>
                          </a:solidFill>
                        </a:rPr>
                        <a:t>Jesup</a:t>
                      </a:r>
                      <a:endParaRPr lang="en-US" sz="2000" dirty="0" smtClean="0">
                        <a:solidFill>
                          <a:schemeClr val="tx1"/>
                        </a:solidFill>
                      </a:endParaRPr>
                    </a:p>
                  </a:txBody>
                  <a:tcPr marL="108000" marR="108000"/>
                </a:tc>
              </a:tr>
              <a:tr h="457200">
                <a:tc>
                  <a:txBody>
                    <a:bodyPr/>
                    <a:lstStyle/>
                    <a:p>
                      <a:pPr algn="r"/>
                      <a:r>
                        <a:rPr lang="en-US" sz="2000" b="1" dirty="0" smtClean="0">
                          <a:solidFill>
                            <a:schemeClr val="tx2"/>
                          </a:solidFill>
                        </a:rPr>
                        <a:t>9:25</a:t>
                      </a:r>
                      <a:endParaRPr lang="en-US" sz="2000" b="1" dirty="0">
                        <a:solidFill>
                          <a:schemeClr val="tx2"/>
                        </a:solidFill>
                      </a:endParaRPr>
                    </a:p>
                  </a:txBody>
                  <a:tcPr marL="108000" marR="108000"/>
                </a:tc>
                <a:tc>
                  <a:txBody>
                    <a:bodyPr/>
                    <a:lstStyle/>
                    <a:p>
                      <a:pPr marL="0" marR="0" lvl="0" indent="0" algn="l" defTabSz="457153" rtl="0" eaLnBrk="1" fontAlgn="auto" latinLnBrk="0" hangingPunct="1">
                        <a:lnSpc>
                          <a:spcPct val="100000"/>
                        </a:lnSpc>
                        <a:spcBef>
                          <a:spcPts val="0"/>
                        </a:spcBef>
                        <a:spcAft>
                          <a:spcPts val="0"/>
                        </a:spcAft>
                        <a:buClrTx/>
                        <a:buSzTx/>
                        <a:buFontTx/>
                        <a:buNone/>
                        <a:tabLst/>
                        <a:defRPr/>
                      </a:pPr>
                      <a:r>
                        <a:rPr lang="en-US" sz="2000" b="1" dirty="0" smtClean="0">
                          <a:solidFill>
                            <a:schemeClr val="accent2"/>
                          </a:solidFill>
                        </a:rPr>
                        <a:t>Evaluating Congestion Control for Interactive Real-time Media</a:t>
                      </a:r>
                    </a:p>
                  </a:txBody>
                  <a:tcPr marL="108000" marR="108000"/>
                </a:tc>
                <a:tc>
                  <a:txBody>
                    <a:bodyPr/>
                    <a:lstStyle/>
                    <a:p>
                      <a:pPr marL="0" marR="0" indent="0" algn="l" defTabSz="457153" rtl="0" eaLnBrk="1" fontAlgn="auto" latinLnBrk="0" hangingPunct="1">
                        <a:lnSpc>
                          <a:spcPct val="100000"/>
                        </a:lnSpc>
                        <a:spcBef>
                          <a:spcPts val="0"/>
                        </a:spcBef>
                        <a:spcAft>
                          <a:spcPts val="0"/>
                        </a:spcAft>
                        <a:buClrTx/>
                        <a:buSzTx/>
                        <a:buFontTx/>
                        <a:buNone/>
                        <a:tabLst/>
                        <a:defRPr/>
                      </a:pPr>
                      <a:r>
                        <a:rPr lang="en-US" sz="2000" dirty="0" err="1" smtClean="0">
                          <a:solidFill>
                            <a:schemeClr val="tx1"/>
                          </a:solidFill>
                        </a:rPr>
                        <a:t>Varun</a:t>
                      </a:r>
                      <a:r>
                        <a:rPr lang="en-US" sz="2000" dirty="0" smtClean="0">
                          <a:solidFill>
                            <a:schemeClr val="tx1"/>
                          </a:solidFill>
                        </a:rPr>
                        <a:t> Singh</a:t>
                      </a:r>
                    </a:p>
                  </a:txBody>
                  <a:tcPr marL="108000" marR="108000"/>
                </a:tc>
              </a:tr>
              <a:tr h="457200">
                <a:tc>
                  <a:txBody>
                    <a:bodyPr/>
                    <a:lstStyle/>
                    <a:p>
                      <a:pPr algn="r"/>
                      <a:r>
                        <a:rPr lang="en-US" sz="2000" b="1" dirty="0" smtClean="0">
                          <a:solidFill>
                            <a:schemeClr val="tx2"/>
                          </a:solidFill>
                        </a:rPr>
                        <a:t>10:05</a:t>
                      </a:r>
                      <a:endParaRPr lang="en-US" sz="2000" b="1" dirty="0">
                        <a:solidFill>
                          <a:schemeClr val="tx2"/>
                        </a:solidFill>
                      </a:endParaRPr>
                    </a:p>
                  </a:txBody>
                  <a:tcPr marL="108000" marR="108000"/>
                </a:tc>
                <a:tc>
                  <a:txBody>
                    <a:bodyPr/>
                    <a:lstStyle/>
                    <a:p>
                      <a:pPr marL="0" marR="0" lvl="0" indent="0" algn="l" defTabSz="457153" rtl="0" eaLnBrk="1" fontAlgn="auto" latinLnBrk="0" hangingPunct="1">
                        <a:lnSpc>
                          <a:spcPct val="100000"/>
                        </a:lnSpc>
                        <a:spcBef>
                          <a:spcPts val="0"/>
                        </a:spcBef>
                        <a:spcAft>
                          <a:spcPts val="0"/>
                        </a:spcAft>
                        <a:buClrTx/>
                        <a:buSzTx/>
                        <a:buFontTx/>
                        <a:buNone/>
                        <a:tabLst/>
                        <a:defRPr/>
                      </a:pPr>
                      <a:r>
                        <a:rPr lang="en-US" sz="2000" b="1" dirty="0" smtClean="0">
                          <a:solidFill>
                            <a:schemeClr val="accent2"/>
                          </a:solidFill>
                        </a:rPr>
                        <a:t>Coupled Congestion Control for RTP Media</a:t>
                      </a:r>
                    </a:p>
                  </a:txBody>
                  <a:tcPr marL="108000" marR="108000"/>
                </a:tc>
                <a:tc>
                  <a:txBody>
                    <a:bodyPr/>
                    <a:lstStyle/>
                    <a:p>
                      <a:pPr marL="0" marR="0" indent="0" algn="l" defTabSz="457153" rtl="0" eaLnBrk="1" fontAlgn="auto" latinLnBrk="0" hangingPunct="1">
                        <a:lnSpc>
                          <a:spcPct val="100000"/>
                        </a:lnSpc>
                        <a:spcBef>
                          <a:spcPts val="0"/>
                        </a:spcBef>
                        <a:spcAft>
                          <a:spcPts val="0"/>
                        </a:spcAft>
                        <a:buClrTx/>
                        <a:buSzTx/>
                        <a:buFontTx/>
                        <a:buNone/>
                        <a:tabLst/>
                        <a:defRPr/>
                      </a:pPr>
                      <a:r>
                        <a:rPr lang="en-US" sz="2000" dirty="0" smtClean="0">
                          <a:solidFill>
                            <a:schemeClr val="tx1"/>
                          </a:solidFill>
                        </a:rPr>
                        <a:t>Michael </a:t>
                      </a:r>
                      <a:r>
                        <a:rPr lang="en-US" sz="2000" dirty="0" err="1" smtClean="0">
                          <a:solidFill>
                            <a:schemeClr val="tx1"/>
                          </a:solidFill>
                        </a:rPr>
                        <a:t>Welzl</a:t>
                      </a:r>
                      <a:endParaRPr lang="en-US" sz="2000" dirty="0" smtClean="0">
                        <a:solidFill>
                          <a:schemeClr val="tx1"/>
                        </a:solidFill>
                      </a:endParaRPr>
                    </a:p>
                  </a:txBody>
                  <a:tcPr marL="108000" marR="108000"/>
                </a:tc>
              </a:tr>
              <a:tr h="457200">
                <a:tc>
                  <a:txBody>
                    <a:bodyPr/>
                    <a:lstStyle/>
                    <a:p>
                      <a:pPr algn="r"/>
                      <a:r>
                        <a:rPr lang="en-US" sz="2000" b="1" dirty="0" smtClean="0">
                          <a:solidFill>
                            <a:schemeClr val="tx2"/>
                          </a:solidFill>
                        </a:rPr>
                        <a:t>10:35</a:t>
                      </a:r>
                      <a:endParaRPr lang="en-US" sz="2000" b="1" dirty="0">
                        <a:solidFill>
                          <a:schemeClr val="tx2"/>
                        </a:solidFill>
                      </a:endParaRPr>
                    </a:p>
                  </a:txBody>
                  <a:tcPr marL="108000" marR="108000"/>
                </a:tc>
                <a:tc>
                  <a:txBody>
                    <a:bodyPr/>
                    <a:lstStyle/>
                    <a:p>
                      <a:pPr marL="0" marR="0" lvl="0" indent="0" algn="l" defTabSz="457153" rtl="0" eaLnBrk="1" fontAlgn="auto" latinLnBrk="0" hangingPunct="1">
                        <a:lnSpc>
                          <a:spcPct val="100000"/>
                        </a:lnSpc>
                        <a:spcBef>
                          <a:spcPts val="0"/>
                        </a:spcBef>
                        <a:spcAft>
                          <a:spcPts val="0"/>
                        </a:spcAft>
                        <a:buClrTx/>
                        <a:buSzTx/>
                        <a:buFontTx/>
                        <a:buNone/>
                        <a:tabLst/>
                        <a:defRPr/>
                      </a:pPr>
                      <a:r>
                        <a:rPr lang="en-US" sz="2000" b="1" dirty="0" smtClean="0">
                          <a:solidFill>
                            <a:schemeClr val="accent2"/>
                          </a:solidFill>
                        </a:rPr>
                        <a:t>RTCP Feedback for Unicast Multimedia Congestion Control</a:t>
                      </a:r>
                    </a:p>
                  </a:txBody>
                  <a:tcPr marL="108000" marR="108000"/>
                </a:tc>
                <a:tc>
                  <a:txBody>
                    <a:bodyPr/>
                    <a:lstStyle/>
                    <a:p>
                      <a:pPr marL="0" marR="0" indent="0" algn="l" defTabSz="457153" rtl="0" eaLnBrk="1" fontAlgn="auto" latinLnBrk="0" hangingPunct="1">
                        <a:lnSpc>
                          <a:spcPct val="100000"/>
                        </a:lnSpc>
                        <a:spcBef>
                          <a:spcPts val="0"/>
                        </a:spcBef>
                        <a:spcAft>
                          <a:spcPts val="0"/>
                        </a:spcAft>
                        <a:buClrTx/>
                        <a:buSzTx/>
                        <a:buFontTx/>
                        <a:buNone/>
                        <a:tabLst/>
                        <a:defRPr/>
                      </a:pPr>
                      <a:r>
                        <a:rPr lang="en-US" sz="2000" dirty="0" smtClean="0">
                          <a:solidFill>
                            <a:schemeClr val="tx1"/>
                          </a:solidFill>
                        </a:rPr>
                        <a:t>Colin Perkins</a:t>
                      </a:r>
                    </a:p>
                  </a:txBody>
                  <a:tcPr marL="108000" marR="108000"/>
                </a:tc>
              </a:tr>
              <a:tr h="457200">
                <a:tc>
                  <a:txBody>
                    <a:bodyPr/>
                    <a:lstStyle/>
                    <a:p>
                      <a:pPr algn="r"/>
                      <a:r>
                        <a:rPr lang="en-US" sz="2000" b="1" dirty="0" smtClean="0">
                          <a:solidFill>
                            <a:schemeClr val="tx2"/>
                          </a:solidFill>
                        </a:rPr>
                        <a:t>10:50</a:t>
                      </a:r>
                      <a:endParaRPr lang="en-US" sz="2000" b="1" dirty="0">
                        <a:solidFill>
                          <a:schemeClr val="tx2"/>
                        </a:solidFill>
                      </a:endParaRPr>
                    </a:p>
                  </a:txBody>
                  <a:tcPr marL="108000" marR="108000"/>
                </a:tc>
                <a:tc>
                  <a:txBody>
                    <a:bodyPr/>
                    <a:lstStyle/>
                    <a:p>
                      <a:pPr marL="0" marR="0" lvl="0" indent="0" algn="l" defTabSz="457153" rtl="0" eaLnBrk="1" fontAlgn="auto" latinLnBrk="0" hangingPunct="1">
                        <a:lnSpc>
                          <a:spcPct val="100000"/>
                        </a:lnSpc>
                        <a:spcBef>
                          <a:spcPts val="0"/>
                        </a:spcBef>
                        <a:spcAft>
                          <a:spcPts val="0"/>
                        </a:spcAft>
                        <a:buClrTx/>
                        <a:buSzTx/>
                        <a:buFontTx/>
                        <a:buNone/>
                        <a:tabLst/>
                        <a:defRPr/>
                      </a:pPr>
                      <a:r>
                        <a:rPr lang="en-US" sz="2000" b="1" dirty="0" smtClean="0">
                          <a:solidFill>
                            <a:schemeClr val="accent2"/>
                          </a:solidFill>
                        </a:rPr>
                        <a:t>If Time Permits:</a:t>
                      </a:r>
                      <a:br>
                        <a:rPr lang="en-US" sz="2000" b="1" dirty="0" smtClean="0">
                          <a:solidFill>
                            <a:schemeClr val="accent2"/>
                          </a:solidFill>
                        </a:rPr>
                      </a:br>
                      <a:r>
                        <a:rPr lang="en-US" sz="2000" b="1" dirty="0" smtClean="0">
                          <a:solidFill>
                            <a:schemeClr val="tx1"/>
                          </a:solidFill>
                        </a:rPr>
                        <a:t>NADA: A Unified Congestion Control Scheme for Real-Time Media</a:t>
                      </a:r>
                    </a:p>
                    <a:p>
                      <a:pPr marL="0" marR="0" lvl="0" indent="0" algn="l" defTabSz="457153" rtl="0" eaLnBrk="1" fontAlgn="auto" latinLnBrk="0" hangingPunct="1">
                        <a:lnSpc>
                          <a:spcPct val="100000"/>
                        </a:lnSpc>
                        <a:spcBef>
                          <a:spcPts val="0"/>
                        </a:spcBef>
                        <a:spcAft>
                          <a:spcPts val="0"/>
                        </a:spcAft>
                        <a:buClrTx/>
                        <a:buSzTx/>
                        <a:buFontTx/>
                        <a:buNone/>
                        <a:tabLst/>
                        <a:defRPr/>
                      </a:pPr>
                      <a:r>
                        <a:rPr lang="en-US" sz="2000" b="1" dirty="0" smtClean="0">
                          <a:solidFill>
                            <a:schemeClr val="tx1"/>
                          </a:solidFill>
                        </a:rPr>
                        <a:t>A Google Congestion Control Algorithm for Real-Time Communication on the World Wide Web</a:t>
                      </a:r>
                    </a:p>
                  </a:txBody>
                  <a:tcPr marL="108000" marR="108000"/>
                </a:tc>
                <a:tc>
                  <a:txBody>
                    <a:bodyPr/>
                    <a:lstStyle/>
                    <a:p>
                      <a:pPr marL="0" marR="0" indent="0" algn="l" defTabSz="457153" rtl="0" eaLnBrk="1" fontAlgn="auto" latinLnBrk="0" hangingPunct="1">
                        <a:lnSpc>
                          <a:spcPct val="100000"/>
                        </a:lnSpc>
                        <a:spcBef>
                          <a:spcPts val="0"/>
                        </a:spcBef>
                        <a:spcAft>
                          <a:spcPts val="0"/>
                        </a:spcAft>
                        <a:buClrTx/>
                        <a:buSzTx/>
                        <a:buFontTx/>
                        <a:buNone/>
                        <a:tabLst/>
                        <a:defRPr/>
                      </a:pPr>
                      <a:r>
                        <a:rPr lang="en-US" sz="2000" dirty="0" smtClean="0">
                          <a:solidFill>
                            <a:schemeClr val="tx1"/>
                          </a:solidFill>
                        </a:rPr>
                        <a:t/>
                      </a:r>
                      <a:br>
                        <a:rPr lang="en-US" sz="2000" dirty="0" smtClean="0">
                          <a:solidFill>
                            <a:schemeClr val="tx1"/>
                          </a:solidFill>
                        </a:rPr>
                      </a:br>
                      <a:r>
                        <a:rPr lang="en-US" sz="2000" dirty="0" err="1" smtClean="0">
                          <a:solidFill>
                            <a:schemeClr val="tx1"/>
                          </a:solidFill>
                        </a:rPr>
                        <a:t>Rong</a:t>
                      </a:r>
                      <a:r>
                        <a:rPr lang="en-US" sz="2000" dirty="0" smtClean="0">
                          <a:solidFill>
                            <a:schemeClr val="tx1"/>
                          </a:solidFill>
                        </a:rPr>
                        <a:t> Pan</a:t>
                      </a:r>
                      <a:br>
                        <a:rPr lang="en-US" sz="2000" dirty="0" smtClean="0">
                          <a:solidFill>
                            <a:schemeClr val="tx1"/>
                          </a:solidFill>
                        </a:rPr>
                      </a:br>
                      <a:r>
                        <a:rPr lang="en-US" sz="2000" dirty="0" smtClean="0">
                          <a:solidFill>
                            <a:schemeClr val="tx1"/>
                          </a:solidFill>
                        </a:rPr>
                        <a:t/>
                      </a:r>
                      <a:br>
                        <a:rPr lang="en-US" sz="2000" dirty="0" smtClean="0">
                          <a:solidFill>
                            <a:schemeClr val="tx1"/>
                          </a:solidFill>
                        </a:rPr>
                      </a:br>
                      <a:r>
                        <a:rPr lang="en-US" sz="2000" dirty="0" err="1" smtClean="0">
                          <a:solidFill>
                            <a:schemeClr val="tx1"/>
                          </a:solidFill>
                        </a:rPr>
                        <a:t>Harald</a:t>
                      </a:r>
                      <a:r>
                        <a:rPr lang="en-US" sz="2000" baseline="0" dirty="0" smtClean="0">
                          <a:solidFill>
                            <a:schemeClr val="tx1"/>
                          </a:solidFill>
                        </a:rPr>
                        <a:t> </a:t>
                      </a:r>
                      <a:r>
                        <a:rPr lang="en-US" sz="2000" baseline="0" dirty="0" err="1" smtClean="0">
                          <a:solidFill>
                            <a:schemeClr val="tx1"/>
                          </a:solidFill>
                        </a:rPr>
                        <a:t>Alvestrand</a:t>
                      </a:r>
                      <a:endParaRPr lang="en-US" sz="2000" dirty="0" smtClean="0">
                        <a:solidFill>
                          <a:schemeClr val="tx1"/>
                        </a:solidFill>
                      </a:endParaRPr>
                    </a:p>
                  </a:txBody>
                  <a:tcPr marL="108000" marR="108000"/>
                </a:tc>
              </a:tr>
            </a:tbl>
          </a:graphicData>
        </a:graphic>
      </p:graphicFrame>
      <p:sp>
        <p:nvSpPr>
          <p:cNvPr id="3" name="Date Placeholder 2"/>
          <p:cNvSpPr>
            <a:spLocks noGrp="1"/>
          </p:cNvSpPr>
          <p:nvPr>
            <p:ph type="dt" sz="half" idx="10"/>
          </p:nvPr>
        </p:nvSpPr>
        <p:spPr/>
        <p:txBody>
          <a:bodyPr/>
          <a:lstStyle/>
          <a:p>
            <a:r>
              <a:rPr lang="en-US" smtClean="0"/>
              <a:t>2013-3-11</a:t>
            </a:r>
            <a:endParaRPr lang="en-US"/>
          </a:p>
        </p:txBody>
      </p:sp>
      <p:sp>
        <p:nvSpPr>
          <p:cNvPr id="5" name="Footer Placeholder 4"/>
          <p:cNvSpPr>
            <a:spLocks noGrp="1"/>
          </p:cNvSpPr>
          <p:nvPr>
            <p:ph type="ftr" sz="quarter" idx="11"/>
          </p:nvPr>
        </p:nvSpPr>
        <p:spPr/>
        <p:txBody>
          <a:bodyPr/>
          <a:lstStyle/>
          <a:p>
            <a:r>
              <a:rPr lang="en-US" smtClean="0"/>
              <a:t>RMCAT @ IETF-86</a:t>
            </a:r>
            <a:endParaRPr lang="en-US"/>
          </a:p>
        </p:txBody>
      </p:sp>
      <p:sp>
        <p:nvSpPr>
          <p:cNvPr id="6" name="Slide Number Placeholder 5"/>
          <p:cNvSpPr>
            <a:spLocks noGrp="1"/>
          </p:cNvSpPr>
          <p:nvPr>
            <p:ph type="sldNum" sz="quarter" idx="12"/>
          </p:nvPr>
        </p:nvSpPr>
        <p:spPr/>
        <p:txBody>
          <a:bodyPr/>
          <a:lstStyle/>
          <a:p>
            <a:fld id="{62B17A5C-0869-8240-8523-C20CFB44C05F}" type="slidenum">
              <a:rPr lang="en-US" smtClean="0"/>
              <a:pPr/>
              <a:t>14</a:t>
            </a:fld>
            <a:endParaRPr lang="en-US"/>
          </a:p>
        </p:txBody>
      </p:sp>
    </p:spTree>
    <p:extLst>
      <p:ext uri="{BB962C8B-B14F-4D97-AF65-F5344CB8AC3E}">
        <p14:creationId xmlns:p14="http://schemas.microsoft.com/office/powerpoint/2010/main" val="1169846820"/>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0"/>
          <p:cNvSpPr>
            <a:spLocks noGrp="1" noChangeArrowheads="1"/>
          </p:cNvSpPr>
          <p:nvPr>
            <p:ph type="title"/>
          </p:nvPr>
        </p:nvSpPr>
        <p:spPr/>
        <p:txBody>
          <a:bodyPr/>
          <a:lstStyle/>
          <a:p>
            <a:r>
              <a:rPr lang="en-US">
                <a:latin typeface="Calibri" charset="0"/>
              </a:rPr>
              <a:t>Note Well</a:t>
            </a:r>
          </a:p>
        </p:txBody>
      </p:sp>
      <p:sp>
        <p:nvSpPr>
          <p:cNvPr id="3074" name="Rectangle 11"/>
          <p:cNvSpPr>
            <a:spLocks noGrp="1" noChangeArrowheads="1"/>
          </p:cNvSpPr>
          <p:nvPr>
            <p:ph idx="1"/>
          </p:nvPr>
        </p:nvSpPr>
        <p:spPr/>
        <p:txBody>
          <a:bodyPr/>
          <a:lstStyle/>
          <a:p>
            <a:pPr marL="0" indent="0">
              <a:buFont typeface="Arial" charset="0"/>
              <a:buNone/>
            </a:pPr>
            <a:r>
              <a:rPr lang="en-US" sz="1400" dirty="0">
                <a:latin typeface="Calibri" charset="0"/>
              </a:rPr>
              <a:t>Any submission to the IETF intended by the Contributor for publication as all or part of an IETF Internet Draft or RFC and any statement made within the context of an IETF activity is considered an "IETF Contribution". Such statements include oral statements in IETF sessions, as well as written and electronic communications made at any /me or place, which are addressed to:</a:t>
            </a:r>
          </a:p>
          <a:p>
            <a:pPr lvl="1">
              <a:lnSpc>
                <a:spcPct val="90000"/>
              </a:lnSpc>
            </a:pPr>
            <a:r>
              <a:rPr lang="en-US" sz="1400" dirty="0">
                <a:latin typeface="Calibri" charset="0"/>
              </a:rPr>
              <a:t>The IETF plenary session</a:t>
            </a:r>
          </a:p>
          <a:p>
            <a:pPr lvl="1">
              <a:lnSpc>
                <a:spcPct val="90000"/>
              </a:lnSpc>
            </a:pPr>
            <a:r>
              <a:rPr lang="en-US" sz="1400" dirty="0">
                <a:latin typeface="Calibri" charset="0"/>
              </a:rPr>
              <a:t>The IESG, or any member thereof on behalf of the IESG</a:t>
            </a:r>
          </a:p>
          <a:p>
            <a:pPr lvl="1">
              <a:lnSpc>
                <a:spcPct val="90000"/>
              </a:lnSpc>
            </a:pPr>
            <a:r>
              <a:rPr lang="en-US" sz="1400" dirty="0">
                <a:latin typeface="Calibri" charset="0"/>
              </a:rPr>
              <a:t>Any IETF mailing list, including the IETF list itself, any working group or design team list, or any other list functioning under IETF auspices</a:t>
            </a:r>
          </a:p>
          <a:p>
            <a:pPr lvl="1">
              <a:lnSpc>
                <a:spcPct val="90000"/>
              </a:lnSpc>
            </a:pPr>
            <a:r>
              <a:rPr lang="en-US" sz="1400" dirty="0">
                <a:latin typeface="Calibri" charset="0"/>
              </a:rPr>
              <a:t>Any IETF working group or portion thereof</a:t>
            </a:r>
          </a:p>
          <a:p>
            <a:pPr lvl="1">
              <a:lnSpc>
                <a:spcPct val="90000"/>
              </a:lnSpc>
            </a:pPr>
            <a:r>
              <a:rPr lang="en-US" sz="1400" dirty="0">
                <a:latin typeface="Calibri" charset="0"/>
              </a:rPr>
              <a:t>Any Birds of a Feather (BOF) session</a:t>
            </a:r>
          </a:p>
          <a:p>
            <a:pPr lvl="1">
              <a:lnSpc>
                <a:spcPct val="90000"/>
              </a:lnSpc>
            </a:pPr>
            <a:r>
              <a:rPr lang="en-US" sz="1400" dirty="0">
                <a:latin typeface="Calibri" charset="0"/>
              </a:rPr>
              <a:t>The IAB or any member thereof on behalf of the IAB</a:t>
            </a:r>
          </a:p>
          <a:p>
            <a:pPr lvl="1">
              <a:lnSpc>
                <a:spcPct val="90000"/>
              </a:lnSpc>
            </a:pPr>
            <a:r>
              <a:rPr lang="en-US" sz="1400" dirty="0">
                <a:latin typeface="Calibri" charset="0"/>
              </a:rPr>
              <a:t>The RFC Editor or the Internet‐Drafts function</a:t>
            </a:r>
          </a:p>
          <a:p>
            <a:pPr lvl="1">
              <a:lnSpc>
                <a:spcPct val="90000"/>
              </a:lnSpc>
            </a:pPr>
            <a:r>
              <a:rPr lang="en-US" sz="1400" dirty="0">
                <a:latin typeface="Calibri" charset="0"/>
              </a:rPr>
              <a:t>All IETF Contributions are subject to the rules of RFC 5378 and RFC 3979 (updated by RFC 4879).</a:t>
            </a:r>
          </a:p>
          <a:p>
            <a:pPr marL="0" indent="0">
              <a:buFont typeface="Arial" charset="0"/>
              <a:buNone/>
            </a:pPr>
            <a:r>
              <a:rPr lang="en-US" sz="1400" dirty="0">
                <a:latin typeface="Calibri" charset="0"/>
              </a:rPr>
              <a:t>Statements made outside of an IETF session, mailing list or other function, that are clearly not intended to be input to an IETF activity, group or function, are not IETF Contributions in the context of this notice.</a:t>
            </a:r>
          </a:p>
          <a:p>
            <a:pPr marL="0" indent="0">
              <a:buFont typeface="Arial" charset="0"/>
              <a:buNone/>
            </a:pPr>
            <a:r>
              <a:rPr lang="en-US" sz="1400" dirty="0">
                <a:latin typeface="Calibri" charset="0"/>
              </a:rPr>
              <a:t>Please consult RFC 5378 and RFC 3979 for details.</a:t>
            </a:r>
          </a:p>
          <a:p>
            <a:pPr marL="0" indent="0">
              <a:buFont typeface="Arial" charset="0"/>
              <a:buNone/>
            </a:pPr>
            <a:r>
              <a:rPr lang="en-US" sz="1400" dirty="0">
                <a:latin typeface="Calibri" charset="0"/>
              </a:rPr>
              <a:t>A participant in any IETF activity is deemed to accept all IETF rules of process, as documented in Best Current Practices RFCs and IESG Statements.</a:t>
            </a:r>
          </a:p>
          <a:p>
            <a:pPr marL="0" indent="0">
              <a:buFont typeface="Arial" charset="0"/>
              <a:buNone/>
            </a:pPr>
            <a:r>
              <a:rPr lang="en-US" sz="1400" dirty="0">
                <a:latin typeface="Calibri" charset="0"/>
              </a:rPr>
              <a:t>A participant in any IETF activity acknowledges that written, audio and video records of meetings may be made and may be available to the public.</a:t>
            </a:r>
          </a:p>
        </p:txBody>
      </p:sp>
      <p:sp>
        <p:nvSpPr>
          <p:cNvPr id="4" name="Date Placeholder 3"/>
          <p:cNvSpPr>
            <a:spLocks noGrp="1"/>
          </p:cNvSpPr>
          <p:nvPr>
            <p:ph type="dt" sz="quarter" idx="10"/>
          </p:nvPr>
        </p:nvSpPr>
        <p:spPr/>
        <p:txBody>
          <a:bodyPr/>
          <a:lstStyle/>
          <a:p>
            <a:pPr>
              <a:defRPr/>
            </a:pPr>
            <a:r>
              <a:rPr lang="en-US" smtClean="0"/>
              <a:t>2013-3-11</a:t>
            </a:r>
            <a:endParaRPr lang="en-US"/>
          </a:p>
        </p:txBody>
      </p:sp>
      <p:sp>
        <p:nvSpPr>
          <p:cNvPr id="5" name="Footer Placeholder 4"/>
          <p:cNvSpPr>
            <a:spLocks noGrp="1"/>
          </p:cNvSpPr>
          <p:nvPr>
            <p:ph type="ftr" sz="quarter" idx="11"/>
          </p:nvPr>
        </p:nvSpPr>
        <p:spPr/>
        <p:txBody>
          <a:bodyPr/>
          <a:lstStyle/>
          <a:p>
            <a:pPr>
              <a:defRPr/>
            </a:pPr>
            <a:r>
              <a:rPr lang="en-US"/>
              <a:t>RMCAT @ IETF-86</a:t>
            </a:r>
          </a:p>
        </p:txBody>
      </p:sp>
      <p:sp>
        <p:nvSpPr>
          <p:cNvPr id="6" name="Slide Number Placeholder 5"/>
          <p:cNvSpPr>
            <a:spLocks noGrp="1"/>
          </p:cNvSpPr>
          <p:nvPr>
            <p:ph type="sldNum" sz="quarter" idx="12"/>
          </p:nvPr>
        </p:nvSpPr>
        <p:spPr/>
        <p:txBody>
          <a:bodyPr/>
          <a:lstStyle/>
          <a:p>
            <a:pPr>
              <a:defRPr/>
            </a:pPr>
            <a:fld id="{E0B3431E-40E6-C54F-9B33-33F3E27801D8}" type="slidenum">
              <a:rPr lang="en-US"/>
              <a:pPr>
                <a:defRPr/>
              </a:pPr>
              <a:t>2</a:t>
            </a:fld>
            <a:endParaRPr lang="en-US"/>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Title 1"/>
          <p:cNvSpPr>
            <a:spLocks noGrp="1"/>
          </p:cNvSpPr>
          <p:nvPr>
            <p:ph type="title"/>
          </p:nvPr>
        </p:nvSpPr>
        <p:spPr/>
        <p:txBody>
          <a:bodyPr/>
          <a:lstStyle/>
          <a:p>
            <a:r>
              <a:rPr lang="en-US">
                <a:latin typeface="Calibri" charset="0"/>
              </a:rPr>
              <a:t>Administrativa</a:t>
            </a:r>
          </a:p>
        </p:txBody>
      </p:sp>
      <p:sp>
        <p:nvSpPr>
          <p:cNvPr id="3" name="Content Placeholder 2"/>
          <p:cNvSpPr>
            <a:spLocks noGrp="1"/>
          </p:cNvSpPr>
          <p:nvPr>
            <p:ph idx="1"/>
          </p:nvPr>
        </p:nvSpPr>
        <p:spPr/>
        <p:txBody>
          <a:bodyPr rtlCol="0">
            <a:normAutofit fontScale="92500" lnSpcReduction="10000"/>
          </a:bodyPr>
          <a:lstStyle/>
          <a:p>
            <a:pPr fontAlgn="auto">
              <a:spcAft>
                <a:spcPts val="0"/>
              </a:spcAft>
              <a:buFont typeface="Arial"/>
              <a:buChar char="•"/>
              <a:defRPr/>
            </a:pPr>
            <a:r>
              <a:rPr lang="en-US" b="1" dirty="0" smtClean="0">
                <a:solidFill>
                  <a:srgbClr val="C0504D"/>
                </a:solidFill>
                <a:ea typeface="+mn-ea"/>
                <a:cs typeface="+mn-cs"/>
              </a:rPr>
              <a:t>Today’s slides</a:t>
            </a:r>
          </a:p>
          <a:p>
            <a:pPr lvl="1" fontAlgn="auto">
              <a:spcAft>
                <a:spcPts val="0"/>
              </a:spcAft>
              <a:buFont typeface="Arial"/>
              <a:buChar char="–"/>
              <a:defRPr/>
            </a:pPr>
            <a:r>
              <a:rPr lang="en-US" dirty="0" smtClean="0">
                <a:ea typeface="+mn-ea"/>
                <a:hlinkClick r:id="rId2"/>
              </a:rPr>
              <a:t>http:</a:t>
            </a:r>
            <a:r>
              <a:rPr lang="en-US" dirty="0">
                <a:ea typeface="+mn-ea"/>
                <a:hlinkClick r:id="rId2"/>
              </a:rPr>
              <a:t>//datatracker.ietf.org/meeting/</a:t>
            </a:r>
            <a:r>
              <a:rPr lang="en-US" dirty="0" smtClean="0">
                <a:ea typeface="+mn-ea"/>
                <a:hlinkClick r:id="rId2"/>
              </a:rPr>
              <a:t>86/</a:t>
            </a:r>
            <a:r>
              <a:rPr lang="en-US" dirty="0">
                <a:ea typeface="+mn-ea"/>
                <a:hlinkClick r:id="rId2"/>
              </a:rPr>
              <a:t>materials.html#session.group</a:t>
            </a:r>
            <a:r>
              <a:rPr lang="en-US" dirty="0" smtClean="0">
                <a:ea typeface="+mn-ea"/>
                <a:hlinkClick r:id="rId2"/>
              </a:rPr>
              <a:t>-rmcat</a:t>
            </a:r>
            <a:r>
              <a:rPr lang="en-US" dirty="0" smtClean="0">
                <a:ea typeface="+mn-ea"/>
              </a:rPr>
              <a:t> </a:t>
            </a:r>
          </a:p>
          <a:p>
            <a:pPr fontAlgn="auto">
              <a:spcAft>
                <a:spcPts val="0"/>
              </a:spcAft>
              <a:buFont typeface="Arial"/>
              <a:buChar char="•"/>
              <a:defRPr/>
            </a:pPr>
            <a:r>
              <a:rPr lang="en-US" b="1" dirty="0" smtClean="0">
                <a:solidFill>
                  <a:srgbClr val="C0504D"/>
                </a:solidFill>
                <a:ea typeface="+mn-ea"/>
                <a:cs typeface="+mn-cs"/>
              </a:rPr>
              <a:t>Remote participation</a:t>
            </a:r>
          </a:p>
          <a:p>
            <a:pPr lvl="1" fontAlgn="auto">
              <a:spcAft>
                <a:spcPts val="0"/>
              </a:spcAft>
              <a:buFont typeface="Arial"/>
              <a:buChar char="–"/>
              <a:defRPr/>
            </a:pPr>
            <a:r>
              <a:rPr lang="en-US" dirty="0">
                <a:ea typeface="+mn-ea"/>
                <a:hlinkClick r:id="rId3"/>
              </a:rPr>
              <a:t>http://www.ietf.org/meeting/86/remote-</a:t>
            </a:r>
            <a:r>
              <a:rPr lang="en-US" dirty="0" smtClean="0">
                <a:ea typeface="+mn-ea"/>
                <a:hlinkClick r:id="rId3"/>
              </a:rPr>
              <a:t>participation.html</a:t>
            </a:r>
            <a:r>
              <a:rPr lang="en-US" dirty="0" smtClean="0">
                <a:ea typeface="+mn-ea"/>
              </a:rPr>
              <a:t> </a:t>
            </a:r>
          </a:p>
          <a:p>
            <a:pPr fontAlgn="auto">
              <a:spcAft>
                <a:spcPts val="0"/>
              </a:spcAft>
              <a:buFont typeface="Arial"/>
              <a:buChar char="•"/>
              <a:defRPr/>
            </a:pPr>
            <a:r>
              <a:rPr lang="en-US" b="1" dirty="0" smtClean="0">
                <a:solidFill>
                  <a:srgbClr val="C0504D"/>
                </a:solidFill>
                <a:ea typeface="+mn-ea"/>
                <a:cs typeface="+mn-cs"/>
              </a:rPr>
              <a:t>Jabber chat</a:t>
            </a:r>
          </a:p>
          <a:p>
            <a:pPr lvl="1" fontAlgn="auto">
              <a:spcAft>
                <a:spcPts val="0"/>
              </a:spcAft>
              <a:buFont typeface="Arial"/>
              <a:buChar char="–"/>
              <a:defRPr/>
            </a:pPr>
            <a:r>
              <a:rPr lang="en-US" dirty="0" err="1" smtClean="0">
                <a:ea typeface="+mn-ea"/>
              </a:rPr>
              <a:t>xmpp:rmcat@jabber.ietf.org?join</a:t>
            </a:r>
            <a:endParaRPr lang="en-US" dirty="0" smtClean="0">
              <a:ea typeface="+mn-ea"/>
            </a:endParaRPr>
          </a:p>
          <a:p>
            <a:pPr fontAlgn="auto">
              <a:spcAft>
                <a:spcPts val="0"/>
              </a:spcAft>
              <a:buFont typeface="Arial"/>
              <a:buChar char="•"/>
              <a:defRPr/>
            </a:pPr>
            <a:r>
              <a:rPr lang="en-US" b="1" dirty="0" smtClean="0">
                <a:solidFill>
                  <a:srgbClr val="C0504D"/>
                </a:solidFill>
                <a:ea typeface="+mn-ea"/>
                <a:cs typeface="+mn-cs"/>
              </a:rPr>
              <a:t>Mailing list</a:t>
            </a:r>
          </a:p>
          <a:p>
            <a:pPr lvl="1" fontAlgn="auto">
              <a:spcAft>
                <a:spcPts val="0"/>
              </a:spcAft>
              <a:buFont typeface="Arial"/>
              <a:buChar char="–"/>
              <a:defRPr/>
            </a:pPr>
            <a:r>
              <a:rPr lang="en-US" dirty="0" smtClean="0">
                <a:hlinkClick r:id="rId4"/>
              </a:rPr>
              <a:t>http:</a:t>
            </a:r>
            <a:r>
              <a:rPr lang="en-US" dirty="0">
                <a:hlinkClick r:id="rId4"/>
              </a:rPr>
              <a:t>//www.ietf.org/mailman/listinfo/</a:t>
            </a:r>
            <a:r>
              <a:rPr lang="en-US" dirty="0" smtClean="0">
                <a:hlinkClick r:id="rId4"/>
              </a:rPr>
              <a:t>rmcat</a:t>
            </a:r>
            <a:r>
              <a:rPr lang="en-US" dirty="0" smtClean="0"/>
              <a:t> </a:t>
            </a:r>
            <a:endParaRPr lang="en-US" dirty="0">
              <a:ea typeface="+mn-ea"/>
            </a:endParaRPr>
          </a:p>
        </p:txBody>
      </p:sp>
      <p:sp>
        <p:nvSpPr>
          <p:cNvPr id="7" name="Date Placeholder 6"/>
          <p:cNvSpPr>
            <a:spLocks noGrp="1"/>
          </p:cNvSpPr>
          <p:nvPr>
            <p:ph type="dt" sz="quarter" idx="10"/>
          </p:nvPr>
        </p:nvSpPr>
        <p:spPr/>
        <p:txBody>
          <a:bodyPr/>
          <a:lstStyle/>
          <a:p>
            <a:pPr>
              <a:defRPr/>
            </a:pPr>
            <a:r>
              <a:rPr lang="en-US" smtClean="0"/>
              <a:t>2013-3-11</a:t>
            </a:r>
            <a:endParaRPr lang="en-US"/>
          </a:p>
        </p:txBody>
      </p:sp>
      <p:sp>
        <p:nvSpPr>
          <p:cNvPr id="8" name="Footer Placeholder 7"/>
          <p:cNvSpPr>
            <a:spLocks noGrp="1"/>
          </p:cNvSpPr>
          <p:nvPr>
            <p:ph type="ftr" sz="quarter" idx="11"/>
          </p:nvPr>
        </p:nvSpPr>
        <p:spPr/>
        <p:txBody>
          <a:bodyPr/>
          <a:lstStyle/>
          <a:p>
            <a:pPr>
              <a:defRPr/>
            </a:pPr>
            <a:r>
              <a:rPr lang="en-US" smtClean="0"/>
              <a:t>RMCAT @ IETF-86</a:t>
            </a:r>
            <a:endParaRPr lang="en-US"/>
          </a:p>
        </p:txBody>
      </p:sp>
      <p:sp>
        <p:nvSpPr>
          <p:cNvPr id="9" name="Slide Number Placeholder 8"/>
          <p:cNvSpPr>
            <a:spLocks noGrp="1"/>
          </p:cNvSpPr>
          <p:nvPr>
            <p:ph type="sldNum" sz="quarter" idx="12"/>
          </p:nvPr>
        </p:nvSpPr>
        <p:spPr/>
        <p:txBody>
          <a:bodyPr/>
          <a:lstStyle/>
          <a:p>
            <a:pPr>
              <a:defRPr/>
            </a:pPr>
            <a:fld id="{B2D774E9-CBC1-024C-9910-C386E4CC0346}" type="slidenum">
              <a:rPr lang="en-US"/>
              <a:pPr>
                <a:defRPr/>
              </a:pPr>
              <a:t>3</a:t>
            </a:fld>
            <a:endParaRPr lang="en-US"/>
          </a:p>
        </p:txBody>
      </p:sp>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Agenda</a:t>
            </a:r>
            <a:endParaRPr lang="en-US"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039988691"/>
              </p:ext>
            </p:extLst>
          </p:nvPr>
        </p:nvGraphicFramePr>
        <p:xfrm>
          <a:off x="457201" y="1991000"/>
          <a:ext cx="8232739" cy="4389120"/>
        </p:xfrm>
        <a:graphic>
          <a:graphicData uri="http://schemas.openxmlformats.org/drawingml/2006/table">
            <a:tbl>
              <a:tblPr>
                <a:tableStyleId>{2D5ABB26-0587-4C30-8999-92F81FD0307C}</a:tableStyleId>
              </a:tblPr>
              <a:tblGrid>
                <a:gridCol w="838199"/>
                <a:gridCol w="5334000"/>
                <a:gridCol w="2060540"/>
              </a:tblGrid>
              <a:tr h="457200">
                <a:tc>
                  <a:txBody>
                    <a:bodyPr/>
                    <a:lstStyle/>
                    <a:p>
                      <a:pPr algn="r"/>
                      <a:r>
                        <a:rPr lang="en-US" sz="2000" b="1" dirty="0" smtClean="0">
                          <a:solidFill>
                            <a:schemeClr val="tx2"/>
                          </a:solidFill>
                        </a:rPr>
                        <a:t>9:00</a:t>
                      </a:r>
                      <a:endParaRPr lang="en-US" sz="2000" b="1" dirty="0">
                        <a:solidFill>
                          <a:schemeClr val="tx2"/>
                        </a:solidFill>
                      </a:endParaRPr>
                    </a:p>
                  </a:txBody>
                  <a:tcPr marL="108000" marR="108000"/>
                </a:tc>
                <a:tc>
                  <a:txBody>
                    <a:bodyPr/>
                    <a:lstStyle/>
                    <a:p>
                      <a:r>
                        <a:rPr lang="en-US" sz="2000" b="1" dirty="0" smtClean="0">
                          <a:solidFill>
                            <a:schemeClr val="accent2"/>
                          </a:solidFill>
                        </a:rPr>
                        <a:t>Chairs’ Intro</a:t>
                      </a:r>
                      <a:endParaRPr lang="en-US" sz="2000" b="1" dirty="0">
                        <a:solidFill>
                          <a:schemeClr val="accent2"/>
                        </a:solidFill>
                      </a:endParaRPr>
                    </a:p>
                  </a:txBody>
                  <a:tcPr marL="108000" marR="108000"/>
                </a:tc>
                <a:tc>
                  <a:txBody>
                    <a:bodyPr/>
                    <a:lstStyle/>
                    <a:p>
                      <a:r>
                        <a:rPr lang="en-US" sz="2000" baseline="0" dirty="0" smtClean="0">
                          <a:solidFill>
                            <a:schemeClr val="tx1"/>
                          </a:solidFill>
                        </a:rPr>
                        <a:t>Chairs</a:t>
                      </a:r>
                      <a:endParaRPr lang="en-US" sz="2000" dirty="0">
                        <a:solidFill>
                          <a:schemeClr val="tx1"/>
                        </a:solidFill>
                      </a:endParaRPr>
                    </a:p>
                  </a:txBody>
                  <a:tcPr marL="108000" marR="108000"/>
                </a:tc>
              </a:tr>
              <a:tr h="457200">
                <a:tc>
                  <a:txBody>
                    <a:bodyPr/>
                    <a:lstStyle/>
                    <a:p>
                      <a:pPr algn="r"/>
                      <a:r>
                        <a:rPr lang="en-US" sz="2000" b="1" dirty="0" smtClean="0">
                          <a:solidFill>
                            <a:schemeClr val="tx2"/>
                          </a:solidFill>
                        </a:rPr>
                        <a:t>9:15</a:t>
                      </a:r>
                      <a:endParaRPr lang="en-US" sz="2000" b="1" dirty="0">
                        <a:solidFill>
                          <a:schemeClr val="tx2"/>
                        </a:solidFill>
                      </a:endParaRPr>
                    </a:p>
                  </a:txBody>
                  <a:tcPr marL="108000" marR="108000"/>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2000" b="1" dirty="0" smtClean="0">
                          <a:solidFill>
                            <a:schemeClr val="accent2"/>
                          </a:solidFill>
                        </a:rPr>
                        <a:t>Congestion Control Requirements</a:t>
                      </a:r>
                    </a:p>
                  </a:txBody>
                  <a:tcPr marL="108000" marR="108000"/>
                </a:tc>
                <a:tc>
                  <a:txBody>
                    <a:bodyPr/>
                    <a:lstStyle/>
                    <a:p>
                      <a:r>
                        <a:rPr lang="en-US" sz="2000" dirty="0" err="1" smtClean="0">
                          <a:solidFill>
                            <a:schemeClr val="tx1"/>
                          </a:solidFill>
                        </a:rPr>
                        <a:t>Randell</a:t>
                      </a:r>
                      <a:r>
                        <a:rPr lang="en-US" sz="2000" baseline="0" dirty="0" smtClean="0">
                          <a:solidFill>
                            <a:schemeClr val="tx1"/>
                          </a:solidFill>
                        </a:rPr>
                        <a:t> </a:t>
                      </a:r>
                      <a:r>
                        <a:rPr lang="en-US" sz="2000" baseline="0" dirty="0" err="1" smtClean="0">
                          <a:solidFill>
                            <a:schemeClr val="tx1"/>
                          </a:solidFill>
                        </a:rPr>
                        <a:t>Jesup</a:t>
                      </a:r>
                      <a:endParaRPr lang="en-US" sz="2000" dirty="0" smtClean="0">
                        <a:solidFill>
                          <a:schemeClr val="tx1"/>
                        </a:solidFill>
                      </a:endParaRPr>
                    </a:p>
                  </a:txBody>
                  <a:tcPr marL="108000" marR="108000"/>
                </a:tc>
              </a:tr>
              <a:tr h="457200">
                <a:tc>
                  <a:txBody>
                    <a:bodyPr/>
                    <a:lstStyle/>
                    <a:p>
                      <a:pPr algn="r"/>
                      <a:r>
                        <a:rPr lang="en-US" sz="2000" b="1" dirty="0" smtClean="0">
                          <a:solidFill>
                            <a:schemeClr val="tx2"/>
                          </a:solidFill>
                        </a:rPr>
                        <a:t>9:25</a:t>
                      </a:r>
                      <a:endParaRPr lang="en-US" sz="2000" b="1" dirty="0">
                        <a:solidFill>
                          <a:schemeClr val="tx2"/>
                        </a:solidFill>
                      </a:endParaRPr>
                    </a:p>
                  </a:txBody>
                  <a:tcPr marL="108000" marR="108000"/>
                </a:tc>
                <a:tc>
                  <a:txBody>
                    <a:bodyPr/>
                    <a:lstStyle/>
                    <a:p>
                      <a:pPr marL="0" marR="0" lvl="0" indent="0" algn="l" defTabSz="457153" rtl="0" eaLnBrk="1" fontAlgn="auto" latinLnBrk="0" hangingPunct="1">
                        <a:lnSpc>
                          <a:spcPct val="100000"/>
                        </a:lnSpc>
                        <a:spcBef>
                          <a:spcPts val="0"/>
                        </a:spcBef>
                        <a:spcAft>
                          <a:spcPts val="0"/>
                        </a:spcAft>
                        <a:buClrTx/>
                        <a:buSzTx/>
                        <a:buFontTx/>
                        <a:buNone/>
                        <a:tabLst/>
                        <a:defRPr/>
                      </a:pPr>
                      <a:r>
                        <a:rPr lang="en-US" sz="2000" b="1" dirty="0" smtClean="0">
                          <a:solidFill>
                            <a:schemeClr val="accent2"/>
                          </a:solidFill>
                        </a:rPr>
                        <a:t>Evaluating Congestion Control for Interactive Real-time Media</a:t>
                      </a:r>
                    </a:p>
                  </a:txBody>
                  <a:tcPr marL="108000" marR="108000"/>
                </a:tc>
                <a:tc>
                  <a:txBody>
                    <a:bodyPr/>
                    <a:lstStyle/>
                    <a:p>
                      <a:pPr marL="0" marR="0" indent="0" algn="l" defTabSz="457153" rtl="0" eaLnBrk="1" fontAlgn="auto" latinLnBrk="0" hangingPunct="1">
                        <a:lnSpc>
                          <a:spcPct val="100000"/>
                        </a:lnSpc>
                        <a:spcBef>
                          <a:spcPts val="0"/>
                        </a:spcBef>
                        <a:spcAft>
                          <a:spcPts val="0"/>
                        </a:spcAft>
                        <a:buClrTx/>
                        <a:buSzTx/>
                        <a:buFontTx/>
                        <a:buNone/>
                        <a:tabLst/>
                        <a:defRPr/>
                      </a:pPr>
                      <a:r>
                        <a:rPr lang="en-US" sz="2000" dirty="0" err="1" smtClean="0">
                          <a:solidFill>
                            <a:schemeClr val="tx1"/>
                          </a:solidFill>
                        </a:rPr>
                        <a:t>Varun</a:t>
                      </a:r>
                      <a:r>
                        <a:rPr lang="en-US" sz="2000" dirty="0" smtClean="0">
                          <a:solidFill>
                            <a:schemeClr val="tx1"/>
                          </a:solidFill>
                        </a:rPr>
                        <a:t> Singh</a:t>
                      </a:r>
                    </a:p>
                  </a:txBody>
                  <a:tcPr marL="108000" marR="108000"/>
                </a:tc>
              </a:tr>
              <a:tr h="457200">
                <a:tc>
                  <a:txBody>
                    <a:bodyPr/>
                    <a:lstStyle/>
                    <a:p>
                      <a:pPr algn="r"/>
                      <a:r>
                        <a:rPr lang="en-US" sz="2000" b="1" dirty="0" smtClean="0">
                          <a:solidFill>
                            <a:schemeClr val="tx2"/>
                          </a:solidFill>
                        </a:rPr>
                        <a:t>10:05</a:t>
                      </a:r>
                      <a:endParaRPr lang="en-US" sz="2000" b="1" dirty="0">
                        <a:solidFill>
                          <a:schemeClr val="tx2"/>
                        </a:solidFill>
                      </a:endParaRPr>
                    </a:p>
                  </a:txBody>
                  <a:tcPr marL="108000" marR="108000"/>
                </a:tc>
                <a:tc>
                  <a:txBody>
                    <a:bodyPr/>
                    <a:lstStyle/>
                    <a:p>
                      <a:pPr marL="0" marR="0" lvl="0" indent="0" algn="l" defTabSz="457153" rtl="0" eaLnBrk="1" fontAlgn="auto" latinLnBrk="0" hangingPunct="1">
                        <a:lnSpc>
                          <a:spcPct val="100000"/>
                        </a:lnSpc>
                        <a:spcBef>
                          <a:spcPts val="0"/>
                        </a:spcBef>
                        <a:spcAft>
                          <a:spcPts val="0"/>
                        </a:spcAft>
                        <a:buClrTx/>
                        <a:buSzTx/>
                        <a:buFontTx/>
                        <a:buNone/>
                        <a:tabLst/>
                        <a:defRPr/>
                      </a:pPr>
                      <a:r>
                        <a:rPr lang="en-US" sz="2000" b="1" dirty="0" smtClean="0">
                          <a:solidFill>
                            <a:schemeClr val="accent2"/>
                          </a:solidFill>
                        </a:rPr>
                        <a:t>Coupled Congestion Control for RTP Media</a:t>
                      </a:r>
                    </a:p>
                  </a:txBody>
                  <a:tcPr marL="108000" marR="108000"/>
                </a:tc>
                <a:tc>
                  <a:txBody>
                    <a:bodyPr/>
                    <a:lstStyle/>
                    <a:p>
                      <a:pPr marL="0" marR="0" indent="0" algn="l" defTabSz="457153" rtl="0" eaLnBrk="1" fontAlgn="auto" latinLnBrk="0" hangingPunct="1">
                        <a:lnSpc>
                          <a:spcPct val="100000"/>
                        </a:lnSpc>
                        <a:spcBef>
                          <a:spcPts val="0"/>
                        </a:spcBef>
                        <a:spcAft>
                          <a:spcPts val="0"/>
                        </a:spcAft>
                        <a:buClrTx/>
                        <a:buSzTx/>
                        <a:buFontTx/>
                        <a:buNone/>
                        <a:tabLst/>
                        <a:defRPr/>
                      </a:pPr>
                      <a:r>
                        <a:rPr lang="en-US" sz="2000" dirty="0" smtClean="0">
                          <a:solidFill>
                            <a:schemeClr val="tx1"/>
                          </a:solidFill>
                        </a:rPr>
                        <a:t>Michael </a:t>
                      </a:r>
                      <a:r>
                        <a:rPr lang="en-US" sz="2000" dirty="0" err="1" smtClean="0">
                          <a:solidFill>
                            <a:schemeClr val="tx1"/>
                          </a:solidFill>
                        </a:rPr>
                        <a:t>Welzl</a:t>
                      </a:r>
                      <a:endParaRPr lang="en-US" sz="2000" dirty="0" smtClean="0">
                        <a:solidFill>
                          <a:schemeClr val="tx1"/>
                        </a:solidFill>
                      </a:endParaRPr>
                    </a:p>
                  </a:txBody>
                  <a:tcPr marL="108000" marR="108000"/>
                </a:tc>
              </a:tr>
              <a:tr h="457200">
                <a:tc>
                  <a:txBody>
                    <a:bodyPr/>
                    <a:lstStyle/>
                    <a:p>
                      <a:pPr algn="r"/>
                      <a:r>
                        <a:rPr lang="en-US" sz="2000" b="1" dirty="0" smtClean="0">
                          <a:solidFill>
                            <a:schemeClr val="tx2"/>
                          </a:solidFill>
                        </a:rPr>
                        <a:t>10:35</a:t>
                      </a:r>
                      <a:endParaRPr lang="en-US" sz="2000" b="1" dirty="0">
                        <a:solidFill>
                          <a:schemeClr val="tx2"/>
                        </a:solidFill>
                      </a:endParaRPr>
                    </a:p>
                  </a:txBody>
                  <a:tcPr marL="108000" marR="108000"/>
                </a:tc>
                <a:tc>
                  <a:txBody>
                    <a:bodyPr/>
                    <a:lstStyle/>
                    <a:p>
                      <a:pPr marL="0" marR="0" lvl="0" indent="0" algn="l" defTabSz="457153" rtl="0" eaLnBrk="1" fontAlgn="auto" latinLnBrk="0" hangingPunct="1">
                        <a:lnSpc>
                          <a:spcPct val="100000"/>
                        </a:lnSpc>
                        <a:spcBef>
                          <a:spcPts val="0"/>
                        </a:spcBef>
                        <a:spcAft>
                          <a:spcPts val="0"/>
                        </a:spcAft>
                        <a:buClrTx/>
                        <a:buSzTx/>
                        <a:buFontTx/>
                        <a:buNone/>
                        <a:tabLst/>
                        <a:defRPr/>
                      </a:pPr>
                      <a:r>
                        <a:rPr lang="en-US" sz="2000" b="1" dirty="0" smtClean="0">
                          <a:solidFill>
                            <a:schemeClr val="accent2"/>
                          </a:solidFill>
                        </a:rPr>
                        <a:t>RTCP Feedback for Unicast Multimedia Congestion Control</a:t>
                      </a:r>
                    </a:p>
                  </a:txBody>
                  <a:tcPr marL="108000" marR="108000"/>
                </a:tc>
                <a:tc>
                  <a:txBody>
                    <a:bodyPr/>
                    <a:lstStyle/>
                    <a:p>
                      <a:pPr marL="0" marR="0" indent="0" algn="l" defTabSz="457153" rtl="0" eaLnBrk="1" fontAlgn="auto" latinLnBrk="0" hangingPunct="1">
                        <a:lnSpc>
                          <a:spcPct val="100000"/>
                        </a:lnSpc>
                        <a:spcBef>
                          <a:spcPts val="0"/>
                        </a:spcBef>
                        <a:spcAft>
                          <a:spcPts val="0"/>
                        </a:spcAft>
                        <a:buClrTx/>
                        <a:buSzTx/>
                        <a:buFontTx/>
                        <a:buNone/>
                        <a:tabLst/>
                        <a:defRPr/>
                      </a:pPr>
                      <a:r>
                        <a:rPr lang="en-US" sz="2000" dirty="0" smtClean="0">
                          <a:solidFill>
                            <a:schemeClr val="tx1"/>
                          </a:solidFill>
                        </a:rPr>
                        <a:t>Colin Perkins</a:t>
                      </a:r>
                    </a:p>
                  </a:txBody>
                  <a:tcPr marL="108000" marR="108000"/>
                </a:tc>
              </a:tr>
              <a:tr h="457200">
                <a:tc>
                  <a:txBody>
                    <a:bodyPr/>
                    <a:lstStyle/>
                    <a:p>
                      <a:pPr algn="r"/>
                      <a:r>
                        <a:rPr lang="en-US" sz="2000" b="1" dirty="0" smtClean="0">
                          <a:solidFill>
                            <a:schemeClr val="tx2"/>
                          </a:solidFill>
                        </a:rPr>
                        <a:t>10:50</a:t>
                      </a:r>
                      <a:endParaRPr lang="en-US" sz="2000" b="1" dirty="0">
                        <a:solidFill>
                          <a:schemeClr val="tx2"/>
                        </a:solidFill>
                      </a:endParaRPr>
                    </a:p>
                  </a:txBody>
                  <a:tcPr marL="108000" marR="108000"/>
                </a:tc>
                <a:tc>
                  <a:txBody>
                    <a:bodyPr/>
                    <a:lstStyle/>
                    <a:p>
                      <a:pPr marL="0" marR="0" lvl="0" indent="0" algn="l" defTabSz="457153" rtl="0" eaLnBrk="1" fontAlgn="auto" latinLnBrk="0" hangingPunct="1">
                        <a:lnSpc>
                          <a:spcPct val="100000"/>
                        </a:lnSpc>
                        <a:spcBef>
                          <a:spcPts val="0"/>
                        </a:spcBef>
                        <a:spcAft>
                          <a:spcPts val="0"/>
                        </a:spcAft>
                        <a:buClrTx/>
                        <a:buSzTx/>
                        <a:buFontTx/>
                        <a:buNone/>
                        <a:tabLst/>
                        <a:defRPr/>
                      </a:pPr>
                      <a:r>
                        <a:rPr lang="en-US" sz="2000" b="1" dirty="0" smtClean="0">
                          <a:solidFill>
                            <a:schemeClr val="accent2"/>
                          </a:solidFill>
                        </a:rPr>
                        <a:t>If Time Permits:</a:t>
                      </a:r>
                      <a:br>
                        <a:rPr lang="en-US" sz="2000" b="1" dirty="0" smtClean="0">
                          <a:solidFill>
                            <a:schemeClr val="accent2"/>
                          </a:solidFill>
                        </a:rPr>
                      </a:br>
                      <a:r>
                        <a:rPr lang="en-US" sz="2000" b="1" dirty="0" smtClean="0">
                          <a:solidFill>
                            <a:schemeClr val="tx1"/>
                          </a:solidFill>
                        </a:rPr>
                        <a:t>NADA: A Unified Congestion Control Scheme for Real-Time Media</a:t>
                      </a:r>
                    </a:p>
                    <a:p>
                      <a:pPr marL="0" marR="0" lvl="0" indent="0" algn="l" defTabSz="457153" rtl="0" eaLnBrk="1" fontAlgn="auto" latinLnBrk="0" hangingPunct="1">
                        <a:lnSpc>
                          <a:spcPct val="100000"/>
                        </a:lnSpc>
                        <a:spcBef>
                          <a:spcPts val="0"/>
                        </a:spcBef>
                        <a:spcAft>
                          <a:spcPts val="0"/>
                        </a:spcAft>
                        <a:buClrTx/>
                        <a:buSzTx/>
                        <a:buFontTx/>
                        <a:buNone/>
                        <a:tabLst/>
                        <a:defRPr/>
                      </a:pPr>
                      <a:r>
                        <a:rPr lang="en-US" sz="2000" b="1" dirty="0" smtClean="0">
                          <a:solidFill>
                            <a:schemeClr val="tx1"/>
                          </a:solidFill>
                        </a:rPr>
                        <a:t>A Google Congestion Control Algorithm for Real-Time Communication on the World Wide Web</a:t>
                      </a:r>
                    </a:p>
                  </a:txBody>
                  <a:tcPr marL="108000" marR="108000"/>
                </a:tc>
                <a:tc>
                  <a:txBody>
                    <a:bodyPr/>
                    <a:lstStyle/>
                    <a:p>
                      <a:pPr marL="0" marR="0" indent="0" algn="l" defTabSz="457153" rtl="0" eaLnBrk="1" fontAlgn="auto" latinLnBrk="0" hangingPunct="1">
                        <a:lnSpc>
                          <a:spcPct val="100000"/>
                        </a:lnSpc>
                        <a:spcBef>
                          <a:spcPts val="0"/>
                        </a:spcBef>
                        <a:spcAft>
                          <a:spcPts val="0"/>
                        </a:spcAft>
                        <a:buClrTx/>
                        <a:buSzTx/>
                        <a:buFontTx/>
                        <a:buNone/>
                        <a:tabLst/>
                        <a:defRPr/>
                      </a:pPr>
                      <a:r>
                        <a:rPr lang="en-US" sz="2000" dirty="0" smtClean="0">
                          <a:solidFill>
                            <a:schemeClr val="tx1"/>
                          </a:solidFill>
                        </a:rPr>
                        <a:t/>
                      </a:r>
                      <a:br>
                        <a:rPr lang="en-US" sz="2000" dirty="0" smtClean="0">
                          <a:solidFill>
                            <a:schemeClr val="tx1"/>
                          </a:solidFill>
                        </a:rPr>
                      </a:br>
                      <a:r>
                        <a:rPr lang="en-US" sz="2000" dirty="0" err="1" smtClean="0">
                          <a:solidFill>
                            <a:schemeClr val="tx1"/>
                          </a:solidFill>
                        </a:rPr>
                        <a:t>Rong</a:t>
                      </a:r>
                      <a:r>
                        <a:rPr lang="en-US" sz="2000" dirty="0" smtClean="0">
                          <a:solidFill>
                            <a:schemeClr val="tx1"/>
                          </a:solidFill>
                        </a:rPr>
                        <a:t> Pan</a:t>
                      </a:r>
                      <a:br>
                        <a:rPr lang="en-US" sz="2000" dirty="0" smtClean="0">
                          <a:solidFill>
                            <a:schemeClr val="tx1"/>
                          </a:solidFill>
                        </a:rPr>
                      </a:br>
                      <a:r>
                        <a:rPr lang="en-US" sz="2000" dirty="0" smtClean="0">
                          <a:solidFill>
                            <a:schemeClr val="tx1"/>
                          </a:solidFill>
                        </a:rPr>
                        <a:t/>
                      </a:r>
                      <a:br>
                        <a:rPr lang="en-US" sz="2000" dirty="0" smtClean="0">
                          <a:solidFill>
                            <a:schemeClr val="tx1"/>
                          </a:solidFill>
                        </a:rPr>
                      </a:br>
                      <a:r>
                        <a:rPr lang="en-US" sz="2000" dirty="0" err="1" smtClean="0">
                          <a:solidFill>
                            <a:schemeClr val="tx1"/>
                          </a:solidFill>
                        </a:rPr>
                        <a:t>Harald</a:t>
                      </a:r>
                      <a:r>
                        <a:rPr lang="en-US" sz="2000" baseline="0" dirty="0" smtClean="0">
                          <a:solidFill>
                            <a:schemeClr val="tx1"/>
                          </a:solidFill>
                        </a:rPr>
                        <a:t> </a:t>
                      </a:r>
                      <a:r>
                        <a:rPr lang="en-US" sz="2000" baseline="0" dirty="0" err="1" smtClean="0">
                          <a:solidFill>
                            <a:schemeClr val="tx1"/>
                          </a:solidFill>
                        </a:rPr>
                        <a:t>Alvestrand</a:t>
                      </a:r>
                      <a:endParaRPr lang="en-US" sz="2000" dirty="0" smtClean="0">
                        <a:solidFill>
                          <a:schemeClr val="tx1"/>
                        </a:solidFill>
                      </a:endParaRPr>
                    </a:p>
                  </a:txBody>
                  <a:tcPr marL="108000" marR="108000"/>
                </a:tc>
              </a:tr>
            </a:tbl>
          </a:graphicData>
        </a:graphic>
      </p:graphicFrame>
      <p:sp>
        <p:nvSpPr>
          <p:cNvPr id="3" name="Date Placeholder 2"/>
          <p:cNvSpPr>
            <a:spLocks noGrp="1"/>
          </p:cNvSpPr>
          <p:nvPr>
            <p:ph type="dt" sz="half" idx="10"/>
          </p:nvPr>
        </p:nvSpPr>
        <p:spPr/>
        <p:txBody>
          <a:bodyPr/>
          <a:lstStyle/>
          <a:p>
            <a:r>
              <a:rPr lang="en-US" smtClean="0"/>
              <a:t>2013-3-11</a:t>
            </a:r>
            <a:endParaRPr lang="en-US"/>
          </a:p>
        </p:txBody>
      </p:sp>
      <p:sp>
        <p:nvSpPr>
          <p:cNvPr id="5" name="Footer Placeholder 4"/>
          <p:cNvSpPr>
            <a:spLocks noGrp="1"/>
          </p:cNvSpPr>
          <p:nvPr>
            <p:ph type="ftr" sz="quarter" idx="11"/>
          </p:nvPr>
        </p:nvSpPr>
        <p:spPr/>
        <p:txBody>
          <a:bodyPr/>
          <a:lstStyle/>
          <a:p>
            <a:r>
              <a:rPr lang="en-US" smtClean="0"/>
              <a:t>RMCAT @ IETF-86</a:t>
            </a:r>
            <a:endParaRPr lang="en-US"/>
          </a:p>
        </p:txBody>
      </p:sp>
      <p:sp>
        <p:nvSpPr>
          <p:cNvPr id="6" name="Slide Number Placeholder 5"/>
          <p:cNvSpPr>
            <a:spLocks noGrp="1"/>
          </p:cNvSpPr>
          <p:nvPr>
            <p:ph type="sldNum" sz="quarter" idx="12"/>
          </p:nvPr>
        </p:nvSpPr>
        <p:spPr/>
        <p:txBody>
          <a:bodyPr/>
          <a:lstStyle/>
          <a:p>
            <a:fld id="{62B17A5C-0869-8240-8523-C20CFB44C05F}" type="slidenum">
              <a:rPr lang="en-US" smtClean="0"/>
              <a:pPr/>
              <a:t>4</a:t>
            </a:fld>
            <a:endParaRPr lang="en-US"/>
          </a:p>
        </p:txBody>
      </p:sp>
    </p:spTree>
    <p:extLst>
      <p:ext uri="{BB962C8B-B14F-4D97-AF65-F5344CB8AC3E}">
        <p14:creationId xmlns:p14="http://schemas.microsoft.com/office/powerpoint/2010/main" val="550033624"/>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Reminder about </a:t>
            </a:r>
            <a:r>
              <a:rPr lang="en-US" smtClean="0"/>
              <a:t>initial Milestones</a:t>
            </a:r>
            <a:endParaRPr lang="en-US" dirty="0"/>
          </a:p>
        </p:txBody>
      </p:sp>
      <p:sp>
        <p:nvSpPr>
          <p:cNvPr id="8" name="Text Placeholder 7"/>
          <p:cNvSpPr>
            <a:spLocks noGrp="1"/>
          </p:cNvSpPr>
          <p:nvPr>
            <p:ph type="body" idx="1"/>
          </p:nvPr>
        </p:nvSpPr>
        <p:spPr/>
        <p:txBody>
          <a:bodyPr/>
          <a:lstStyle/>
          <a:p>
            <a:endParaRPr lang="en-US"/>
          </a:p>
        </p:txBody>
      </p:sp>
      <p:sp>
        <p:nvSpPr>
          <p:cNvPr id="4" name="Date Placeholder 3"/>
          <p:cNvSpPr>
            <a:spLocks noGrp="1"/>
          </p:cNvSpPr>
          <p:nvPr>
            <p:ph type="dt" sz="half" idx="10"/>
          </p:nvPr>
        </p:nvSpPr>
        <p:spPr/>
        <p:txBody>
          <a:bodyPr/>
          <a:lstStyle/>
          <a:p>
            <a:pPr>
              <a:defRPr/>
            </a:pPr>
            <a:r>
              <a:rPr lang="en-US" smtClean="0"/>
              <a:t>2013-3-11</a:t>
            </a:r>
            <a:endParaRPr lang="en-US"/>
          </a:p>
        </p:txBody>
      </p:sp>
      <p:sp>
        <p:nvSpPr>
          <p:cNvPr id="5" name="Footer Placeholder 4"/>
          <p:cNvSpPr>
            <a:spLocks noGrp="1"/>
          </p:cNvSpPr>
          <p:nvPr>
            <p:ph type="ftr" sz="quarter" idx="11"/>
          </p:nvPr>
        </p:nvSpPr>
        <p:spPr/>
        <p:txBody>
          <a:bodyPr/>
          <a:lstStyle/>
          <a:p>
            <a:pPr>
              <a:defRPr/>
            </a:pPr>
            <a:r>
              <a:rPr lang="en-US" smtClean="0"/>
              <a:t>RMCAT @ IETF-86</a:t>
            </a:r>
            <a:endParaRPr lang="en-US"/>
          </a:p>
        </p:txBody>
      </p:sp>
      <p:sp>
        <p:nvSpPr>
          <p:cNvPr id="6" name="Slide Number Placeholder 5"/>
          <p:cNvSpPr>
            <a:spLocks noGrp="1"/>
          </p:cNvSpPr>
          <p:nvPr>
            <p:ph type="sldNum" sz="quarter" idx="12"/>
          </p:nvPr>
        </p:nvSpPr>
        <p:spPr/>
        <p:txBody>
          <a:bodyPr/>
          <a:lstStyle/>
          <a:p>
            <a:pPr>
              <a:defRPr/>
            </a:pPr>
            <a:fld id="{1C905368-8988-9448-A625-4B2F1D93D0F9}" type="slidenum">
              <a:rPr lang="en-US" smtClean="0"/>
              <a:pPr>
                <a:defRPr/>
              </a:pPr>
              <a:t>5</a:t>
            </a:fld>
            <a:endParaRPr lang="en-US"/>
          </a:p>
        </p:txBody>
      </p:sp>
    </p:spTree>
    <p:extLst>
      <p:ext uri="{BB962C8B-B14F-4D97-AF65-F5344CB8AC3E}">
        <p14:creationId xmlns:p14="http://schemas.microsoft.com/office/powerpoint/2010/main" val="21257769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2"/>
          <p:cNvSpPr>
            <a:spLocks noGrp="1" noChangeArrowheads="1"/>
          </p:cNvSpPr>
          <p:nvPr>
            <p:ph type="title"/>
          </p:nvPr>
        </p:nvSpPr>
        <p:spPr/>
        <p:txBody>
          <a:bodyPr/>
          <a:lstStyle/>
          <a:p>
            <a:r>
              <a:rPr lang="en-US" dirty="0" smtClean="0"/>
              <a:t>cc-requirements</a:t>
            </a:r>
            <a:endParaRPr lang="en-US" dirty="0"/>
          </a:p>
        </p:txBody>
      </p:sp>
      <p:sp>
        <p:nvSpPr>
          <p:cNvPr id="5122" name="Rectangle 3"/>
          <p:cNvSpPr>
            <a:spLocks noGrp="1" noChangeArrowheads="1"/>
          </p:cNvSpPr>
          <p:nvPr>
            <p:ph idx="1"/>
          </p:nvPr>
        </p:nvSpPr>
        <p:spPr/>
        <p:txBody>
          <a:bodyPr/>
          <a:lstStyle/>
          <a:p>
            <a:pPr marL="0" indent="0">
              <a:buNone/>
            </a:pPr>
            <a:r>
              <a:rPr lang="en-US" sz="2000" b="1" dirty="0" smtClean="0"/>
              <a:t>Charter title 		</a:t>
            </a:r>
            <a:r>
              <a:rPr lang="en-US" sz="2000" b="1" dirty="0" smtClean="0">
                <a:solidFill>
                  <a:schemeClr val="accent2"/>
                </a:solidFill>
              </a:rPr>
              <a:t>Requirements for congestion control algorithms for</a:t>
            </a:r>
            <a:br>
              <a:rPr lang="en-US" sz="2000" b="1" dirty="0" smtClean="0">
                <a:solidFill>
                  <a:schemeClr val="accent2"/>
                </a:solidFill>
              </a:rPr>
            </a:br>
            <a:r>
              <a:rPr lang="en-US" sz="2000" b="1" dirty="0" smtClean="0">
                <a:solidFill>
                  <a:schemeClr val="accent2"/>
                </a:solidFill>
              </a:rPr>
              <a:t>				interactive real time media</a:t>
            </a:r>
          </a:p>
          <a:p>
            <a:pPr marL="0" indent="0">
              <a:buNone/>
            </a:pPr>
            <a:r>
              <a:rPr lang="en-US" sz="2000" b="1" dirty="0" smtClean="0"/>
              <a:t>Intended status 	Informational RFC</a:t>
            </a:r>
          </a:p>
          <a:p>
            <a:pPr marL="0" indent="0">
              <a:buNone/>
            </a:pPr>
            <a:r>
              <a:rPr lang="en-US" sz="2000" b="1" dirty="0" smtClean="0"/>
              <a:t>Goals 			</a:t>
            </a:r>
            <a:r>
              <a:rPr lang="en-US" sz="2000" b="1" dirty="0" smtClean="0">
                <a:solidFill>
                  <a:srgbClr val="C0504D"/>
                </a:solidFill>
              </a:rPr>
              <a:t>Adopt Dec 2012, Submit Mar 2013</a:t>
            </a:r>
          </a:p>
          <a:p>
            <a:pPr marL="0" indent="0">
              <a:buNone/>
            </a:pPr>
            <a:endParaRPr lang="en-US" sz="1800" dirty="0" smtClean="0">
              <a:solidFill>
                <a:srgbClr val="C0504D"/>
              </a:solidFill>
            </a:endParaRPr>
          </a:p>
          <a:p>
            <a:pPr marL="0" indent="0">
              <a:buNone/>
            </a:pPr>
            <a:r>
              <a:rPr lang="en-US" sz="1400" dirty="0" smtClean="0"/>
              <a:t>Develop a clear understanding of the congestion control requirements for RTP flows, and document efficiencies of existing mechanisms such as TFRC with regards to these requirements. This must be completed prior to finishing any Experimental algorithm specifications (#cc-</a:t>
            </a:r>
            <a:r>
              <a:rPr lang="en-US" sz="1400" dirty="0" err="1" smtClean="0"/>
              <a:t>cand</a:t>
            </a:r>
            <a:r>
              <a:rPr lang="en-US" sz="1400" dirty="0" smtClean="0"/>
              <a:t>). The set of requirements for such an algorithm includes, but is not limited to:</a:t>
            </a:r>
          </a:p>
          <a:p>
            <a:pPr lvl="1"/>
            <a:r>
              <a:rPr lang="en-US" sz="1400" dirty="0" smtClean="0"/>
              <a:t>Low delay and low jitter for the case where there is no competing traffic using other algorithms</a:t>
            </a:r>
          </a:p>
          <a:p>
            <a:pPr lvl="1"/>
            <a:r>
              <a:rPr lang="en-US" sz="1400" dirty="0" smtClean="0"/>
              <a:t>Reasonable share of bandwidth when competing with RMCAT traffic, other real-time media protocols, and ideally also TCP and other protocols. A 'reasonable share' means that no flow has a significantly negative impact [RFC5033] on other flows and at minimum that no flow starves.</a:t>
            </a:r>
          </a:p>
          <a:p>
            <a:pPr lvl="1"/>
            <a:r>
              <a:rPr lang="en-US" sz="1400" dirty="0" smtClean="0"/>
              <a:t>Effective use of signals like packet loss and ECN markings to adapt to congestion </a:t>
            </a:r>
          </a:p>
          <a:p>
            <a:pPr marL="0" indent="0">
              <a:buNone/>
            </a:pPr>
            <a:r>
              <a:rPr lang="en-US" sz="1400" dirty="0" smtClean="0"/>
              <a:t>The work will be guided by the advice laid out in RFC 5405 (UDP Usage Guidelines), RFC 2914 (congestion control principles), and RFC5033 (Specifying New Congestion Control Algorithms). </a:t>
            </a:r>
            <a:endParaRPr lang="en-US" sz="1400" dirty="0"/>
          </a:p>
        </p:txBody>
      </p:sp>
      <p:sp>
        <p:nvSpPr>
          <p:cNvPr id="4" name="Date Placeholder 3"/>
          <p:cNvSpPr>
            <a:spLocks noGrp="1"/>
          </p:cNvSpPr>
          <p:nvPr>
            <p:ph type="dt" sz="quarter" idx="10"/>
          </p:nvPr>
        </p:nvSpPr>
        <p:spPr/>
        <p:txBody>
          <a:bodyPr/>
          <a:lstStyle/>
          <a:p>
            <a:r>
              <a:rPr lang="en-US" smtClean="0"/>
              <a:t>2013-3-11</a:t>
            </a:r>
            <a:endParaRPr lang="en-US"/>
          </a:p>
        </p:txBody>
      </p:sp>
      <p:sp>
        <p:nvSpPr>
          <p:cNvPr id="5" name="Footer Placeholder 4"/>
          <p:cNvSpPr>
            <a:spLocks noGrp="1"/>
          </p:cNvSpPr>
          <p:nvPr>
            <p:ph type="ftr" sz="quarter" idx="11"/>
          </p:nvPr>
        </p:nvSpPr>
        <p:spPr/>
        <p:txBody>
          <a:bodyPr/>
          <a:lstStyle/>
          <a:p>
            <a:r>
              <a:rPr lang="en-US" smtClean="0"/>
              <a:t>RMCAT @ IETF-86</a:t>
            </a:r>
            <a:endParaRPr lang="en-US"/>
          </a:p>
        </p:txBody>
      </p:sp>
      <p:sp>
        <p:nvSpPr>
          <p:cNvPr id="6" name="Slide Number Placeholder 5"/>
          <p:cNvSpPr>
            <a:spLocks noGrp="1"/>
          </p:cNvSpPr>
          <p:nvPr>
            <p:ph type="sldNum" sz="quarter" idx="12"/>
          </p:nvPr>
        </p:nvSpPr>
        <p:spPr/>
        <p:txBody>
          <a:bodyPr/>
          <a:lstStyle/>
          <a:p>
            <a:fld id="{523C6E4A-8239-F844-B4E5-31FF5496C9F2}" type="slidenum">
              <a:rPr lang="en-US" smtClean="0"/>
              <a:pPr/>
              <a:t>6</a:t>
            </a:fld>
            <a:endParaRPr lang="en-US"/>
          </a:p>
        </p:txBody>
      </p:sp>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2"/>
          <p:cNvSpPr>
            <a:spLocks noGrp="1" noChangeArrowheads="1"/>
          </p:cNvSpPr>
          <p:nvPr>
            <p:ph type="title"/>
          </p:nvPr>
        </p:nvSpPr>
        <p:spPr/>
        <p:txBody>
          <a:bodyPr/>
          <a:lstStyle/>
          <a:p>
            <a:r>
              <a:rPr lang="en-US">
                <a:latin typeface="Calibri" charset="0"/>
              </a:rPr>
              <a:t>eval-criteria</a:t>
            </a:r>
          </a:p>
        </p:txBody>
      </p:sp>
      <p:sp>
        <p:nvSpPr>
          <p:cNvPr id="6146" name="Rectangle 3"/>
          <p:cNvSpPr>
            <a:spLocks noGrp="1" noChangeArrowheads="1"/>
          </p:cNvSpPr>
          <p:nvPr>
            <p:ph idx="1"/>
          </p:nvPr>
        </p:nvSpPr>
        <p:spPr/>
        <p:txBody>
          <a:bodyPr/>
          <a:lstStyle/>
          <a:p>
            <a:pPr marL="0" indent="0">
              <a:buFontTx/>
              <a:buNone/>
            </a:pPr>
            <a:r>
              <a:rPr lang="en-US" sz="2000" b="1" dirty="0">
                <a:latin typeface="Calibri" charset="0"/>
              </a:rPr>
              <a:t>Charter title		</a:t>
            </a:r>
            <a:r>
              <a:rPr lang="en-US" sz="2000" b="1" dirty="0">
                <a:solidFill>
                  <a:srgbClr val="C0504D"/>
                </a:solidFill>
                <a:latin typeface="Calibri" charset="0"/>
              </a:rPr>
              <a:t>Evaluation criteria for congestion control algorithms </a:t>
            </a:r>
            <a:r>
              <a:rPr lang="en-US" sz="2000" b="1" dirty="0" smtClean="0">
                <a:solidFill>
                  <a:srgbClr val="C0504D"/>
                </a:solidFill>
                <a:latin typeface="Calibri" charset="0"/>
              </a:rPr>
              <a:t>for</a:t>
            </a:r>
            <a:br>
              <a:rPr lang="en-US" sz="2000" b="1" dirty="0" smtClean="0">
                <a:solidFill>
                  <a:srgbClr val="C0504D"/>
                </a:solidFill>
                <a:latin typeface="Calibri" charset="0"/>
              </a:rPr>
            </a:br>
            <a:r>
              <a:rPr lang="en-US" sz="2000" b="1" dirty="0" smtClean="0">
                <a:solidFill>
                  <a:srgbClr val="C0504D"/>
                </a:solidFill>
                <a:latin typeface="Calibri" charset="0"/>
              </a:rPr>
              <a:t>				interactive real </a:t>
            </a:r>
            <a:r>
              <a:rPr lang="en-US" sz="2000" b="1" dirty="0">
                <a:solidFill>
                  <a:srgbClr val="C0504D"/>
                </a:solidFill>
                <a:latin typeface="Calibri" charset="0"/>
              </a:rPr>
              <a:t>time media</a:t>
            </a:r>
          </a:p>
          <a:p>
            <a:pPr marL="0" indent="0">
              <a:buFontTx/>
              <a:buNone/>
            </a:pPr>
            <a:r>
              <a:rPr lang="en-US" sz="2000" b="1" dirty="0">
                <a:latin typeface="Calibri" charset="0"/>
              </a:rPr>
              <a:t>Intended status 	Informational RFC</a:t>
            </a:r>
          </a:p>
          <a:p>
            <a:pPr marL="0" indent="0">
              <a:buFontTx/>
              <a:buNone/>
            </a:pPr>
            <a:r>
              <a:rPr lang="en-US" sz="2000" b="1" dirty="0">
                <a:latin typeface="Calibri" charset="0"/>
              </a:rPr>
              <a:t>Goals 			</a:t>
            </a:r>
            <a:r>
              <a:rPr lang="en-US" sz="2000" b="1" dirty="0">
                <a:solidFill>
                  <a:srgbClr val="C0504D"/>
                </a:solidFill>
                <a:latin typeface="Calibri" charset="0"/>
              </a:rPr>
              <a:t>Adopt Dec 2012, Submit Mar 2013</a:t>
            </a:r>
          </a:p>
          <a:p>
            <a:pPr marL="0" indent="0">
              <a:buFontTx/>
              <a:buNone/>
            </a:pPr>
            <a:endParaRPr lang="en-US" sz="2000" dirty="0">
              <a:solidFill>
                <a:srgbClr val="FF0000"/>
              </a:solidFill>
              <a:latin typeface="Calibri" charset="0"/>
            </a:endParaRPr>
          </a:p>
          <a:p>
            <a:pPr marL="0" indent="0">
              <a:buFontTx/>
              <a:buNone/>
            </a:pPr>
            <a:r>
              <a:rPr lang="en-US" sz="2000" dirty="0">
                <a:latin typeface="Calibri" charset="0"/>
              </a:rPr>
              <a:t>Define evaluation criteria for proposed congestion control mechanisms, and publish these as an Informational RFC. This must be completed prior to finishing any Proposed Standard algorithm specifications (#cc-rec). </a:t>
            </a:r>
          </a:p>
        </p:txBody>
      </p:sp>
      <p:sp>
        <p:nvSpPr>
          <p:cNvPr id="4" name="Date Placeholder 3"/>
          <p:cNvSpPr>
            <a:spLocks noGrp="1"/>
          </p:cNvSpPr>
          <p:nvPr>
            <p:ph type="dt" sz="quarter" idx="10"/>
          </p:nvPr>
        </p:nvSpPr>
        <p:spPr/>
        <p:txBody>
          <a:bodyPr/>
          <a:lstStyle/>
          <a:p>
            <a:pPr>
              <a:defRPr/>
            </a:pPr>
            <a:r>
              <a:rPr lang="en-US" smtClean="0"/>
              <a:t>2013-3-11</a:t>
            </a:r>
            <a:endParaRPr lang="en-US"/>
          </a:p>
        </p:txBody>
      </p:sp>
      <p:sp>
        <p:nvSpPr>
          <p:cNvPr id="5" name="Footer Placeholder 4"/>
          <p:cNvSpPr>
            <a:spLocks noGrp="1"/>
          </p:cNvSpPr>
          <p:nvPr>
            <p:ph type="ftr" sz="quarter" idx="11"/>
          </p:nvPr>
        </p:nvSpPr>
        <p:spPr/>
        <p:txBody>
          <a:bodyPr/>
          <a:lstStyle/>
          <a:p>
            <a:pPr>
              <a:defRPr/>
            </a:pPr>
            <a:r>
              <a:rPr lang="en-US"/>
              <a:t>RMCAT @ IETF-86</a:t>
            </a:r>
          </a:p>
        </p:txBody>
      </p:sp>
      <p:sp>
        <p:nvSpPr>
          <p:cNvPr id="6" name="Slide Number Placeholder 5"/>
          <p:cNvSpPr>
            <a:spLocks noGrp="1"/>
          </p:cNvSpPr>
          <p:nvPr>
            <p:ph type="sldNum" sz="quarter" idx="12"/>
          </p:nvPr>
        </p:nvSpPr>
        <p:spPr/>
        <p:txBody>
          <a:bodyPr/>
          <a:lstStyle/>
          <a:p>
            <a:pPr>
              <a:defRPr/>
            </a:pPr>
            <a:fld id="{2E334696-F254-A648-924C-13E0600228F3}" type="slidenum">
              <a:rPr lang="en-US"/>
              <a:pPr>
                <a:defRPr/>
              </a:pPr>
              <a:t>7</a:t>
            </a:fld>
            <a:endParaRPr lang="en-US"/>
          </a:p>
        </p:txBody>
      </p:sp>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2"/>
          <p:cNvSpPr>
            <a:spLocks noGrp="1" noChangeArrowheads="1"/>
          </p:cNvSpPr>
          <p:nvPr>
            <p:ph type="title"/>
          </p:nvPr>
        </p:nvSpPr>
        <p:spPr/>
        <p:txBody>
          <a:bodyPr/>
          <a:lstStyle/>
          <a:p>
            <a:r>
              <a:rPr lang="en-US">
                <a:latin typeface="Calibri" charset="0"/>
              </a:rPr>
              <a:t>group-cc</a:t>
            </a:r>
          </a:p>
        </p:txBody>
      </p:sp>
      <p:sp>
        <p:nvSpPr>
          <p:cNvPr id="7170" name="Rectangle 3"/>
          <p:cNvSpPr>
            <a:spLocks noGrp="1" noChangeArrowheads="1"/>
          </p:cNvSpPr>
          <p:nvPr>
            <p:ph idx="1"/>
          </p:nvPr>
        </p:nvSpPr>
        <p:spPr/>
        <p:txBody>
          <a:bodyPr/>
          <a:lstStyle/>
          <a:p>
            <a:pPr marL="0" indent="0">
              <a:buFontTx/>
              <a:buNone/>
            </a:pPr>
            <a:r>
              <a:rPr lang="en-US" sz="2000" b="1" dirty="0">
                <a:latin typeface="Calibri" charset="0"/>
              </a:rPr>
              <a:t>Charter title 		</a:t>
            </a:r>
            <a:r>
              <a:rPr lang="en-US" sz="2000" b="1" dirty="0">
                <a:solidFill>
                  <a:srgbClr val="C0504D"/>
                </a:solidFill>
                <a:latin typeface="Calibri" charset="0"/>
              </a:rPr>
              <a:t>Identifying and controlling groups of flows</a:t>
            </a:r>
          </a:p>
          <a:p>
            <a:pPr marL="0" indent="0">
              <a:buFontTx/>
              <a:buNone/>
            </a:pPr>
            <a:r>
              <a:rPr lang="en-US" sz="2000" b="1" dirty="0">
                <a:latin typeface="Calibri" charset="0"/>
              </a:rPr>
              <a:t>Intended status 	Proposed Standard</a:t>
            </a:r>
          </a:p>
          <a:p>
            <a:pPr marL="0" indent="0">
              <a:buFontTx/>
              <a:buNone/>
            </a:pPr>
            <a:r>
              <a:rPr lang="en-US" sz="2000" b="1" dirty="0">
                <a:latin typeface="Calibri" charset="0"/>
              </a:rPr>
              <a:t>Goals 			</a:t>
            </a:r>
            <a:r>
              <a:rPr lang="en-US" sz="2000" b="1" dirty="0">
                <a:solidFill>
                  <a:srgbClr val="C0504D"/>
                </a:solidFill>
                <a:latin typeface="Calibri" charset="0"/>
              </a:rPr>
              <a:t>Adopt Jan 2013, Submit Jul 2013</a:t>
            </a:r>
          </a:p>
          <a:p>
            <a:pPr marL="0" indent="0">
              <a:buFontTx/>
              <a:buNone/>
            </a:pPr>
            <a:endParaRPr lang="en-US" sz="2000" dirty="0">
              <a:latin typeface="Calibri" charset="0"/>
            </a:endParaRPr>
          </a:p>
          <a:p>
            <a:pPr marL="0" indent="0">
              <a:buFontTx/>
              <a:buNone/>
            </a:pPr>
            <a:r>
              <a:rPr lang="en-US" sz="2000" dirty="0">
                <a:latin typeface="Calibri" charset="0"/>
              </a:rPr>
              <a:t>Develop a mechanism for identifying shared bottlenecks between groups of flows, and means to flexibly allocate their rates within the aggregate hitting the shared bottleneck. </a:t>
            </a:r>
            <a:r>
              <a:rPr lang="en-US" sz="2000" i="1" dirty="0">
                <a:latin typeface="Calibri" charset="0"/>
              </a:rPr>
              <a:t>(Probably needs to wait until #cc-</a:t>
            </a:r>
            <a:r>
              <a:rPr lang="en-US" sz="2000" i="1" dirty="0" err="1">
                <a:latin typeface="Calibri" charset="0"/>
              </a:rPr>
              <a:t>cand</a:t>
            </a:r>
            <a:r>
              <a:rPr lang="en-US" sz="2000" i="1" dirty="0">
                <a:latin typeface="Calibri" charset="0"/>
              </a:rPr>
              <a:t> are described in sufficient detail.)</a:t>
            </a:r>
          </a:p>
          <a:p>
            <a:pPr marL="0" indent="0">
              <a:buFontTx/>
              <a:buNone/>
            </a:pPr>
            <a:r>
              <a:rPr lang="en-US" sz="2000" dirty="0">
                <a:latin typeface="Calibri" charset="0"/>
              </a:rPr>
              <a:t>The work will be guided by the advice laid out in RFC 5405 (UDP Usage Guidelines), RFC 2914 (congestion control principles), and RFC5033 (Specifying New Congestion Control Algorithms). </a:t>
            </a:r>
          </a:p>
        </p:txBody>
      </p:sp>
      <p:sp>
        <p:nvSpPr>
          <p:cNvPr id="4" name="Date Placeholder 3"/>
          <p:cNvSpPr>
            <a:spLocks noGrp="1"/>
          </p:cNvSpPr>
          <p:nvPr>
            <p:ph type="dt" sz="quarter" idx="10"/>
          </p:nvPr>
        </p:nvSpPr>
        <p:spPr/>
        <p:txBody>
          <a:bodyPr/>
          <a:lstStyle/>
          <a:p>
            <a:pPr>
              <a:defRPr/>
            </a:pPr>
            <a:r>
              <a:rPr lang="en-US" smtClean="0"/>
              <a:t>2013-3-11</a:t>
            </a:r>
            <a:endParaRPr lang="en-US"/>
          </a:p>
        </p:txBody>
      </p:sp>
      <p:sp>
        <p:nvSpPr>
          <p:cNvPr id="5" name="Footer Placeholder 4"/>
          <p:cNvSpPr>
            <a:spLocks noGrp="1"/>
          </p:cNvSpPr>
          <p:nvPr>
            <p:ph type="ftr" sz="quarter" idx="11"/>
          </p:nvPr>
        </p:nvSpPr>
        <p:spPr/>
        <p:txBody>
          <a:bodyPr/>
          <a:lstStyle/>
          <a:p>
            <a:pPr>
              <a:defRPr/>
            </a:pPr>
            <a:r>
              <a:rPr lang="en-US"/>
              <a:t>RMCAT @ IETF-86</a:t>
            </a:r>
          </a:p>
        </p:txBody>
      </p:sp>
      <p:sp>
        <p:nvSpPr>
          <p:cNvPr id="6" name="Slide Number Placeholder 5"/>
          <p:cNvSpPr>
            <a:spLocks noGrp="1"/>
          </p:cNvSpPr>
          <p:nvPr>
            <p:ph type="sldNum" sz="quarter" idx="12"/>
          </p:nvPr>
        </p:nvSpPr>
        <p:spPr/>
        <p:txBody>
          <a:bodyPr/>
          <a:lstStyle/>
          <a:p>
            <a:pPr>
              <a:defRPr/>
            </a:pPr>
            <a:fld id="{509DC894-8B62-A24B-B926-34663DB6B5FD}" type="slidenum">
              <a:rPr lang="en-US"/>
              <a:pPr>
                <a:defRPr/>
              </a:pPr>
              <a:t>8</a:t>
            </a:fld>
            <a:endParaRPr lang="en-US"/>
          </a:p>
        </p:txBody>
      </p:sp>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2"/>
          <p:cNvSpPr>
            <a:spLocks noGrp="1" noChangeArrowheads="1"/>
          </p:cNvSpPr>
          <p:nvPr>
            <p:ph type="title"/>
          </p:nvPr>
        </p:nvSpPr>
        <p:spPr/>
        <p:txBody>
          <a:bodyPr/>
          <a:lstStyle/>
          <a:p>
            <a:r>
              <a:rPr lang="en-US">
                <a:latin typeface="Calibri" charset="0"/>
              </a:rPr>
              <a:t>rtcp-requirements</a:t>
            </a:r>
          </a:p>
        </p:txBody>
      </p:sp>
      <p:sp>
        <p:nvSpPr>
          <p:cNvPr id="8194" name="Rectangle 3"/>
          <p:cNvSpPr>
            <a:spLocks noGrp="1" noChangeArrowheads="1"/>
          </p:cNvSpPr>
          <p:nvPr>
            <p:ph idx="1"/>
          </p:nvPr>
        </p:nvSpPr>
        <p:spPr/>
        <p:txBody>
          <a:bodyPr/>
          <a:lstStyle/>
          <a:p>
            <a:pPr marL="0" indent="0">
              <a:buFontTx/>
              <a:buNone/>
            </a:pPr>
            <a:r>
              <a:rPr lang="en-US" sz="2000" b="1" dirty="0">
                <a:latin typeface="Calibri" charset="0"/>
              </a:rPr>
              <a:t>Charter title 		</a:t>
            </a:r>
            <a:r>
              <a:rPr lang="en-US" sz="2000" b="1" dirty="0">
                <a:solidFill>
                  <a:srgbClr val="C0504D"/>
                </a:solidFill>
                <a:latin typeface="Calibri" charset="0"/>
              </a:rPr>
              <a:t>Requirements for RTCP extensions for use with </a:t>
            </a:r>
            <a:r>
              <a:rPr lang="en-US" sz="2000" b="1" dirty="0" smtClean="0">
                <a:solidFill>
                  <a:srgbClr val="C0504D"/>
                </a:solidFill>
                <a:latin typeface="Calibri" charset="0"/>
              </a:rPr>
              <a:t>congestion</a:t>
            </a:r>
            <a:br>
              <a:rPr lang="en-US" sz="2000" b="1" dirty="0" smtClean="0">
                <a:solidFill>
                  <a:srgbClr val="C0504D"/>
                </a:solidFill>
                <a:latin typeface="Calibri" charset="0"/>
              </a:rPr>
            </a:br>
            <a:r>
              <a:rPr lang="en-US" sz="2000" b="1" dirty="0" smtClean="0">
                <a:solidFill>
                  <a:srgbClr val="C0504D"/>
                </a:solidFill>
                <a:latin typeface="Calibri" charset="0"/>
              </a:rPr>
              <a:t>				control algorithms</a:t>
            </a:r>
            <a:endParaRPr lang="en-US" sz="2000" b="1" dirty="0">
              <a:solidFill>
                <a:srgbClr val="C0504D"/>
              </a:solidFill>
              <a:latin typeface="Calibri" charset="0"/>
            </a:endParaRPr>
          </a:p>
          <a:p>
            <a:pPr marL="0" indent="0">
              <a:buFontTx/>
              <a:buNone/>
            </a:pPr>
            <a:r>
              <a:rPr lang="en-US" sz="2000" b="1" dirty="0">
                <a:latin typeface="Calibri" charset="0"/>
              </a:rPr>
              <a:t>Intended status 	?</a:t>
            </a:r>
          </a:p>
          <a:p>
            <a:pPr marL="0" indent="0">
              <a:buFontTx/>
              <a:buNone/>
            </a:pPr>
            <a:r>
              <a:rPr lang="en-US" sz="2000" b="1" dirty="0">
                <a:latin typeface="Calibri" charset="0"/>
              </a:rPr>
              <a:t>Goals 			</a:t>
            </a:r>
            <a:r>
              <a:rPr lang="en-US" sz="2000" b="1" i="1" dirty="0">
                <a:latin typeface="Calibri" charset="0"/>
              </a:rPr>
              <a:t>If needed: </a:t>
            </a:r>
            <a:r>
              <a:rPr lang="en-US" sz="2000" b="1" dirty="0">
                <a:solidFill>
                  <a:srgbClr val="C0504D"/>
                </a:solidFill>
                <a:latin typeface="Calibri" charset="0"/>
              </a:rPr>
              <a:t>Adopt Dec 2012, Submit Mar 2013</a:t>
            </a:r>
          </a:p>
          <a:p>
            <a:pPr marL="0" indent="0">
              <a:buFontTx/>
              <a:buNone/>
            </a:pPr>
            <a:endParaRPr lang="en-US" sz="2000" dirty="0">
              <a:latin typeface="Calibri" charset="0"/>
            </a:endParaRPr>
          </a:p>
          <a:p>
            <a:pPr marL="0" indent="0">
              <a:buFontTx/>
              <a:buNone/>
            </a:pPr>
            <a:r>
              <a:rPr lang="en-US" sz="2000" dirty="0">
                <a:latin typeface="Calibri" charset="0"/>
              </a:rPr>
              <a:t>Determine if extensions to RTP/RTCP are needed for carrying congestion control feedback, using DCCP as a model. If so, provide the requirements for such extensions to the AVTCORE working group for standardization there.</a:t>
            </a:r>
          </a:p>
          <a:p>
            <a:pPr marL="0" indent="0">
              <a:buFontTx/>
              <a:buNone/>
            </a:pPr>
            <a:endParaRPr lang="en-US" sz="2000" dirty="0">
              <a:latin typeface="Calibri" charset="0"/>
            </a:endParaRPr>
          </a:p>
          <a:p>
            <a:pPr marL="0" indent="0">
              <a:buFontTx/>
              <a:buNone/>
            </a:pPr>
            <a:r>
              <a:rPr lang="en-US" sz="2000" i="1" dirty="0">
                <a:solidFill>
                  <a:srgbClr val="C0504D"/>
                </a:solidFill>
                <a:latin typeface="Calibri" charset="0"/>
              </a:rPr>
              <a:t>Only a work item if the WG in consultation with AVTCORE decides on the need. </a:t>
            </a:r>
          </a:p>
        </p:txBody>
      </p:sp>
      <p:sp>
        <p:nvSpPr>
          <p:cNvPr id="4" name="Date Placeholder 3"/>
          <p:cNvSpPr>
            <a:spLocks noGrp="1"/>
          </p:cNvSpPr>
          <p:nvPr>
            <p:ph type="dt" sz="quarter" idx="10"/>
          </p:nvPr>
        </p:nvSpPr>
        <p:spPr/>
        <p:txBody>
          <a:bodyPr/>
          <a:lstStyle/>
          <a:p>
            <a:pPr>
              <a:defRPr/>
            </a:pPr>
            <a:r>
              <a:rPr lang="en-US" smtClean="0"/>
              <a:t>2013-3-11</a:t>
            </a:r>
            <a:endParaRPr lang="en-US"/>
          </a:p>
        </p:txBody>
      </p:sp>
      <p:sp>
        <p:nvSpPr>
          <p:cNvPr id="5" name="Footer Placeholder 4"/>
          <p:cNvSpPr>
            <a:spLocks noGrp="1"/>
          </p:cNvSpPr>
          <p:nvPr>
            <p:ph type="ftr" sz="quarter" idx="11"/>
          </p:nvPr>
        </p:nvSpPr>
        <p:spPr/>
        <p:txBody>
          <a:bodyPr/>
          <a:lstStyle/>
          <a:p>
            <a:pPr>
              <a:defRPr/>
            </a:pPr>
            <a:r>
              <a:rPr lang="en-US"/>
              <a:t>RMCAT @ IETF-86</a:t>
            </a:r>
          </a:p>
        </p:txBody>
      </p:sp>
      <p:sp>
        <p:nvSpPr>
          <p:cNvPr id="6" name="Slide Number Placeholder 5"/>
          <p:cNvSpPr>
            <a:spLocks noGrp="1"/>
          </p:cNvSpPr>
          <p:nvPr>
            <p:ph type="sldNum" sz="quarter" idx="12"/>
          </p:nvPr>
        </p:nvSpPr>
        <p:spPr/>
        <p:txBody>
          <a:bodyPr/>
          <a:lstStyle/>
          <a:p>
            <a:pPr>
              <a:defRPr/>
            </a:pPr>
            <a:fld id="{808204FF-7960-8B43-A7ED-4F87D34B79FD}" type="slidenum">
              <a:rPr lang="en-US"/>
              <a:pPr>
                <a:defRPr/>
              </a:pPr>
              <a:t>9</a:t>
            </a:fld>
            <a:endParaRPr lang="en-US"/>
          </a:p>
        </p:txBody>
      </p:sp>
    </p:spTree>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Custom 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00"/>
      </a:hlink>
      <a:folHlink>
        <a:srgbClr val="00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345</TotalTime>
  <Words>793</Words>
  <Application>Microsoft Macintosh PowerPoint</Application>
  <PresentationFormat>On-screen Show (4:3)</PresentationFormat>
  <Paragraphs>183</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RMCAT @ IETF-86  RTP Media Congestion Avoidance Techniques</vt:lpstr>
      <vt:lpstr>Note Well</vt:lpstr>
      <vt:lpstr>Administrativa</vt:lpstr>
      <vt:lpstr>Agenda</vt:lpstr>
      <vt:lpstr>Reminder about initial Milestones</vt:lpstr>
      <vt:lpstr>cc-requirements</vt:lpstr>
      <vt:lpstr>eval-criteria</vt:lpstr>
      <vt:lpstr>group-cc</vt:lpstr>
      <vt:lpstr>rtcp-requirements</vt:lpstr>
      <vt:lpstr>app-interactions</vt:lpstr>
      <vt:lpstr>ID Status</vt:lpstr>
      <vt:lpstr>ID Status</vt:lpstr>
      <vt:lpstr>Heads Up</vt:lpstr>
      <vt:lpstr>Agenda</vt:lpstr>
    </vt:vector>
  </TitlesOfParts>
  <Company>University of Stuttgart, IKR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RTP Media Congestion Avoidance Techniques (rmcat)</dc:title>
  <dc:creator>IKRUser</dc:creator>
  <cp:lastModifiedBy>Lars Eggert</cp:lastModifiedBy>
  <cp:revision>45</cp:revision>
  <dcterms:created xsi:type="dcterms:W3CDTF">2012-10-24T16:39:01Z</dcterms:created>
  <dcterms:modified xsi:type="dcterms:W3CDTF">2013-03-10T18:52:43Z</dcterms:modified>
</cp:coreProperties>
</file>