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72" r:id="rId4"/>
    <p:sldId id="257" r:id="rId5"/>
    <p:sldId id="274" r:id="rId6"/>
    <p:sldId id="276" r:id="rId7"/>
    <p:sldId id="264" r:id="rId8"/>
    <p:sldId id="269" r:id="rId9"/>
    <p:sldId id="270" r:id="rId10"/>
    <p:sldId id="263" r:id="rId11"/>
    <p:sldId id="259" r:id="rId12"/>
    <p:sldId id="260" r:id="rId13"/>
    <p:sldId id="262" r:id="rId14"/>
    <p:sldId id="265" r:id="rId15"/>
    <p:sldId id="271" r:id="rId16"/>
    <p:sldId id="275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3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trust-router@ietf.org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atatracker.ietf.org/doc/draft-howlett-abfab-trust-router-ps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atatracker.ietf.org/doc/draft-mrw-abfab-trust-router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5160" y="3693645"/>
            <a:ext cx="6016887" cy="1470025"/>
          </a:xfrm>
        </p:spPr>
        <p:txBody>
          <a:bodyPr/>
          <a:lstStyle/>
          <a:p>
            <a:r>
              <a:rPr lang="en-US" dirty="0" smtClean="0"/>
              <a:t>Trust Router 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1377484"/>
          </a:xfrm>
        </p:spPr>
        <p:txBody>
          <a:bodyPr>
            <a:normAutofit/>
          </a:bodyPr>
          <a:lstStyle/>
          <a:p>
            <a:r>
              <a:rPr lang="en-US" dirty="0" smtClean="0"/>
              <a:t>IETF 86, Orlando, FL</a:t>
            </a:r>
          </a:p>
          <a:p>
            <a:r>
              <a:rPr lang="en-US" dirty="0" smtClean="0"/>
              <a:t>Routing Area Meeting</a:t>
            </a:r>
            <a:endParaRPr lang="en-US" dirty="0" smtClean="0"/>
          </a:p>
          <a:p>
            <a:r>
              <a:rPr lang="en-US" dirty="0" smtClean="0"/>
              <a:t>Margaret Wasserman</a:t>
            </a:r>
          </a:p>
          <a:p>
            <a:r>
              <a:rPr lang="en-US" dirty="0" err="1" smtClean="0"/>
              <a:t>mrw@painless-security.com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1112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en-US" dirty="0" smtClean="0"/>
              <a:t>Temporary Identity Protocol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Simple request/response protocol</a:t>
            </a:r>
          </a:p>
          <a:p>
            <a:pPr lvl="1"/>
            <a:r>
              <a:rPr lang="en-US" dirty="0" smtClean="0"/>
              <a:t>Messages are encoded in JSON</a:t>
            </a:r>
          </a:p>
          <a:p>
            <a:pPr lvl="1"/>
            <a:r>
              <a:rPr lang="en-US" dirty="0" smtClean="0"/>
              <a:t>Uses GSS-API for authentication </a:t>
            </a:r>
          </a:p>
          <a:p>
            <a:r>
              <a:rPr lang="en-US" dirty="0" smtClean="0"/>
              <a:t>Request </a:t>
            </a:r>
            <a:r>
              <a:rPr lang="en-US" dirty="0" smtClean="0"/>
              <a:t>include ½ of a DH exchange</a:t>
            </a:r>
          </a:p>
          <a:p>
            <a:r>
              <a:rPr lang="en-US" dirty="0" smtClean="0"/>
              <a:t>Server replies with a </a:t>
            </a:r>
            <a:r>
              <a:rPr lang="en-US" dirty="0" smtClean="0"/>
              <a:t>list of AAA Server IP Addresses</a:t>
            </a:r>
            <a:endParaRPr lang="en-US" dirty="0" smtClean="0"/>
          </a:p>
          <a:p>
            <a:pPr lvl="1"/>
            <a:r>
              <a:rPr lang="en-US" dirty="0" smtClean="0"/>
              <a:t>Response includes the other ½ of a DH </a:t>
            </a:r>
            <a:r>
              <a:rPr lang="en-US" dirty="0" smtClean="0"/>
              <a:t>exchange for each AAA Server</a:t>
            </a:r>
            <a:endParaRPr lang="en-US" dirty="0" smtClean="0"/>
          </a:p>
          <a:p>
            <a:r>
              <a:rPr lang="en-US" dirty="0" smtClean="0"/>
              <a:t>Both ends can compute a shared key that is used for the subsequent AAA </a:t>
            </a:r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Key cannot be computed by intermediate Trust Routers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85141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TID </a:t>
            </a:r>
            <a:r>
              <a:rPr lang="en-US" dirty="0" smtClean="0"/>
              <a:t>Request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{</a:t>
            </a:r>
            <a:r>
              <a:rPr lang="en-US" sz="2000" dirty="0"/>
              <a:t>"</a:t>
            </a:r>
            <a:r>
              <a:rPr lang="en-US" sz="2000" dirty="0" err="1"/>
              <a:t>msg_type</a:t>
            </a:r>
            <a:r>
              <a:rPr lang="en-US" sz="2000" dirty="0"/>
              <a:t>": "</a:t>
            </a:r>
            <a:r>
              <a:rPr lang="en-US" sz="2000" dirty="0" err="1"/>
              <a:t>TIDRequest</a:t>
            </a:r>
            <a:r>
              <a:rPr lang="en-US" sz="2000" dirty="0"/>
              <a:t>", </a:t>
            </a:r>
            <a:br>
              <a:rPr lang="en-US" sz="2000" dirty="0"/>
            </a:br>
            <a:r>
              <a:rPr lang="en-US" sz="2000" dirty="0" smtClean="0"/>
              <a:t>  "</a:t>
            </a:r>
            <a:r>
              <a:rPr lang="en-US" sz="2000" dirty="0" err="1"/>
              <a:t>msg_body</a:t>
            </a:r>
            <a:r>
              <a:rPr lang="en-US" sz="2000" dirty="0"/>
              <a:t>": </a:t>
            </a:r>
            <a:br>
              <a:rPr lang="en-US" sz="2000" dirty="0"/>
            </a:br>
            <a:r>
              <a:rPr lang="en-US" sz="2000" dirty="0" smtClean="0"/>
              <a:t>        {</a:t>
            </a:r>
            <a:r>
              <a:rPr lang="en-US" sz="2000" dirty="0"/>
              <a:t>"</a:t>
            </a:r>
            <a:r>
              <a:rPr lang="en-US" sz="2000" dirty="0" err="1"/>
              <a:t>rp_realm</a:t>
            </a:r>
            <a:r>
              <a:rPr lang="en-US" sz="2000" dirty="0"/>
              <a:t>": </a:t>
            </a:r>
            <a:r>
              <a:rPr lang="en-US" sz="2000" dirty="0" smtClean="0"/>
              <a:t>”</a:t>
            </a:r>
            <a:r>
              <a:rPr lang="en-US" sz="2000" dirty="0" err="1" smtClean="0"/>
              <a:t>mit.edu</a:t>
            </a:r>
            <a:r>
              <a:rPr lang="en-US" sz="2000" dirty="0" smtClean="0"/>
              <a:t>"</a:t>
            </a:r>
            <a:r>
              <a:rPr lang="en-US" sz="2000" dirty="0"/>
              <a:t>, </a:t>
            </a:r>
            <a:br>
              <a:rPr lang="en-US" sz="2000" dirty="0"/>
            </a:br>
            <a:r>
              <a:rPr lang="en-US" sz="2000" dirty="0" smtClean="0"/>
              <a:t>          "</a:t>
            </a:r>
            <a:r>
              <a:rPr lang="en-US" sz="2000" dirty="0" err="1"/>
              <a:t>target_realm</a:t>
            </a:r>
            <a:r>
              <a:rPr lang="en-US" sz="2000" dirty="0"/>
              <a:t>": </a:t>
            </a:r>
            <a:r>
              <a:rPr lang="en-US" sz="2000" dirty="0" smtClean="0"/>
              <a:t>”</a:t>
            </a:r>
            <a:r>
              <a:rPr lang="en-US" sz="2000" dirty="0" err="1" smtClean="0"/>
              <a:t>oxford.uk.ac</a:t>
            </a:r>
            <a:r>
              <a:rPr lang="en-US" sz="2000" dirty="0" smtClean="0"/>
              <a:t>"</a:t>
            </a:r>
            <a:r>
              <a:rPr lang="en-US" sz="2000" dirty="0"/>
              <a:t>, </a:t>
            </a:r>
            <a:br>
              <a:rPr lang="en-US" sz="2000" dirty="0"/>
            </a:br>
            <a:r>
              <a:rPr lang="en-US" sz="2000" dirty="0" smtClean="0"/>
              <a:t>          "</a:t>
            </a:r>
            <a:r>
              <a:rPr lang="en-US" sz="2000" dirty="0"/>
              <a:t>community": </a:t>
            </a:r>
            <a:r>
              <a:rPr lang="en-US" sz="2000" dirty="0" smtClean="0"/>
              <a:t>”</a:t>
            </a:r>
            <a:r>
              <a:rPr lang="en-US" sz="2000" dirty="0" err="1" smtClean="0"/>
              <a:t>abfab-hackers.communities.ja.net</a:t>
            </a:r>
            <a:r>
              <a:rPr lang="en-US" sz="2000" dirty="0" smtClean="0"/>
              <a:t>"</a:t>
            </a:r>
            <a:r>
              <a:rPr lang="en-US" sz="2000" dirty="0"/>
              <a:t>, </a:t>
            </a:r>
            <a:br>
              <a:rPr lang="en-US" sz="2000" dirty="0"/>
            </a:br>
            <a:r>
              <a:rPr lang="en-US" sz="2000" dirty="0" smtClean="0"/>
              <a:t>          "</a:t>
            </a:r>
            <a:r>
              <a:rPr lang="en-US" sz="2000" dirty="0" err="1"/>
              <a:t>dh_info</a:t>
            </a:r>
            <a:r>
              <a:rPr lang="en-US" sz="2000" dirty="0"/>
              <a:t>": </a:t>
            </a:r>
            <a:br>
              <a:rPr lang="en-US" sz="2000" dirty="0"/>
            </a:br>
            <a:r>
              <a:rPr lang="en-US" sz="2000" dirty="0" smtClean="0"/>
              <a:t>              {</a:t>
            </a:r>
            <a:r>
              <a:rPr lang="en-US" sz="2000" dirty="0"/>
              <a:t>"</a:t>
            </a:r>
            <a:r>
              <a:rPr lang="en-US" sz="2000" dirty="0" err="1" smtClean="0"/>
              <a:t>dh_p</a:t>
            </a:r>
            <a:r>
              <a:rPr lang="en-US" sz="2000" dirty="0" smtClean="0"/>
              <a:t>”:</a:t>
            </a:r>
            <a:br>
              <a:rPr lang="en-US" sz="2000" dirty="0" smtClean="0"/>
            </a:br>
            <a:r>
              <a:rPr lang="en-US" sz="2000" dirty="0" smtClean="0"/>
              <a:t>                    "FFFFFFFF…"</a:t>
            </a:r>
            <a:r>
              <a:rPr lang="en-US" sz="2000" dirty="0"/>
              <a:t>, </a:t>
            </a:r>
            <a:r>
              <a:rPr lang="en-US" sz="2000" dirty="0" smtClean="0"/>
              <a:t>          </a:t>
            </a:r>
            <a:br>
              <a:rPr lang="en-US" sz="2000" dirty="0" smtClean="0"/>
            </a:br>
            <a:r>
              <a:rPr lang="en-US" sz="2000" dirty="0" smtClean="0"/>
              <a:t>                "</a:t>
            </a:r>
            <a:r>
              <a:rPr lang="en-US" sz="2000" dirty="0" err="1"/>
              <a:t>dh_g</a:t>
            </a:r>
            <a:r>
              <a:rPr lang="en-US" sz="2000" dirty="0"/>
              <a:t>": "02", </a:t>
            </a:r>
            <a:br>
              <a:rPr lang="en-US" sz="2000" dirty="0"/>
            </a:br>
            <a:r>
              <a:rPr lang="en-US" sz="2000" dirty="0" smtClean="0"/>
              <a:t>                "</a:t>
            </a:r>
            <a:r>
              <a:rPr lang="en-US" sz="2000" dirty="0" err="1"/>
              <a:t>dh_pub_key</a:t>
            </a:r>
            <a:r>
              <a:rPr lang="en-US" sz="2000" dirty="0"/>
              <a:t>":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                   "FBF98ABB…”}</a:t>
            </a:r>
            <a:br>
              <a:rPr lang="en-US" sz="2000" dirty="0" smtClean="0"/>
            </a:br>
            <a:r>
              <a:rPr lang="en-US" sz="2000" dirty="0" smtClean="0"/>
              <a:t>        }</a:t>
            </a:r>
            <a:br>
              <a:rPr lang="en-US" sz="2000" dirty="0" smtClean="0"/>
            </a:br>
            <a:r>
              <a:rPr lang="en-US" sz="2000" dirty="0" smtClean="0"/>
              <a:t>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38209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88" y="40341"/>
            <a:ext cx="8944290" cy="1411941"/>
          </a:xfrm>
        </p:spPr>
        <p:txBody>
          <a:bodyPr/>
          <a:lstStyle/>
          <a:p>
            <a:r>
              <a:rPr lang="en-US" dirty="0" smtClean="0"/>
              <a:t>Trust Router as TID Gateway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Trust Router r</a:t>
            </a:r>
            <a:r>
              <a:rPr lang="en-US" dirty="0" smtClean="0"/>
              <a:t>eceives a TID </a:t>
            </a:r>
            <a:r>
              <a:rPr lang="en-US" dirty="0" smtClean="0"/>
              <a:t>Request from </a:t>
            </a:r>
            <a:r>
              <a:rPr lang="en-US" dirty="0" smtClean="0"/>
              <a:t>an RP </a:t>
            </a:r>
            <a:r>
              <a:rPr lang="en-US" dirty="0" smtClean="0"/>
              <a:t>Client (e.g. AAA Proxy)</a:t>
            </a:r>
          </a:p>
          <a:p>
            <a:r>
              <a:rPr lang="en-US" dirty="0" smtClean="0"/>
              <a:t>Determines appropriate APC for the community included in the original request</a:t>
            </a:r>
          </a:p>
          <a:p>
            <a:pPr lvl="1"/>
            <a:r>
              <a:rPr lang="en-US" dirty="0" smtClean="0"/>
              <a:t>If different, moves original COI into </a:t>
            </a:r>
            <a:r>
              <a:rPr lang="en-US" dirty="0" err="1" smtClean="0"/>
              <a:t>orig-coi</a:t>
            </a:r>
            <a:r>
              <a:rPr lang="en-US" dirty="0" smtClean="0"/>
              <a:t> field</a:t>
            </a:r>
          </a:p>
          <a:p>
            <a:r>
              <a:rPr lang="en-US" dirty="0" smtClean="0"/>
              <a:t>Finds matching </a:t>
            </a:r>
            <a:r>
              <a:rPr lang="en-US" dirty="0" err="1" smtClean="0"/>
              <a:t>rp_client</a:t>
            </a:r>
            <a:r>
              <a:rPr lang="en-US" dirty="0" smtClean="0"/>
              <a:t> entry (from </a:t>
            </a:r>
            <a:r>
              <a:rPr lang="en-US" dirty="0" err="1" smtClean="0"/>
              <a:t>gss_name</a:t>
            </a:r>
            <a:r>
              <a:rPr lang="en-US" dirty="0" smtClean="0"/>
              <a:t>), applies filters, and adds constraints to the message</a:t>
            </a:r>
          </a:p>
          <a:p>
            <a:r>
              <a:rPr lang="en-US" dirty="0" smtClean="0"/>
              <a:t>Determines “Trust Path” and adds it to the message.</a:t>
            </a:r>
          </a:p>
          <a:p>
            <a:r>
              <a:rPr lang="en-US" dirty="0" smtClean="0"/>
              <a:t>Forwards message to AAA Server (or next hop Trust Router)</a:t>
            </a:r>
          </a:p>
        </p:txBody>
      </p:sp>
    </p:spTree>
    <p:extLst>
      <p:ext uri="{BB962C8B-B14F-4D97-AF65-F5344CB8AC3E}">
        <p14:creationId xmlns:p14="http://schemas.microsoft.com/office/powerpoint/2010/main" val="3523101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Router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Runs between pairs of Trust Routers</a:t>
            </a:r>
          </a:p>
          <a:p>
            <a:pPr lvl="1"/>
            <a:r>
              <a:rPr lang="en-US" dirty="0" smtClean="0"/>
              <a:t>Configured as “peers” with GSS credentials to reach each other</a:t>
            </a:r>
          </a:p>
          <a:p>
            <a:r>
              <a:rPr lang="en-US" dirty="0" smtClean="0"/>
              <a:t>“Routing” protocol used to dynamically distribute information about</a:t>
            </a:r>
          </a:p>
          <a:p>
            <a:pPr lvl="1"/>
            <a:r>
              <a:rPr lang="en-US" dirty="0" smtClean="0"/>
              <a:t>Available </a:t>
            </a:r>
            <a:r>
              <a:rPr lang="en-US" dirty="0" smtClean="0"/>
              <a:t>Trust </a:t>
            </a:r>
            <a:r>
              <a:rPr lang="en-US" dirty="0" smtClean="0"/>
              <a:t>L</a:t>
            </a:r>
            <a:r>
              <a:rPr lang="en-US" dirty="0" smtClean="0"/>
              <a:t>inks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sed </a:t>
            </a:r>
            <a:r>
              <a:rPr lang="en-US" dirty="0" smtClean="0"/>
              <a:t>to route TID requests and responses across the federation</a:t>
            </a:r>
          </a:p>
          <a:p>
            <a:pPr lvl="1"/>
            <a:r>
              <a:rPr lang="en-US" dirty="0" smtClean="0"/>
              <a:t>RP Client membership in COIs</a:t>
            </a:r>
          </a:p>
          <a:p>
            <a:pPr lvl="1"/>
            <a:r>
              <a:rPr lang="en-US" dirty="0" smtClean="0"/>
              <a:t>APC to use for each </a:t>
            </a:r>
            <a:r>
              <a:rPr lang="en-US" dirty="0" err="1" smtClean="0"/>
              <a:t>IdP</a:t>
            </a:r>
            <a:r>
              <a:rPr lang="en-US" dirty="0" smtClean="0"/>
              <a:t> Realm/COI pair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032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Link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Trust Link Types (named by target type)</a:t>
            </a:r>
          </a:p>
          <a:p>
            <a:pPr lvl="1"/>
            <a:r>
              <a:rPr lang="en-US" dirty="0" smtClean="0"/>
              <a:t>Routing Links</a:t>
            </a:r>
          </a:p>
          <a:p>
            <a:pPr lvl="2"/>
            <a:r>
              <a:rPr lang="en-US" dirty="0" smtClean="0"/>
              <a:t>Trust Router Link</a:t>
            </a:r>
          </a:p>
          <a:p>
            <a:pPr lvl="3"/>
            <a:r>
              <a:rPr lang="en-US" dirty="0" smtClean="0"/>
              <a:t>Indicates that the originating trust router can provide temporary IDs to reach the target trust router</a:t>
            </a:r>
          </a:p>
          <a:p>
            <a:pPr lvl="2"/>
            <a:r>
              <a:rPr lang="en-US" dirty="0" err="1" smtClean="0"/>
              <a:t>IdP</a:t>
            </a:r>
            <a:r>
              <a:rPr lang="en-US" dirty="0" smtClean="0"/>
              <a:t> Realm Link</a:t>
            </a:r>
          </a:p>
          <a:p>
            <a:pPr lvl="3"/>
            <a:r>
              <a:rPr lang="en-US" dirty="0" smtClean="0"/>
              <a:t>Indicates that the originating trust router can provide temporary IDs to reach the AAA servers in the target realm</a:t>
            </a:r>
          </a:p>
          <a:p>
            <a:pPr lvl="1"/>
            <a:r>
              <a:rPr lang="en-US" dirty="0" smtClean="0"/>
              <a:t>Information Flooding Links</a:t>
            </a:r>
          </a:p>
          <a:p>
            <a:pPr lvl="2"/>
            <a:r>
              <a:rPr lang="en-US" dirty="0" smtClean="0"/>
              <a:t>COI RP Membership Link </a:t>
            </a:r>
          </a:p>
          <a:p>
            <a:pPr lvl="3"/>
            <a:r>
              <a:rPr lang="en-US" dirty="0" smtClean="0"/>
              <a:t>Indicates that the the target RP Client is a member of the indicated COI</a:t>
            </a:r>
          </a:p>
          <a:p>
            <a:pPr lvl="2"/>
            <a:r>
              <a:rPr lang="en-US" dirty="0" smtClean="0"/>
              <a:t>APC Link</a:t>
            </a:r>
          </a:p>
          <a:p>
            <a:pPr lvl="3"/>
            <a:r>
              <a:rPr lang="en-US" dirty="0" smtClean="0"/>
              <a:t>Indicates that authentication for a target realm and COI should use the target APC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036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Path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Trust Path is a set of Trust Links that forms a path across a federation between an RP and the AAA Server(s) in a Target </a:t>
            </a:r>
            <a:r>
              <a:rPr lang="en-US" dirty="0" err="1" smtClean="0"/>
              <a:t>IdP</a:t>
            </a:r>
            <a:r>
              <a:rPr lang="en-US" dirty="0" smtClean="0"/>
              <a:t> Realm</a:t>
            </a:r>
          </a:p>
          <a:p>
            <a:r>
              <a:rPr lang="en-US" dirty="0" smtClean="0"/>
              <a:t>A Trust Path is valid for a given Community</a:t>
            </a:r>
          </a:p>
          <a:p>
            <a:r>
              <a:rPr lang="en-US" dirty="0" smtClean="0"/>
              <a:t>Trust Routers forward TID Requests/Responses along Trust Paths, ultimately resulting in a TID that the RP can use to reach AAA Servers in the Target </a:t>
            </a:r>
            <a:r>
              <a:rPr lang="en-US" dirty="0" err="1" smtClean="0"/>
              <a:t>IdP</a:t>
            </a:r>
            <a:r>
              <a:rPr lang="en-US" dirty="0" smtClean="0"/>
              <a:t> Realm.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726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[We held a Bar BOF at </a:t>
            </a:r>
            <a:r>
              <a:rPr lang="en-US" dirty="0"/>
              <a:t>l</a:t>
            </a:r>
            <a:r>
              <a:rPr lang="en-US" dirty="0" smtClean="0"/>
              <a:t>unch </a:t>
            </a:r>
            <a:r>
              <a:rPr lang="en-US" dirty="0"/>
              <a:t>t</a:t>
            </a:r>
            <a:r>
              <a:rPr lang="en-US" dirty="0" smtClean="0"/>
              <a:t>oday]</a:t>
            </a:r>
          </a:p>
          <a:p>
            <a:r>
              <a:rPr lang="en-US" dirty="0" smtClean="0"/>
              <a:t>We hope to hold a Pre-WG </a:t>
            </a:r>
            <a:r>
              <a:rPr lang="en-US" dirty="0" err="1" smtClean="0"/>
              <a:t>BoF</a:t>
            </a:r>
            <a:r>
              <a:rPr lang="en-US" dirty="0" smtClean="0"/>
              <a:t> at IETF 87</a:t>
            </a:r>
          </a:p>
          <a:p>
            <a:pPr lvl="1"/>
            <a:r>
              <a:rPr lang="en-US" dirty="0" smtClean="0"/>
              <a:t>Need active discussion on the list</a:t>
            </a:r>
          </a:p>
          <a:p>
            <a:r>
              <a:rPr lang="en-US" dirty="0"/>
              <a:t>Join our mailing list!</a:t>
            </a:r>
          </a:p>
          <a:p>
            <a:pPr lvl="1"/>
            <a:r>
              <a:rPr lang="en-US" dirty="0">
                <a:hlinkClick r:id="rId2"/>
              </a:rPr>
              <a:t>trust-router@ietf.org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666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dirty="0" smtClean="0"/>
              <a:t>Feedback?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760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https://datatracker.ietf.org/doc/draft-howlett-abfab-trust-router-ps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Describes the problems that motivated the Trust Router work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618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Router Draft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hlinkClick r:id="rId2"/>
              </a:rPr>
              <a:t>https://datatracker.ietf.org/doc/draft-mrw-abfab-trust-router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Describes the role and purpose of a Trust Router</a:t>
            </a:r>
          </a:p>
          <a:p>
            <a:r>
              <a:rPr lang="en-US" dirty="0" smtClean="0"/>
              <a:t>Defines the concept of communities</a:t>
            </a:r>
          </a:p>
          <a:p>
            <a:pPr lvl="1"/>
            <a:r>
              <a:rPr lang="en-US" dirty="0" smtClean="0"/>
              <a:t>COIs and APCs</a:t>
            </a:r>
          </a:p>
          <a:p>
            <a:r>
              <a:rPr lang="en-US" dirty="0" smtClean="0"/>
              <a:t>Defines two protocols</a:t>
            </a:r>
          </a:p>
          <a:p>
            <a:pPr lvl="1"/>
            <a:r>
              <a:rPr lang="en-US" dirty="0" smtClean="0"/>
              <a:t>Temporary Identity (TID) Protocol</a:t>
            </a:r>
          </a:p>
          <a:p>
            <a:pPr lvl="1"/>
            <a:r>
              <a:rPr lang="en-US" dirty="0" smtClean="0"/>
              <a:t>Trust Router Protocol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513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Router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Trust Router Motivations</a:t>
            </a:r>
          </a:p>
          <a:p>
            <a:r>
              <a:rPr lang="en-US" dirty="0" smtClean="0"/>
              <a:t>Trust </a:t>
            </a:r>
            <a:r>
              <a:rPr lang="en-US" dirty="0"/>
              <a:t>Router </a:t>
            </a:r>
            <a:r>
              <a:rPr lang="en-US" dirty="0" smtClean="0"/>
              <a:t>Operation</a:t>
            </a:r>
            <a:endParaRPr lang="en-US" dirty="0"/>
          </a:p>
          <a:p>
            <a:r>
              <a:rPr lang="en-US" dirty="0"/>
              <a:t>Communities</a:t>
            </a:r>
          </a:p>
          <a:p>
            <a:r>
              <a:rPr lang="en-US" dirty="0" smtClean="0"/>
              <a:t>Temporary Identity Protocol</a:t>
            </a:r>
          </a:p>
          <a:p>
            <a:pPr lvl="1"/>
            <a:r>
              <a:rPr lang="en-US" dirty="0" smtClean="0"/>
              <a:t>Message contents</a:t>
            </a:r>
          </a:p>
          <a:p>
            <a:pPr lvl="1"/>
            <a:r>
              <a:rPr lang="en-US" dirty="0" smtClean="0"/>
              <a:t>Role of Trust Router as gateway</a:t>
            </a:r>
            <a:endParaRPr lang="en-US" dirty="0"/>
          </a:p>
          <a:p>
            <a:r>
              <a:rPr lang="en-US" dirty="0" smtClean="0"/>
              <a:t>Trust Router </a:t>
            </a:r>
            <a:r>
              <a:rPr lang="en-US" dirty="0" smtClean="0"/>
              <a:t>Protocol</a:t>
            </a:r>
          </a:p>
          <a:p>
            <a:pPr lvl="1"/>
            <a:r>
              <a:rPr lang="en-US" dirty="0" smtClean="0"/>
              <a:t>Message contents</a:t>
            </a:r>
            <a:endParaRPr lang="en-US" dirty="0" smtClean="0"/>
          </a:p>
          <a:p>
            <a:pPr lvl="1"/>
            <a:r>
              <a:rPr lang="en-US" dirty="0" smtClean="0"/>
              <a:t>Trust link </a:t>
            </a:r>
            <a:r>
              <a:rPr lang="en-US" dirty="0" smtClean="0"/>
              <a:t>types</a:t>
            </a:r>
            <a:endParaRPr lang="en-US" dirty="0"/>
          </a:p>
          <a:p>
            <a:r>
              <a:rPr lang="en-US" dirty="0" smtClean="0"/>
              <a:t>Implementation Status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54131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Router Motivations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Scalability of ABFAB Federations</a:t>
            </a:r>
          </a:p>
          <a:p>
            <a:pPr lvl="1"/>
            <a:r>
              <a:rPr lang="en-US" dirty="0" smtClean="0"/>
              <a:t>Eliminate need to configure credentials for every pair of RPs and </a:t>
            </a:r>
            <a:r>
              <a:rPr lang="en-US" dirty="0" err="1" smtClean="0"/>
              <a:t>IdPs</a:t>
            </a:r>
            <a:endParaRPr lang="en-US" dirty="0" smtClean="0"/>
          </a:p>
          <a:p>
            <a:pPr lvl="1"/>
            <a:r>
              <a:rPr lang="en-US" dirty="0" smtClean="0"/>
              <a:t>Eliminate need to configure manual “routing” information in intermediate AAA Proxies</a:t>
            </a:r>
          </a:p>
          <a:p>
            <a:pPr lvl="1"/>
            <a:r>
              <a:rPr lang="en-US" dirty="0" smtClean="0"/>
              <a:t>Reduce costs of adding new members, removing members, changes in peer relationships</a:t>
            </a:r>
            <a:endParaRPr lang="en-US" dirty="0"/>
          </a:p>
          <a:p>
            <a:r>
              <a:rPr lang="en-US" dirty="0" smtClean="0"/>
              <a:t>Flexibility to create new Communities</a:t>
            </a:r>
          </a:p>
          <a:p>
            <a:pPr lvl="1"/>
            <a:r>
              <a:rPr lang="en-US" dirty="0" smtClean="0"/>
              <a:t>Groups that want to share access to a set of services, m </a:t>
            </a:r>
            <a:r>
              <a:rPr lang="en-US" dirty="0" err="1" smtClean="0"/>
              <a:t>apped</a:t>
            </a:r>
            <a:r>
              <a:rPr lang="en-US" dirty="0" smtClean="0"/>
              <a:t> to registrar Communities for authentication</a:t>
            </a:r>
          </a:p>
          <a:p>
            <a:pPr lvl="1"/>
            <a:r>
              <a:rPr lang="en-US" dirty="0" smtClean="0"/>
              <a:t>Eliminate need to set up new Registrar Community for every group</a:t>
            </a:r>
          </a:p>
        </p:txBody>
      </p:sp>
    </p:spTree>
    <p:extLst>
      <p:ext uri="{BB962C8B-B14F-4D97-AF65-F5344CB8AC3E}">
        <p14:creationId xmlns:p14="http://schemas.microsoft.com/office/powerpoint/2010/main" val="3356932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Looks Familiar?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Current SAML Federations are reminiscent of early Internet</a:t>
            </a:r>
          </a:p>
          <a:p>
            <a:pPr lvl="1"/>
            <a:r>
              <a:rPr lang="en-US" dirty="0" smtClean="0"/>
              <a:t>SAML metadata (like host tables) is distributed manually and configured by every </a:t>
            </a:r>
            <a:r>
              <a:rPr lang="en-US" dirty="0" err="1" smtClean="0"/>
              <a:t>IdP</a:t>
            </a:r>
            <a:r>
              <a:rPr lang="en-US" dirty="0" smtClean="0"/>
              <a:t> or RP</a:t>
            </a:r>
          </a:p>
          <a:p>
            <a:pPr lvl="1"/>
            <a:r>
              <a:rPr lang="en-US" dirty="0" smtClean="0"/>
              <a:t>Need for every end-site to know about every other end-site, or they can’t connect</a:t>
            </a:r>
          </a:p>
          <a:p>
            <a:r>
              <a:rPr lang="en-US" dirty="0" smtClean="0"/>
              <a:t>Solution:  Routing!  </a:t>
            </a:r>
          </a:p>
          <a:p>
            <a:pPr lvl="1"/>
            <a:r>
              <a:rPr lang="en-US" dirty="0" smtClean="0"/>
              <a:t>Although we won’t be forwarding IP packets, the distribution of trust information looks a lot like the distribution of routing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480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Authentication Policy Communities (APCs)</a:t>
            </a:r>
          </a:p>
          <a:p>
            <a:pPr lvl="1"/>
            <a:r>
              <a:rPr lang="en-US" dirty="0" smtClean="0"/>
              <a:t>Used to authenticate access to RP Services</a:t>
            </a:r>
          </a:p>
          <a:p>
            <a:r>
              <a:rPr lang="en-US" dirty="0" smtClean="0"/>
              <a:t> Communities of Interest (COIs)</a:t>
            </a:r>
          </a:p>
          <a:p>
            <a:pPr lvl="1"/>
            <a:r>
              <a:rPr lang="en-US" dirty="0" smtClean="0"/>
              <a:t>Group of RP Clients, </a:t>
            </a:r>
            <a:r>
              <a:rPr lang="en-US" dirty="0" err="1" smtClean="0"/>
              <a:t>IdPs</a:t>
            </a:r>
            <a:r>
              <a:rPr lang="en-US" dirty="0" smtClean="0"/>
              <a:t> and Trust Routers that share access to a set of services</a:t>
            </a:r>
          </a:p>
          <a:p>
            <a:pPr lvl="1"/>
            <a:r>
              <a:rPr lang="en-US" dirty="0" smtClean="0"/>
              <a:t>COI must be resolved to an APC (for a given </a:t>
            </a:r>
            <a:r>
              <a:rPr lang="en-US" dirty="0" err="1" smtClean="0"/>
              <a:t>IdP</a:t>
            </a:r>
            <a:r>
              <a:rPr lang="en-US" dirty="0" smtClean="0"/>
              <a:t> Realm), before authentication can be achieved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60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Router Operation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Screen Shot 2013-03-13 at 11.43.3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425" y="1452282"/>
            <a:ext cx="7838203" cy="5306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154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30" y="40341"/>
            <a:ext cx="9013270" cy="1411941"/>
          </a:xfrm>
        </p:spPr>
        <p:txBody>
          <a:bodyPr/>
          <a:lstStyle/>
          <a:p>
            <a:r>
              <a:rPr lang="en-US" dirty="0" smtClean="0"/>
              <a:t>Temporary Identity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by an RP to negotiate a Temporary Identity on a (set of) AAA Server(s) in a target realm</a:t>
            </a:r>
          </a:p>
          <a:p>
            <a:r>
              <a:rPr lang="en-US" dirty="0" smtClean="0"/>
              <a:t>TID Request is sent to the RP’s local Trust Router and forwarded across a Trust Path to the target AAA Server(s)</a:t>
            </a:r>
          </a:p>
          <a:p>
            <a:r>
              <a:rPr lang="en-US" dirty="0" smtClean="0"/>
              <a:t>Response is returned by reversing the Trust Path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7717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3015</TotalTime>
  <Words>840</Words>
  <Application>Microsoft Macintosh PowerPoint</Application>
  <PresentationFormat>On-screen Show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Infusion</vt:lpstr>
      <vt:lpstr>Trust Router Overview</vt:lpstr>
      <vt:lpstr>Problem Statement</vt:lpstr>
      <vt:lpstr>Trust Router Draft</vt:lpstr>
      <vt:lpstr>Trust Router Overview</vt:lpstr>
      <vt:lpstr>Trust Router Motivations</vt:lpstr>
      <vt:lpstr>Looks Familiar?</vt:lpstr>
      <vt:lpstr>Communities</vt:lpstr>
      <vt:lpstr>Trust Router Operation</vt:lpstr>
      <vt:lpstr>Temporary Identity Protocol</vt:lpstr>
      <vt:lpstr>Temporary Identity Protocol</vt:lpstr>
      <vt:lpstr>Example TID Request</vt:lpstr>
      <vt:lpstr>Trust Router as TID Gateway</vt:lpstr>
      <vt:lpstr>Trust Router Protocol</vt:lpstr>
      <vt:lpstr>Trust Link Types</vt:lpstr>
      <vt:lpstr>Trust Path</vt:lpstr>
      <vt:lpstr>Next Steps</vt:lpstr>
      <vt:lpstr>Questions? Feedback?</vt:lpstr>
    </vt:vector>
  </TitlesOfParts>
  <Company>Painless Security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Trust Router Overview</dc:title>
  <dc:creator>Margaret Wasserman</dc:creator>
  <cp:lastModifiedBy>Margaret Wasserman</cp:lastModifiedBy>
  <cp:revision>28</cp:revision>
  <dcterms:created xsi:type="dcterms:W3CDTF">2013-02-07T09:25:44Z</dcterms:created>
  <dcterms:modified xsi:type="dcterms:W3CDTF">2013-03-14T17:08:22Z</dcterms:modified>
</cp:coreProperties>
</file>