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8" r:id="rId3"/>
    <p:sldId id="275" r:id="rId4"/>
    <p:sldId id="262" r:id="rId5"/>
    <p:sldId id="260" r:id="rId6"/>
    <p:sldId id="261" r:id="rId7"/>
    <p:sldId id="270" r:id="rId8"/>
    <p:sldId id="288" r:id="rId9"/>
    <p:sldId id="284" r:id="rId10"/>
    <p:sldId id="285" r:id="rId11"/>
    <p:sldId id="28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0" d="100"/>
          <a:sy n="140" d="100"/>
        </p:scale>
        <p:origin x="-1424" y="-9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D8D284-8D71-4EB5-A4C2-63CEBCDFA45C}" type="datetimeFigureOut">
              <a:rPr lang="en-US" smtClean="0"/>
              <a:pPr/>
              <a:t>3/12/13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0AF545E-C22E-4159-9814-FAA61E10A106}" type="slidenum">
              <a:rPr lang="en-US" smtClean="0"/>
              <a:pPr/>
              <a:t>‹#›</a:t>
            </a:fld>
            <a:endParaRPr lang="en-US"/>
          </a:p>
        </p:txBody>
      </p:sp>
    </p:spTree>
    <p:extLst>
      <p:ext uri="{BB962C8B-B14F-4D97-AF65-F5344CB8AC3E}">
        <p14:creationId xmlns:p14="http://schemas.microsoft.com/office/powerpoint/2010/main" val="3224548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7"/>
          <p:cNvSpPr>
            <a:spLocks noGrp="1" noChangeArrowheads="1"/>
          </p:cNvSpPr>
          <p:nvPr>
            <p:ph type="sldNum" sz="quarter" idx="5"/>
          </p:nvPr>
        </p:nvSpPr>
        <p:spPr>
          <a:noFill/>
          <a:ln>
            <a:miter lim="800000"/>
            <a:headEnd/>
            <a:tailEnd/>
          </a:ln>
        </p:spPr>
        <p:txBody>
          <a:bodyPr/>
          <a:lstStyle/>
          <a:p>
            <a:fld id="{5F0E5713-04ED-4D79-8648-AE95621484FE}" type="slidenum">
              <a:rPr lang="en-US"/>
              <a:pPr/>
              <a:t>2</a:t>
            </a:fld>
            <a:endParaRPr lang="en-US"/>
          </a:p>
        </p:txBody>
      </p:sp>
      <p:sp>
        <p:nvSpPr>
          <p:cNvPr id="10242" name="Rectangle 2"/>
          <p:cNvSpPr>
            <a:spLocks noGrp="1" noRot="1" noChangeAspect="1" noChangeArrowheads="1" noTextEdit="1"/>
          </p:cNvSpPr>
          <p:nvPr>
            <p:ph type="sldImg"/>
          </p:nvPr>
        </p:nvSpPr>
        <p:spPr>
          <a:xfrm>
            <a:off x="1154113" y="693738"/>
            <a:ext cx="4556125" cy="3416300"/>
          </a:xfrm>
          <a:solidFill>
            <a:srgbClr val="FFFFFF"/>
          </a:solidFill>
          <a:ln/>
          <a:extLst>
            <a:ext uri="{FAA26D3D-D897-4be2-8F04-BA451C77F1D7}">
              <ma14:placeholderFlag xmlns:ma14="http://schemas.microsoft.com/office/mac/drawingml/2011/main" val="1"/>
            </a:ext>
          </a:extLst>
        </p:spPr>
      </p:sp>
      <p:sp>
        <p:nvSpPr>
          <p:cNvPr id="7171" name="Rectangle 3"/>
          <p:cNvSpPr>
            <a:spLocks noGrp="1" noChangeArrowheads="1"/>
          </p:cNvSpPr>
          <p:nvPr>
            <p:ph type="body" idx="1"/>
          </p:nvPr>
        </p:nvSpPr>
        <p:spPr>
          <a:xfrm>
            <a:off x="914400" y="4341813"/>
            <a:ext cx="5029200" cy="4116387"/>
          </a:xfrm>
          <a:solidFill>
            <a:srgbClr val="FFFFFF"/>
          </a:solidFill>
          <a:ln>
            <a:solidFill>
              <a:srgbClr val="000000"/>
            </a:solidFill>
            <a:miter lim="800000"/>
            <a:headEnd/>
            <a:tailEnd/>
          </a:ln>
        </p:spPr>
        <p:txBody>
          <a:bodyPr lIns="86493" tIns="43247" rIns="86493" bIns="43247"/>
          <a:lstStyle/>
          <a:p>
            <a:pPr eaLnBrk="1" hangingPunct="1"/>
            <a:endParaRPr lang="en-US" smtClean="0">
              <a:latin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1219F5-640F-42CE-A887-D1838EC16930}" type="datetimeFigureOut">
              <a:rPr lang="en-US" smtClean="0"/>
              <a:pPr/>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1219F5-640F-42CE-A887-D1838EC16930}" type="datetimeFigureOut">
              <a:rPr lang="en-US" smtClean="0"/>
              <a:pPr/>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1219F5-640F-42CE-A887-D1838EC16930}" type="datetimeFigureOut">
              <a:rPr lang="en-US" smtClean="0"/>
              <a:pPr/>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1219F5-640F-42CE-A887-D1838EC16930}" type="datetimeFigureOut">
              <a:rPr lang="en-US" smtClean="0"/>
              <a:pPr/>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1219F5-640F-42CE-A887-D1838EC16930}" type="datetimeFigureOut">
              <a:rPr lang="en-US" smtClean="0"/>
              <a:pPr/>
              <a:t>3/12/13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1219F5-640F-42CE-A887-D1838EC16930}" type="datetimeFigureOut">
              <a:rPr lang="en-US" smtClean="0"/>
              <a:pPr/>
              <a:t>3/12/13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1219F5-640F-42CE-A887-D1838EC16930}" type="datetimeFigureOut">
              <a:rPr lang="en-US" smtClean="0"/>
              <a:pPr/>
              <a:t>3/12/13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1219F5-640F-42CE-A887-D1838EC16930}" type="datetimeFigureOut">
              <a:rPr lang="en-US" smtClean="0"/>
              <a:pPr/>
              <a:t>3/12/13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1219F5-640F-42CE-A887-D1838EC16930}" type="datetimeFigureOut">
              <a:rPr lang="en-US" smtClean="0"/>
              <a:pPr/>
              <a:t>3/12/13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1219F5-640F-42CE-A887-D1838EC16930}" type="datetimeFigureOut">
              <a:rPr lang="en-US" smtClean="0"/>
              <a:pPr/>
              <a:t>3/12/13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1219F5-640F-42CE-A887-D1838EC16930}" type="datetimeFigureOut">
              <a:rPr lang="en-US" smtClean="0"/>
              <a:pPr/>
              <a:t>3/12/13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E9BBB8-1744-4477-A56D-0DB66A3869B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1219F5-640F-42CE-A887-D1838EC16930}" type="datetimeFigureOut">
              <a:rPr lang="en-US" smtClean="0"/>
              <a:pPr/>
              <a:t>3/12/13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E9BBB8-1744-4477-A56D-0DB66A3869BA}" type="slidenum">
              <a:rPr lang="en-US" smtClean="0"/>
              <a:pPr/>
              <a:t>‹#›</a:t>
            </a:fld>
            <a:endParaRPr lang="en-US"/>
          </a:p>
        </p:txBody>
      </p:sp>
      <p:pic>
        <p:nvPicPr>
          <p:cNvPr id="7" name="Picture 5"/>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306451" y="6172200"/>
            <a:ext cx="834249" cy="442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hyperlink" Target="mailto:akatlas@juniper.net" TargetMode="External"/><Relationship Id="rId3" Type="http://schemas.openxmlformats.org/officeDocument/2006/relationships/hyperlink" Target="mailto:aretana@cisco.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trac.tools.ietf.org/group/iesg/trac/wiki/IntellectualProperty"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tools.ietf.org/html/draft-ietf-rtgwg-ipfrr-notvia-addresses" TargetMode="External"/><Relationship Id="rId3" Type="http://schemas.openxmlformats.org/officeDocument/2006/relationships/hyperlink" Target="tools.ietf.org%5Chtml%5Cdraft-ietf-rtgwg-ordered-fib"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tools.ietf.org/html/draft-ietf-rtgwg-cl-requirement" TargetMode="External"/><Relationship Id="rId4" Type="http://schemas.openxmlformats.org/officeDocument/2006/relationships/hyperlink" Target="http://tools.ietf.org/html/draft-ietf-rtgwg-cl-use-cases" TargetMode="External"/><Relationship Id="rId5" Type="http://schemas.openxmlformats.org/officeDocument/2006/relationships/hyperlink" Target="http://tools.ietf.org/html/draft-ietf-rtgwg-mofrr" TargetMode="External"/><Relationship Id="rId6" Type="http://schemas.openxmlformats.org/officeDocument/2006/relationships/hyperlink" Target="http://tools.ietf.org/html/draft-ietf-rtgwg-mrt-frr-architecture" TargetMode="External"/><Relationship Id="rId7" Type="http://schemas.openxmlformats.org/officeDocument/2006/relationships/hyperlink" Target="http://tools.ietf.org/html/draft-ietf-rtgwg-remote-lfa" TargetMode="External"/><Relationship Id="rId1" Type="http://schemas.openxmlformats.org/officeDocument/2006/relationships/slideLayout" Target="../slideLayouts/slideLayout2.xml"/><Relationship Id="rId2" Type="http://schemas.openxmlformats.org/officeDocument/2006/relationships/hyperlink" Target="http://tools.ietf.org/html/draft-ietf-rtgwg-cl-framework"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Routing Area WG</a:t>
            </a:r>
            <a:br>
              <a:rPr lang="en-US" dirty="0" smtClean="0"/>
            </a:br>
            <a:r>
              <a:rPr lang="en-US" dirty="0" smtClean="0"/>
              <a:t>(</a:t>
            </a:r>
            <a:r>
              <a:rPr lang="en-US" dirty="0" err="1" smtClean="0"/>
              <a:t>rtgwg</a:t>
            </a:r>
            <a:r>
              <a:rPr lang="en-US" dirty="0" smtClean="0"/>
              <a:t>)</a:t>
            </a:r>
            <a:endParaRPr lang="en-US" dirty="0"/>
          </a:p>
        </p:txBody>
      </p:sp>
      <p:sp>
        <p:nvSpPr>
          <p:cNvPr id="3" name="Subtitle 2"/>
          <p:cNvSpPr>
            <a:spLocks noGrp="1"/>
          </p:cNvSpPr>
          <p:nvPr>
            <p:ph type="subTitle" idx="1"/>
          </p:nvPr>
        </p:nvSpPr>
        <p:spPr>
          <a:xfrm>
            <a:off x="762000" y="3886200"/>
            <a:ext cx="7620000" cy="1752600"/>
          </a:xfrm>
        </p:spPr>
        <p:txBody>
          <a:bodyPr>
            <a:normAutofit fontScale="85000" lnSpcReduction="20000"/>
          </a:bodyPr>
          <a:lstStyle/>
          <a:p>
            <a:r>
              <a:rPr lang="en-US" dirty="0" smtClean="0"/>
              <a:t>IETF 86 – Orlando</a:t>
            </a:r>
          </a:p>
          <a:p>
            <a:endParaRPr lang="en-US" dirty="0" smtClean="0"/>
          </a:p>
          <a:p>
            <a:pPr algn="l"/>
            <a:r>
              <a:rPr lang="en-US" dirty="0" smtClean="0"/>
              <a:t>Chairs: Alia Atlas (</a:t>
            </a:r>
            <a:r>
              <a:rPr lang="en-US" dirty="0" smtClean="0">
                <a:hlinkClick r:id="rId2"/>
              </a:rPr>
              <a:t>akatlas@juniper.net</a:t>
            </a:r>
            <a:r>
              <a:rPr lang="en-US" dirty="0" smtClean="0"/>
              <a:t>)</a:t>
            </a:r>
          </a:p>
          <a:p>
            <a:pPr algn="l"/>
            <a:r>
              <a:rPr lang="en-US" dirty="0"/>
              <a:t> </a:t>
            </a:r>
            <a:r>
              <a:rPr lang="en-US" dirty="0" smtClean="0"/>
              <a:t>            Alvaro Retana (</a:t>
            </a:r>
            <a:r>
              <a:rPr lang="en-US" dirty="0" smtClean="0">
                <a:hlinkClick r:id="rId3"/>
              </a:rPr>
              <a:t>aretana@cisco.com</a:t>
            </a:r>
            <a:r>
              <a:rPr lang="en-US" dirty="0" smtClean="0"/>
              <a:t>)</a:t>
            </a:r>
          </a:p>
          <a:p>
            <a:pPr algn="l"/>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Power-Aware Networks</a:t>
            </a:r>
            <a:endParaRPr lang="en-US" dirty="0"/>
          </a:p>
        </p:txBody>
      </p:sp>
      <p:sp>
        <p:nvSpPr>
          <p:cNvPr id="3" name="Content Placeholder 2"/>
          <p:cNvSpPr>
            <a:spLocks noGrp="1"/>
          </p:cNvSpPr>
          <p:nvPr>
            <p:ph idx="1"/>
          </p:nvPr>
        </p:nvSpPr>
        <p:spPr/>
        <p:txBody>
          <a:bodyPr>
            <a:noAutofit/>
          </a:bodyPr>
          <a:lstStyle/>
          <a:p>
            <a:r>
              <a:rPr lang="en-US" sz="2800" dirty="0"/>
              <a:t>T</a:t>
            </a:r>
            <a:r>
              <a:rPr lang="en-US" sz="2800" dirty="0" smtClean="0"/>
              <a:t>his </a:t>
            </a:r>
            <a:r>
              <a:rPr lang="en-US" sz="2800" dirty="0"/>
              <a:t>section of the meeting should not be considered a BOF or side-meeting or any other such construct targeted at potentially creating a WG.  </a:t>
            </a:r>
            <a:endParaRPr lang="en-US" sz="2800" dirty="0" smtClean="0"/>
          </a:p>
          <a:p>
            <a:r>
              <a:rPr lang="en-US" sz="2800" dirty="0" smtClean="0"/>
              <a:t>Goals:</a:t>
            </a:r>
          </a:p>
          <a:p>
            <a:pPr lvl="1"/>
            <a:r>
              <a:rPr lang="en-US" sz="2400" dirty="0"/>
              <a:t>D</a:t>
            </a:r>
            <a:r>
              <a:rPr lang="en-US" sz="2400" dirty="0" smtClean="0"/>
              <a:t>iscuss </a:t>
            </a:r>
            <a:r>
              <a:rPr lang="en-US" sz="2400" dirty="0"/>
              <a:t>the technology and potential work items, if any, that the WG may take on.  </a:t>
            </a:r>
            <a:endParaRPr lang="en-US" sz="2400" dirty="0" smtClean="0"/>
          </a:p>
          <a:p>
            <a:pPr lvl="1"/>
            <a:r>
              <a:rPr lang="en-US" sz="2400" dirty="0" smtClean="0"/>
              <a:t>Focus on what the topic covers.</a:t>
            </a:r>
          </a:p>
          <a:p>
            <a:pPr lvl="1"/>
            <a:r>
              <a:rPr lang="en-US" sz="2400" dirty="0" smtClean="0"/>
              <a:t>Consensus regarding whether </a:t>
            </a:r>
            <a:r>
              <a:rPr lang="en-US" sz="2400" dirty="0"/>
              <a:t>there is interest in doing any work</a:t>
            </a:r>
            <a:r>
              <a:rPr lang="en-US" sz="2400" dirty="0" smtClean="0"/>
              <a:t>.</a:t>
            </a:r>
            <a:endParaRPr lang="en-US" sz="2400" dirty="0"/>
          </a:p>
        </p:txBody>
      </p:sp>
    </p:spTree>
    <p:extLst>
      <p:ext uri="{BB962C8B-B14F-4D97-AF65-F5344CB8AC3E}">
        <p14:creationId xmlns:p14="http://schemas.microsoft.com/office/powerpoint/2010/main" val="6672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274638"/>
            <a:ext cx="8534400" cy="1143000"/>
          </a:xfrm>
        </p:spPr>
        <p:txBody>
          <a:bodyPr>
            <a:normAutofit/>
          </a:bodyPr>
          <a:lstStyle/>
          <a:p>
            <a:pPr lvl="0"/>
            <a:r>
              <a:rPr lang="en-US" dirty="0" smtClean="0">
                <a:ea typeface="Times New Roman" pitchFamily="18" charset="0"/>
                <a:cs typeface="Arial" pitchFamily="34" charset="0"/>
              </a:rPr>
              <a:t>IETF 86 Routing Area WG Agenda (2)</a:t>
            </a:r>
            <a:endParaRPr lang="en-US" dirty="0"/>
          </a:p>
        </p:txBody>
      </p:sp>
      <p:sp>
        <p:nvSpPr>
          <p:cNvPr id="6" name="Content Placeholder 5"/>
          <p:cNvSpPr>
            <a:spLocks noGrp="1"/>
          </p:cNvSpPr>
          <p:nvPr>
            <p:ph idx="1"/>
          </p:nvPr>
        </p:nvSpPr>
        <p:spPr>
          <a:xfrm>
            <a:off x="152400" y="1600200"/>
            <a:ext cx="8839200" cy="4876800"/>
          </a:xfrm>
        </p:spPr>
        <p:txBody>
          <a:bodyPr numCol="2">
            <a:noAutofit/>
          </a:bodyPr>
          <a:lstStyle/>
          <a:p>
            <a:pPr>
              <a:buNone/>
            </a:pPr>
            <a:r>
              <a:rPr lang="en-US" sz="1400" dirty="0"/>
              <a:t>o Introduction</a:t>
            </a:r>
          </a:p>
          <a:p>
            <a:pPr>
              <a:buNone/>
            </a:pPr>
            <a:r>
              <a:rPr lang="en-US" sz="1400" dirty="0"/>
              <a:t>  Chairs                                               5 </a:t>
            </a:r>
            <a:r>
              <a:rPr lang="en-US" sz="1400" dirty="0" smtClean="0"/>
              <a:t>minutes</a:t>
            </a:r>
          </a:p>
          <a:p>
            <a:pPr>
              <a:buNone/>
            </a:pPr>
            <a:endParaRPr lang="en-US" sz="1400" dirty="0" smtClean="0"/>
          </a:p>
          <a:p>
            <a:pPr>
              <a:buNone/>
            </a:pPr>
            <a:r>
              <a:rPr lang="en-US" sz="1400" dirty="0" smtClean="0"/>
              <a:t>  - </a:t>
            </a:r>
            <a:r>
              <a:rPr lang="en-US" sz="1400" dirty="0"/>
              <a:t>Goals</a:t>
            </a:r>
          </a:p>
          <a:p>
            <a:pPr>
              <a:buNone/>
            </a:pPr>
            <a:r>
              <a:rPr lang="en-US" sz="1400" dirty="0"/>
              <a:t>  - Discussion Guidelines</a:t>
            </a:r>
          </a:p>
          <a:p>
            <a:pPr>
              <a:buNone/>
            </a:pPr>
            <a:endParaRPr lang="en-US" sz="1400" dirty="0"/>
          </a:p>
          <a:p>
            <a:pPr>
              <a:buNone/>
            </a:pPr>
            <a:r>
              <a:rPr lang="en-US" sz="1400" dirty="0"/>
              <a:t>o Problem Statement + Requirements</a:t>
            </a:r>
          </a:p>
          <a:p>
            <a:pPr>
              <a:buNone/>
            </a:pPr>
            <a:r>
              <a:rPr lang="en-US" sz="1400" dirty="0"/>
              <a:t>  Power-Aware Networks (PANET): Problem Statement</a:t>
            </a:r>
          </a:p>
          <a:p>
            <a:pPr>
              <a:buNone/>
            </a:pPr>
            <a:r>
              <a:rPr lang="en-US" sz="1400" dirty="0"/>
              <a:t>  http://</a:t>
            </a:r>
            <a:r>
              <a:rPr lang="en-US" sz="1400" dirty="0" err="1"/>
              <a:t>tools.ietf.org</a:t>
            </a:r>
            <a:r>
              <a:rPr lang="en-US" sz="1400" dirty="0"/>
              <a:t>/html/draft-</a:t>
            </a:r>
            <a:r>
              <a:rPr lang="en-US" sz="1400" dirty="0" err="1"/>
              <a:t>zhang</a:t>
            </a:r>
            <a:r>
              <a:rPr lang="en-US" sz="1400" dirty="0"/>
              <a:t>-</a:t>
            </a:r>
            <a:r>
              <a:rPr lang="en-US" sz="1400" dirty="0" err="1"/>
              <a:t>panet</a:t>
            </a:r>
            <a:r>
              <a:rPr lang="en-US" sz="1400" dirty="0"/>
              <a:t>-problem-statement</a:t>
            </a:r>
          </a:p>
          <a:p>
            <a:pPr>
              <a:buNone/>
            </a:pPr>
            <a:r>
              <a:rPr lang="en-US" sz="1400" dirty="0"/>
              <a:t>  Requirements for Power Aware Network </a:t>
            </a:r>
          </a:p>
          <a:p>
            <a:pPr>
              <a:buNone/>
            </a:pPr>
            <a:r>
              <a:rPr lang="en-US" sz="1400" dirty="0"/>
              <a:t>  http://</a:t>
            </a:r>
            <a:r>
              <a:rPr lang="en-US" sz="1400" dirty="0" err="1"/>
              <a:t>tools.ietf.org</a:t>
            </a:r>
            <a:r>
              <a:rPr lang="en-US" sz="1400" dirty="0"/>
              <a:t>/html/draft-dong-</a:t>
            </a:r>
            <a:r>
              <a:rPr lang="en-US" sz="1400" dirty="0" err="1"/>
              <a:t>panet</a:t>
            </a:r>
            <a:r>
              <a:rPr lang="en-US" sz="1400" dirty="0"/>
              <a:t>-requirement</a:t>
            </a:r>
          </a:p>
          <a:p>
            <a:pPr>
              <a:buNone/>
            </a:pPr>
            <a:r>
              <a:rPr lang="en-US" sz="1400" dirty="0"/>
              <a:t>  </a:t>
            </a:r>
            <a:r>
              <a:rPr lang="en-US" sz="1400" dirty="0" err="1"/>
              <a:t>Beichuan</a:t>
            </a:r>
            <a:r>
              <a:rPr lang="en-US" sz="1400" dirty="0"/>
              <a:t> Zhang                                      15 minutes</a:t>
            </a:r>
          </a:p>
          <a:p>
            <a:pPr>
              <a:buNone/>
            </a:pPr>
            <a:endParaRPr lang="en-US" sz="1400" dirty="0"/>
          </a:p>
          <a:p>
            <a:pPr>
              <a:buNone/>
            </a:pPr>
            <a:r>
              <a:rPr lang="en-US" sz="1400" dirty="0" smtClean="0"/>
              <a:t>o </a:t>
            </a:r>
            <a:r>
              <a:rPr lang="en-US" sz="1400" dirty="0"/>
              <a:t>Use Cases for Power-Aware Networks </a:t>
            </a:r>
          </a:p>
          <a:p>
            <a:pPr>
              <a:buNone/>
            </a:pPr>
            <a:r>
              <a:rPr lang="en-US" sz="1400" dirty="0"/>
              <a:t>  http://</a:t>
            </a:r>
            <a:r>
              <a:rPr lang="en-US" sz="1400" dirty="0" err="1"/>
              <a:t>tools.ietf.org</a:t>
            </a:r>
            <a:r>
              <a:rPr lang="en-US" sz="1400" dirty="0"/>
              <a:t>/html/draft-</a:t>
            </a:r>
            <a:r>
              <a:rPr lang="en-US" sz="1400" dirty="0" err="1"/>
              <a:t>zhang</a:t>
            </a:r>
            <a:r>
              <a:rPr lang="en-US" sz="1400" dirty="0"/>
              <a:t>-</a:t>
            </a:r>
            <a:r>
              <a:rPr lang="en-US" sz="1400" dirty="0" err="1"/>
              <a:t>panet</a:t>
            </a:r>
            <a:r>
              <a:rPr lang="en-US" sz="1400" dirty="0"/>
              <a:t>-use-cases</a:t>
            </a:r>
          </a:p>
          <a:p>
            <a:pPr>
              <a:buNone/>
            </a:pPr>
            <a:r>
              <a:rPr lang="en-US" sz="1400" dirty="0"/>
              <a:t>  </a:t>
            </a:r>
            <a:r>
              <a:rPr lang="en-US" sz="1400" dirty="0" err="1"/>
              <a:t>Mingui</a:t>
            </a:r>
            <a:r>
              <a:rPr lang="en-US" sz="1400" dirty="0"/>
              <a:t> Zhang                                        5 minutes</a:t>
            </a:r>
          </a:p>
          <a:p>
            <a:pPr>
              <a:buNone/>
            </a:pPr>
            <a:endParaRPr lang="en-US" sz="1400" dirty="0"/>
          </a:p>
          <a:p>
            <a:pPr>
              <a:buNone/>
            </a:pPr>
            <a:endParaRPr lang="en-US" sz="1400" dirty="0" smtClean="0"/>
          </a:p>
          <a:p>
            <a:pPr>
              <a:buNone/>
            </a:pPr>
            <a:r>
              <a:rPr lang="en-US" sz="1400" dirty="0" smtClean="0"/>
              <a:t>o </a:t>
            </a:r>
            <a:r>
              <a:rPr lang="en-US" sz="1400" dirty="0"/>
              <a:t>A Framework and Requirements for Energy Aware Control Planes </a:t>
            </a:r>
          </a:p>
          <a:p>
            <a:pPr>
              <a:buNone/>
            </a:pPr>
            <a:r>
              <a:rPr lang="en-US" sz="1400" dirty="0"/>
              <a:t>  http://</a:t>
            </a:r>
            <a:r>
              <a:rPr lang="en-US" sz="1400" dirty="0" err="1"/>
              <a:t>tools.ietf.org</a:t>
            </a:r>
            <a:r>
              <a:rPr lang="en-US" sz="1400" dirty="0"/>
              <a:t>/html/draft-</a:t>
            </a:r>
            <a:r>
              <a:rPr lang="en-US" sz="1400" dirty="0" err="1"/>
              <a:t>retana</a:t>
            </a:r>
            <a:r>
              <a:rPr lang="en-US" sz="1400" dirty="0"/>
              <a:t>-</a:t>
            </a:r>
            <a:r>
              <a:rPr lang="en-US" sz="1400" dirty="0" err="1"/>
              <a:t>rtgwg-eacp</a:t>
            </a:r>
            <a:endParaRPr lang="en-US" sz="1400" dirty="0"/>
          </a:p>
          <a:p>
            <a:pPr>
              <a:buNone/>
            </a:pPr>
            <a:r>
              <a:rPr lang="en-US" sz="1400" dirty="0"/>
              <a:t> </a:t>
            </a:r>
            <a:r>
              <a:rPr lang="en-US" sz="1400" dirty="0" smtClean="0"/>
              <a:t>Manuel Paul                                                5 </a:t>
            </a:r>
            <a:r>
              <a:rPr lang="en-US" sz="1400" dirty="0"/>
              <a:t>minutes</a:t>
            </a:r>
          </a:p>
          <a:p>
            <a:pPr>
              <a:buNone/>
            </a:pPr>
            <a:endParaRPr lang="en-US" sz="1400" dirty="0"/>
          </a:p>
          <a:p>
            <a:pPr>
              <a:buNone/>
            </a:pPr>
            <a:r>
              <a:rPr lang="en-US" sz="1400" dirty="0"/>
              <a:t>o Reducing Power Consumption using a Metric Based Approach (overview)</a:t>
            </a:r>
          </a:p>
          <a:p>
            <a:pPr>
              <a:buNone/>
            </a:pPr>
            <a:r>
              <a:rPr lang="en-US" sz="1400" dirty="0"/>
              <a:t>  </a:t>
            </a:r>
            <a:r>
              <a:rPr lang="en-US" sz="1400" dirty="0" smtClean="0"/>
              <a:t>draft-</a:t>
            </a:r>
            <a:r>
              <a:rPr lang="en-US" sz="1400" dirty="0" err="1" smtClean="0"/>
              <a:t>mjsraman</a:t>
            </a:r>
            <a:r>
              <a:rPr lang="en-US" sz="1400" dirty="0" smtClean="0"/>
              <a:t>-</a:t>
            </a:r>
            <a:r>
              <a:rPr lang="en-US" sz="1400" dirty="0" err="1" smtClean="0"/>
              <a:t>panet</a:t>
            </a:r>
            <a:r>
              <a:rPr lang="en-US" sz="1400" dirty="0" smtClean="0"/>
              <a:t>-*</a:t>
            </a:r>
          </a:p>
          <a:p>
            <a:pPr>
              <a:buNone/>
            </a:pPr>
            <a:r>
              <a:rPr lang="en-US" sz="1400" dirty="0" smtClean="0"/>
              <a:t>Shankar </a:t>
            </a:r>
            <a:r>
              <a:rPr lang="en-US" sz="1400" dirty="0"/>
              <a:t>Raman                                        15 minutes</a:t>
            </a:r>
          </a:p>
          <a:p>
            <a:pPr>
              <a:buNone/>
            </a:pPr>
            <a:endParaRPr lang="en-US" sz="1400" dirty="0"/>
          </a:p>
          <a:p>
            <a:pPr>
              <a:buNone/>
            </a:pPr>
            <a:r>
              <a:rPr lang="en-US" sz="1400" dirty="0"/>
              <a:t>o Discussion</a:t>
            </a:r>
          </a:p>
          <a:p>
            <a:pPr>
              <a:buNone/>
            </a:pPr>
            <a:r>
              <a:rPr lang="en-US" sz="1400" dirty="0"/>
              <a:t>  Working Group                                        15 minutes</a:t>
            </a:r>
          </a:p>
        </p:txBody>
      </p:sp>
    </p:spTree>
    <p:extLst>
      <p:ext uri="{BB962C8B-B14F-4D97-AF65-F5344CB8AC3E}">
        <p14:creationId xmlns:p14="http://schemas.microsoft.com/office/powerpoint/2010/main" val="393475611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984250" y="304800"/>
            <a:ext cx="7162800" cy="533400"/>
          </a:xfrm>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defRPr/>
            </a:pPr>
            <a:r>
              <a:rPr lang="en-US" sz="2800" b="1" smtClean="0"/>
              <a:t>Note Well</a:t>
            </a:r>
            <a:endParaRPr lang="en-US" smtClean="0"/>
          </a:p>
        </p:txBody>
      </p:sp>
      <p:sp>
        <p:nvSpPr>
          <p:cNvPr id="9219" name="Rectangle 3"/>
          <p:cNvSpPr>
            <a:spLocks noGrp="1" noChangeArrowheads="1"/>
          </p:cNvSpPr>
          <p:nvPr>
            <p:ph type="body" idx="1"/>
          </p:nvPr>
        </p:nvSpPr>
        <p:spPr>
          <a:xfrm>
            <a:off x="457200" y="838200"/>
            <a:ext cx="8159750" cy="4495800"/>
          </a:xfrm>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Autofit/>
          </a:bodyPr>
          <a:lstStyle/>
          <a:p>
            <a:pPr marL="0" indent="0" eaLnBrk="1" hangingPunct="1">
              <a:lnSpc>
                <a:spcPct val="85000"/>
              </a:lnSpc>
              <a:spcBef>
                <a:spcPct val="5000"/>
              </a:spcBef>
              <a:spcAft>
                <a:spcPct val="5000"/>
              </a:spcAft>
              <a:buFontTx/>
              <a:buNone/>
            </a:pPr>
            <a:r>
              <a:rPr lang="en-US" sz="1500" dirty="0"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 </a:t>
            </a:r>
          </a:p>
          <a:p>
            <a:pPr marL="0" indent="0" eaLnBrk="1" hangingPunct="1">
              <a:lnSpc>
                <a:spcPct val="85000"/>
              </a:lnSpc>
              <a:spcBef>
                <a:spcPct val="5000"/>
              </a:spcBef>
              <a:spcAft>
                <a:spcPct val="5000"/>
              </a:spcAft>
              <a:buFontTx/>
              <a:buNone/>
            </a:pPr>
            <a:endParaRPr lang="en-US" sz="1500" dirty="0" smtClean="0"/>
          </a:p>
          <a:p>
            <a:pPr lvl="1" eaLnBrk="1" hangingPunct="1">
              <a:spcBef>
                <a:spcPct val="0"/>
              </a:spcBef>
            </a:pPr>
            <a:r>
              <a:rPr lang="en-US" sz="1500" dirty="0" smtClean="0"/>
              <a:t>The IETF plenary session</a:t>
            </a:r>
          </a:p>
          <a:p>
            <a:pPr lvl="1" eaLnBrk="1" hangingPunct="1">
              <a:spcBef>
                <a:spcPct val="0"/>
              </a:spcBef>
            </a:pPr>
            <a:r>
              <a:rPr lang="en-US" sz="1500" dirty="0" smtClean="0"/>
              <a:t>The IESG, or any member thereof on behalf of the IESG</a:t>
            </a:r>
          </a:p>
          <a:p>
            <a:pPr lvl="1" eaLnBrk="1" hangingPunct="1">
              <a:spcBef>
                <a:spcPct val="0"/>
              </a:spcBef>
            </a:pPr>
            <a:r>
              <a:rPr lang="en-US" sz="1500" dirty="0" smtClean="0"/>
              <a:t>Any IETF mailing list, including the IETF list itself, any working group or design team list, or any other list functioning under IETF auspices</a:t>
            </a:r>
          </a:p>
          <a:p>
            <a:pPr lvl="1" eaLnBrk="1" hangingPunct="1">
              <a:spcBef>
                <a:spcPct val="0"/>
              </a:spcBef>
            </a:pPr>
            <a:r>
              <a:rPr lang="en-US" sz="1500" dirty="0" smtClean="0"/>
              <a:t>Any IETF working group or portion thereof</a:t>
            </a:r>
          </a:p>
          <a:p>
            <a:pPr lvl="1" eaLnBrk="1" hangingPunct="1">
              <a:spcBef>
                <a:spcPct val="0"/>
              </a:spcBef>
            </a:pPr>
            <a:r>
              <a:rPr lang="en-US" sz="1500" dirty="0" smtClean="0"/>
              <a:t>Any Birds of a Feather (BOF) session</a:t>
            </a:r>
          </a:p>
          <a:p>
            <a:pPr lvl="1" eaLnBrk="1" hangingPunct="1">
              <a:spcBef>
                <a:spcPct val="0"/>
              </a:spcBef>
            </a:pPr>
            <a:r>
              <a:rPr lang="en-US" sz="1500" dirty="0" smtClean="0"/>
              <a:t>The IAB or any member thereof on behalf of the IAB</a:t>
            </a:r>
          </a:p>
          <a:p>
            <a:pPr lvl="1" eaLnBrk="1" hangingPunct="1">
              <a:spcBef>
                <a:spcPct val="0"/>
              </a:spcBef>
            </a:pPr>
            <a:r>
              <a:rPr lang="en-US" sz="1500" dirty="0" smtClean="0"/>
              <a:t>The RFC Editor or the Internet-Drafts function</a:t>
            </a:r>
          </a:p>
          <a:p>
            <a:pPr marL="0" indent="0" eaLnBrk="1" hangingPunct="1">
              <a:spcBef>
                <a:spcPct val="0"/>
              </a:spcBef>
            </a:pPr>
            <a:endParaRPr lang="en-US" sz="1500" dirty="0" smtClean="0"/>
          </a:p>
          <a:p>
            <a:pPr marL="0" indent="0" eaLnBrk="1" hangingPunct="1">
              <a:spcBef>
                <a:spcPct val="0"/>
              </a:spcBef>
              <a:buFontTx/>
              <a:buNone/>
            </a:pPr>
            <a:r>
              <a:rPr lang="en-US" sz="1500" dirty="0" smtClean="0"/>
              <a:t>All IETF Contributions are subject to the rules of RFC 5378 and RFC 3979 (updated by RFC 4879). </a:t>
            </a:r>
          </a:p>
          <a:p>
            <a:pPr marL="0" indent="0" eaLnBrk="1" hangingPunct="1">
              <a:lnSpc>
                <a:spcPct val="85000"/>
              </a:lnSpc>
              <a:spcBef>
                <a:spcPct val="5000"/>
              </a:spcBef>
              <a:spcAft>
                <a:spcPct val="5000"/>
              </a:spcAft>
              <a:buFontTx/>
              <a:buNone/>
            </a:pPr>
            <a:endParaRPr lang="en-US" sz="1500" dirty="0" smtClean="0"/>
          </a:p>
          <a:p>
            <a:pPr marL="0" indent="0" eaLnBrk="1" hangingPunct="1">
              <a:lnSpc>
                <a:spcPct val="85000"/>
              </a:lnSpc>
              <a:spcBef>
                <a:spcPct val="5000"/>
              </a:spcBef>
              <a:spcAft>
                <a:spcPct val="5000"/>
              </a:spcAft>
              <a:buFontTx/>
              <a:buNone/>
            </a:pPr>
            <a:r>
              <a:rPr lang="en-US" sz="1500" dirty="0" smtClean="0"/>
              <a:t>Statements made outside of an IETF session, mailing list or other function, that are clearly not intended to be input to an IETF activity, group or function, are not IETF Contributions in the context of this notice.  Please consult RFC 5378 and RFC 3979 for details. </a:t>
            </a:r>
          </a:p>
          <a:p>
            <a:pPr marL="0" indent="0" eaLnBrk="1" hangingPunct="1">
              <a:lnSpc>
                <a:spcPct val="85000"/>
              </a:lnSpc>
              <a:spcBef>
                <a:spcPct val="5000"/>
              </a:spcBef>
              <a:spcAft>
                <a:spcPct val="5000"/>
              </a:spcAft>
              <a:buFontTx/>
              <a:buNone/>
            </a:pPr>
            <a:endParaRPr lang="en-US" sz="1500" dirty="0" smtClean="0"/>
          </a:p>
          <a:p>
            <a:pPr marL="0" indent="0" eaLnBrk="1" hangingPunct="1">
              <a:lnSpc>
                <a:spcPct val="85000"/>
              </a:lnSpc>
              <a:spcBef>
                <a:spcPct val="5000"/>
              </a:spcBef>
              <a:spcAft>
                <a:spcPct val="5000"/>
              </a:spcAft>
              <a:buFontTx/>
              <a:buNone/>
            </a:pPr>
            <a:r>
              <a:rPr lang="en-US" sz="1500" dirty="0" smtClean="0"/>
              <a:t>A participant in any IETF activity is deemed to accept all IETF rules of process, as documented in Best Current Practices RFCs and IESG Statements. </a:t>
            </a:r>
          </a:p>
          <a:p>
            <a:pPr marL="0" indent="0" eaLnBrk="1" hangingPunct="1">
              <a:lnSpc>
                <a:spcPct val="85000"/>
              </a:lnSpc>
              <a:spcBef>
                <a:spcPct val="5000"/>
              </a:spcBef>
              <a:spcAft>
                <a:spcPct val="5000"/>
              </a:spcAft>
              <a:buFontTx/>
              <a:buNone/>
            </a:pPr>
            <a:endParaRPr lang="en-US" sz="1500" dirty="0" smtClean="0"/>
          </a:p>
          <a:p>
            <a:pPr marL="0" indent="0" eaLnBrk="1" hangingPunct="1">
              <a:lnSpc>
                <a:spcPct val="85000"/>
              </a:lnSpc>
              <a:spcBef>
                <a:spcPct val="5000"/>
              </a:spcBef>
              <a:spcAft>
                <a:spcPct val="5000"/>
              </a:spcAft>
              <a:buFontTx/>
              <a:buNone/>
            </a:pPr>
            <a:r>
              <a:rPr lang="en-US" sz="1500" dirty="0" smtClean="0"/>
              <a:t>A participant in any IETF activity acknowledges that written, audio and video records of meetings may be made and may be available to the public.</a:t>
            </a:r>
            <a:br>
              <a:rPr lang="en-US" sz="1500" dirty="0" smtClean="0"/>
            </a:br>
            <a:endParaRPr lang="en-US" sz="1500" dirty="0" smtClean="0"/>
          </a:p>
        </p:txBody>
      </p:sp>
    </p:spTree>
  </p:cSld>
  <p:clrMapOvr>
    <a:masterClrMapping/>
  </p:clrMapOvr>
  <p:transition xmlns:p14="http://schemas.microsoft.com/office/powerpoint/2010/main" advTm="15000"/>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IPR Disclosure</a:t>
            </a:r>
            <a:endParaRPr lang="en-US" dirty="0"/>
          </a:p>
        </p:txBody>
      </p:sp>
      <p:sp>
        <p:nvSpPr>
          <p:cNvPr id="3" name="Content Placeholder 2"/>
          <p:cNvSpPr>
            <a:spLocks noGrp="1"/>
          </p:cNvSpPr>
          <p:nvPr>
            <p:ph idx="1"/>
          </p:nvPr>
        </p:nvSpPr>
        <p:spPr/>
        <p:txBody>
          <a:bodyPr>
            <a:normAutofit lnSpcReduction="10000"/>
          </a:bodyPr>
          <a:lstStyle/>
          <a:p>
            <a:r>
              <a:rPr lang="en-US" dirty="0" smtClean="0"/>
              <a:t>Review the rules about disclosing intellectual property as expressed in RFC 3979 and at </a:t>
            </a:r>
            <a:r>
              <a:rPr lang="en-US" dirty="0" smtClean="0">
                <a:hlinkClick r:id="rId2"/>
              </a:rPr>
              <a:t>http://trac.tools.ietf.org/group/iesg/trac/wiki/IntellectualProperty</a:t>
            </a:r>
            <a:r>
              <a:rPr lang="en-US" dirty="0" smtClean="0"/>
              <a:t>.</a:t>
            </a:r>
          </a:p>
          <a:p>
            <a:r>
              <a:rPr lang="en-US" dirty="0" err="1" smtClean="0"/>
              <a:t>rtgwg</a:t>
            </a:r>
            <a:r>
              <a:rPr lang="en-US" dirty="0" smtClean="0"/>
              <a:t> Process</a:t>
            </a:r>
          </a:p>
          <a:p>
            <a:pPr lvl="1"/>
            <a:r>
              <a:rPr lang="en-US" dirty="0" smtClean="0"/>
              <a:t>poll authors on their compliance with IETF IPR rules prior to moving a document to the next step in the WG process, e.g., before an individual draft becomes a WG document or a WG document goes to last call</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Administrivia</a:t>
            </a:r>
            <a:endParaRPr lang="en-US" dirty="0"/>
          </a:p>
        </p:txBody>
      </p:sp>
      <p:sp>
        <p:nvSpPr>
          <p:cNvPr id="3" name="Content Placeholder 2"/>
          <p:cNvSpPr>
            <a:spLocks noGrp="1"/>
          </p:cNvSpPr>
          <p:nvPr>
            <p:ph idx="1"/>
          </p:nvPr>
        </p:nvSpPr>
        <p:spPr/>
        <p:txBody>
          <a:bodyPr/>
          <a:lstStyle/>
          <a:p>
            <a:r>
              <a:rPr lang="en-US" dirty="0" smtClean="0"/>
              <a:t>Jabber Scribe: Looking for a volunteer!</a:t>
            </a:r>
          </a:p>
          <a:p>
            <a:r>
              <a:rPr lang="en-US" dirty="0" smtClean="0"/>
              <a:t>Blue sheets --- please sign them!</a:t>
            </a:r>
          </a:p>
          <a:p>
            <a:r>
              <a:rPr lang="en-US" dirty="0" smtClean="0"/>
              <a:t>Agenda Bashing</a:t>
            </a:r>
          </a:p>
          <a:p>
            <a:r>
              <a:rPr lang="en-US" dirty="0" smtClean="0"/>
              <a:t>Document Status</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274638"/>
            <a:ext cx="8534400" cy="1143000"/>
          </a:xfrm>
        </p:spPr>
        <p:txBody>
          <a:bodyPr>
            <a:normAutofit/>
          </a:bodyPr>
          <a:lstStyle/>
          <a:p>
            <a:pPr lvl="0"/>
            <a:r>
              <a:rPr lang="en-US" dirty="0" smtClean="0">
                <a:ea typeface="Times New Roman" pitchFamily="18" charset="0"/>
                <a:cs typeface="Arial" pitchFamily="34" charset="0"/>
              </a:rPr>
              <a:t>IETF 86 Routing Area WG Agenda (1)</a:t>
            </a:r>
            <a:endParaRPr lang="en-US" dirty="0"/>
          </a:p>
        </p:txBody>
      </p:sp>
      <p:sp>
        <p:nvSpPr>
          <p:cNvPr id="6" name="Content Placeholder 5"/>
          <p:cNvSpPr>
            <a:spLocks noGrp="1"/>
          </p:cNvSpPr>
          <p:nvPr>
            <p:ph idx="1"/>
          </p:nvPr>
        </p:nvSpPr>
        <p:spPr>
          <a:xfrm>
            <a:off x="152400" y="1600200"/>
            <a:ext cx="8839200" cy="4876800"/>
          </a:xfrm>
        </p:spPr>
        <p:txBody>
          <a:bodyPr numCol="2">
            <a:noAutofit/>
          </a:bodyPr>
          <a:lstStyle/>
          <a:p>
            <a:pPr>
              <a:buNone/>
            </a:pPr>
            <a:r>
              <a:rPr lang="en-US" sz="1400" dirty="0"/>
              <a:t>o </a:t>
            </a:r>
            <a:r>
              <a:rPr lang="en-US" sz="1400" dirty="0" err="1"/>
              <a:t>Administrivia</a:t>
            </a:r>
            <a:endParaRPr lang="en-US" sz="1400" dirty="0"/>
          </a:p>
          <a:p>
            <a:pPr>
              <a:buNone/>
            </a:pPr>
            <a:r>
              <a:rPr lang="en-US" sz="1400" dirty="0"/>
              <a:t>  Chairs                                               5 minutes</a:t>
            </a:r>
          </a:p>
          <a:p>
            <a:pPr>
              <a:buNone/>
            </a:pPr>
            <a:r>
              <a:rPr lang="en-US" sz="1400" dirty="0" smtClean="0"/>
              <a:t>  </a:t>
            </a:r>
            <a:endParaRPr lang="en-US" sz="1400" dirty="0"/>
          </a:p>
          <a:p>
            <a:pPr>
              <a:buNone/>
            </a:pPr>
            <a:r>
              <a:rPr lang="en-US" sz="1400" dirty="0"/>
              <a:t>o Composite Link Framework in Multi Protocol Label Switching (MPLS)</a:t>
            </a:r>
          </a:p>
          <a:p>
            <a:pPr>
              <a:buNone/>
            </a:pPr>
            <a:r>
              <a:rPr lang="en-US" sz="1400" dirty="0"/>
              <a:t>  http://</a:t>
            </a:r>
            <a:r>
              <a:rPr lang="en-US" sz="1400" dirty="0" err="1"/>
              <a:t>tools.ietf.org</a:t>
            </a:r>
            <a:r>
              <a:rPr lang="en-US" sz="1400" dirty="0"/>
              <a:t>/html/draft-</a:t>
            </a:r>
            <a:r>
              <a:rPr lang="en-US" sz="1400" dirty="0" err="1"/>
              <a:t>ietf</a:t>
            </a:r>
            <a:r>
              <a:rPr lang="en-US" sz="1400" dirty="0"/>
              <a:t>-</a:t>
            </a:r>
            <a:r>
              <a:rPr lang="en-US" sz="1400" dirty="0" err="1"/>
              <a:t>rtgwg</a:t>
            </a:r>
            <a:r>
              <a:rPr lang="en-US" sz="1400" dirty="0"/>
              <a:t>-cl-framework</a:t>
            </a:r>
          </a:p>
          <a:p>
            <a:pPr>
              <a:buNone/>
            </a:pPr>
            <a:r>
              <a:rPr lang="en-US" sz="1400" dirty="0"/>
              <a:t>  Curtis </a:t>
            </a:r>
            <a:r>
              <a:rPr lang="en-US" sz="1400" dirty="0" err="1"/>
              <a:t>Villamizar</a:t>
            </a:r>
            <a:r>
              <a:rPr lang="en-US" sz="1400" dirty="0"/>
              <a:t>                                    10 minutes</a:t>
            </a:r>
          </a:p>
          <a:p>
            <a:pPr>
              <a:buNone/>
            </a:pPr>
            <a:endParaRPr lang="en-US" sz="1400" dirty="0"/>
          </a:p>
          <a:p>
            <a:pPr>
              <a:buNone/>
            </a:pPr>
            <a:r>
              <a:rPr lang="en-US" sz="1400" dirty="0"/>
              <a:t>o Algorithms for computing Maximally Redundant Trees for IP/LDP Fast-Reroute</a:t>
            </a:r>
          </a:p>
          <a:p>
            <a:pPr>
              <a:buNone/>
            </a:pPr>
            <a:r>
              <a:rPr lang="en-US" sz="1400" dirty="0"/>
              <a:t>  http://</a:t>
            </a:r>
            <a:r>
              <a:rPr lang="en-US" sz="1400" dirty="0" err="1"/>
              <a:t>tools.ietf.org</a:t>
            </a:r>
            <a:r>
              <a:rPr lang="en-US" sz="1400" dirty="0"/>
              <a:t>/html/draft-</a:t>
            </a:r>
            <a:r>
              <a:rPr lang="en-US" sz="1400" dirty="0" err="1"/>
              <a:t>enyedi</a:t>
            </a:r>
            <a:r>
              <a:rPr lang="en-US" sz="1400" dirty="0"/>
              <a:t>-</a:t>
            </a:r>
            <a:r>
              <a:rPr lang="en-US" sz="1400" dirty="0" err="1"/>
              <a:t>rtgwg</a:t>
            </a:r>
            <a:r>
              <a:rPr lang="en-US" sz="1400" dirty="0"/>
              <a:t>-</a:t>
            </a:r>
            <a:r>
              <a:rPr lang="en-US" sz="1400" dirty="0" err="1"/>
              <a:t>mrt</a:t>
            </a:r>
            <a:r>
              <a:rPr lang="en-US" sz="1400" dirty="0"/>
              <a:t>-</a:t>
            </a:r>
            <a:r>
              <a:rPr lang="en-US" sz="1400" dirty="0" err="1"/>
              <a:t>frr</a:t>
            </a:r>
            <a:r>
              <a:rPr lang="en-US" sz="1400" dirty="0"/>
              <a:t>-algorithm</a:t>
            </a:r>
          </a:p>
          <a:p>
            <a:pPr>
              <a:buNone/>
            </a:pPr>
            <a:r>
              <a:rPr lang="en-US" sz="1400" dirty="0"/>
              <a:t>  Alia Atlas                                           10 minutes</a:t>
            </a:r>
          </a:p>
          <a:p>
            <a:pPr>
              <a:buNone/>
            </a:pPr>
            <a:endParaRPr lang="en-US" sz="1400" dirty="0"/>
          </a:p>
          <a:p>
            <a:pPr>
              <a:buNone/>
            </a:pPr>
            <a:r>
              <a:rPr lang="en-US" sz="1400" dirty="0"/>
              <a:t>o Operational management of Loop Free Alternates</a:t>
            </a:r>
          </a:p>
          <a:p>
            <a:pPr>
              <a:buNone/>
            </a:pPr>
            <a:r>
              <a:rPr lang="en-US" sz="1400" dirty="0"/>
              <a:t>  http://</a:t>
            </a:r>
            <a:r>
              <a:rPr lang="en-US" sz="1400" dirty="0" err="1"/>
              <a:t>tools.ietf.org</a:t>
            </a:r>
            <a:r>
              <a:rPr lang="en-US" sz="1400" dirty="0"/>
              <a:t>/html/draft-</a:t>
            </a:r>
            <a:r>
              <a:rPr lang="en-US" sz="1400" dirty="0" err="1"/>
              <a:t>litkowski</a:t>
            </a:r>
            <a:r>
              <a:rPr lang="en-US" sz="1400" dirty="0"/>
              <a:t>-</a:t>
            </a:r>
            <a:r>
              <a:rPr lang="en-US" sz="1400" dirty="0" err="1"/>
              <a:t>rtgwg</a:t>
            </a:r>
            <a:r>
              <a:rPr lang="en-US" sz="1400" dirty="0"/>
              <a:t>-</a:t>
            </a:r>
            <a:r>
              <a:rPr lang="en-US" sz="1400" dirty="0" err="1"/>
              <a:t>lfa</a:t>
            </a:r>
            <a:r>
              <a:rPr lang="en-US" sz="1400" dirty="0"/>
              <a:t>-manageability</a:t>
            </a:r>
          </a:p>
          <a:p>
            <a:pPr>
              <a:buNone/>
            </a:pPr>
            <a:r>
              <a:rPr lang="en-US" sz="1400" dirty="0"/>
              <a:t>  </a:t>
            </a:r>
            <a:r>
              <a:rPr lang="en-US" sz="1400" dirty="0" err="1"/>
              <a:t>Stephane</a:t>
            </a:r>
            <a:r>
              <a:rPr lang="en-US" sz="1400" dirty="0"/>
              <a:t> </a:t>
            </a:r>
            <a:r>
              <a:rPr lang="en-US" sz="1400" dirty="0" err="1"/>
              <a:t>Litkowski</a:t>
            </a:r>
            <a:r>
              <a:rPr lang="en-US" sz="1400" dirty="0"/>
              <a:t>                                   5 minutes</a:t>
            </a:r>
          </a:p>
          <a:p>
            <a:pPr>
              <a:buNone/>
            </a:pPr>
            <a:endParaRPr lang="en-US" sz="1400" dirty="0"/>
          </a:p>
          <a:p>
            <a:pPr>
              <a:buNone/>
            </a:pPr>
            <a:r>
              <a:rPr lang="en-US" sz="1400" dirty="0"/>
              <a:t>o Interactions between LFA and RSVP-TE </a:t>
            </a:r>
          </a:p>
          <a:p>
            <a:pPr>
              <a:buNone/>
            </a:pPr>
            <a:r>
              <a:rPr lang="en-US" sz="1400" dirty="0"/>
              <a:t>  http://</a:t>
            </a:r>
            <a:r>
              <a:rPr lang="en-US" sz="1400" dirty="0" err="1"/>
              <a:t>tools.ietf.org</a:t>
            </a:r>
            <a:r>
              <a:rPr lang="en-US" sz="1400" dirty="0"/>
              <a:t>/html/draft-</a:t>
            </a:r>
            <a:r>
              <a:rPr lang="en-US" sz="1400" dirty="0" err="1"/>
              <a:t>litkowski</a:t>
            </a:r>
            <a:r>
              <a:rPr lang="en-US" sz="1400" dirty="0"/>
              <a:t>-</a:t>
            </a:r>
            <a:r>
              <a:rPr lang="en-US" sz="1400" dirty="0" err="1"/>
              <a:t>rtgwg</a:t>
            </a:r>
            <a:r>
              <a:rPr lang="en-US" sz="1400" dirty="0"/>
              <a:t>-</a:t>
            </a:r>
            <a:r>
              <a:rPr lang="en-US" sz="1400" dirty="0" err="1"/>
              <a:t>lfa</a:t>
            </a:r>
            <a:r>
              <a:rPr lang="en-US" sz="1400" dirty="0"/>
              <a:t>-</a:t>
            </a:r>
            <a:r>
              <a:rPr lang="en-US" sz="1400" dirty="0" err="1"/>
              <a:t>rsvpte</a:t>
            </a:r>
            <a:r>
              <a:rPr lang="en-US" sz="1400" dirty="0"/>
              <a:t>-cooperation</a:t>
            </a:r>
          </a:p>
          <a:p>
            <a:pPr>
              <a:buNone/>
            </a:pPr>
            <a:r>
              <a:rPr lang="en-US" sz="1400" dirty="0"/>
              <a:t>  </a:t>
            </a:r>
            <a:r>
              <a:rPr lang="en-US" sz="1400" dirty="0" err="1"/>
              <a:t>Stephane</a:t>
            </a:r>
            <a:r>
              <a:rPr lang="en-US" sz="1400" dirty="0"/>
              <a:t> </a:t>
            </a:r>
            <a:r>
              <a:rPr lang="en-US" sz="1400" dirty="0" err="1"/>
              <a:t>Litkowski</a:t>
            </a:r>
            <a:r>
              <a:rPr lang="en-US" sz="1400" dirty="0"/>
              <a:t>                                   10 minutes</a:t>
            </a:r>
          </a:p>
          <a:p>
            <a:pPr>
              <a:buNone/>
            </a:pPr>
            <a:endParaRPr lang="en-US" sz="1400" dirty="0"/>
          </a:p>
          <a:p>
            <a:pPr>
              <a:buNone/>
            </a:pPr>
            <a:r>
              <a:rPr lang="en-US" sz="1400" dirty="0"/>
              <a:t>o </a:t>
            </a:r>
            <a:r>
              <a:rPr lang="en-US" sz="1400" dirty="0" err="1"/>
              <a:t>Microloop</a:t>
            </a:r>
            <a:r>
              <a:rPr lang="en-US" sz="1400" dirty="0"/>
              <a:t> prevention by introducing a local convergence delay </a:t>
            </a:r>
          </a:p>
          <a:p>
            <a:pPr>
              <a:buNone/>
            </a:pPr>
            <a:r>
              <a:rPr lang="en-US" sz="1400" dirty="0"/>
              <a:t>  http://</a:t>
            </a:r>
            <a:r>
              <a:rPr lang="en-US" sz="1400" dirty="0" err="1"/>
              <a:t>tools.ietf.org</a:t>
            </a:r>
            <a:r>
              <a:rPr lang="en-US" sz="1400" dirty="0"/>
              <a:t>/html/draft-</a:t>
            </a:r>
            <a:r>
              <a:rPr lang="en-US" sz="1400" dirty="0" err="1"/>
              <a:t>litkowski</a:t>
            </a:r>
            <a:r>
              <a:rPr lang="en-US" sz="1400" dirty="0"/>
              <a:t>-</a:t>
            </a:r>
            <a:r>
              <a:rPr lang="en-US" sz="1400" dirty="0" err="1"/>
              <a:t>rtgwg</a:t>
            </a:r>
            <a:r>
              <a:rPr lang="en-US" sz="1400" dirty="0"/>
              <a:t>-</a:t>
            </a:r>
            <a:r>
              <a:rPr lang="en-US" sz="1400" dirty="0" err="1"/>
              <a:t>uloop</a:t>
            </a:r>
            <a:r>
              <a:rPr lang="en-US" sz="1400" dirty="0"/>
              <a:t>-delay</a:t>
            </a:r>
          </a:p>
          <a:p>
            <a:pPr>
              <a:buNone/>
            </a:pPr>
            <a:r>
              <a:rPr lang="en-US" sz="1400" dirty="0"/>
              <a:t>  </a:t>
            </a:r>
            <a:r>
              <a:rPr lang="en-US" sz="1400" dirty="0" smtClean="0"/>
              <a:t>Pierre Francois                                          10 </a:t>
            </a:r>
            <a:r>
              <a:rPr lang="en-US" sz="1400" dirty="0"/>
              <a:t>minutes</a:t>
            </a:r>
          </a:p>
          <a:p>
            <a:pPr>
              <a:buNone/>
            </a:pPr>
            <a:endParaRPr lang="en-US" sz="1400" dirty="0"/>
          </a:p>
          <a:p>
            <a:pPr>
              <a:buNone/>
            </a:pPr>
            <a:r>
              <a:rPr lang="en-US" sz="1400" dirty="0"/>
              <a:t>o Advertising MPLS labels in IGPs </a:t>
            </a:r>
          </a:p>
          <a:p>
            <a:pPr>
              <a:buNone/>
            </a:pPr>
            <a:r>
              <a:rPr lang="en-US" sz="1400" dirty="0"/>
              <a:t>  http://</a:t>
            </a:r>
            <a:r>
              <a:rPr lang="en-US" sz="1400" dirty="0" err="1"/>
              <a:t>tools.ietf.org</a:t>
            </a:r>
            <a:r>
              <a:rPr lang="en-US" sz="1400" dirty="0"/>
              <a:t>/html/draft-</a:t>
            </a:r>
            <a:r>
              <a:rPr lang="en-US" sz="1400" dirty="0" err="1"/>
              <a:t>gredler</a:t>
            </a:r>
            <a:r>
              <a:rPr lang="en-US" sz="1400" dirty="0"/>
              <a:t>-</a:t>
            </a:r>
            <a:r>
              <a:rPr lang="en-US" sz="1400" dirty="0" err="1"/>
              <a:t>rtgwg</a:t>
            </a:r>
            <a:r>
              <a:rPr lang="en-US" sz="1400" dirty="0"/>
              <a:t>-</a:t>
            </a:r>
            <a:r>
              <a:rPr lang="en-US" sz="1400" dirty="0" err="1"/>
              <a:t>igp</a:t>
            </a:r>
            <a:r>
              <a:rPr lang="en-US" sz="1400" dirty="0"/>
              <a:t>-label-advertisement</a:t>
            </a:r>
          </a:p>
          <a:p>
            <a:pPr>
              <a:buNone/>
            </a:pPr>
            <a:r>
              <a:rPr lang="en-US" sz="1400" dirty="0"/>
              <a:t>  </a:t>
            </a:r>
            <a:r>
              <a:rPr lang="en-US" sz="1400" dirty="0" err="1"/>
              <a:t>Hannes</a:t>
            </a:r>
            <a:r>
              <a:rPr lang="en-US" sz="1400" dirty="0"/>
              <a:t> </a:t>
            </a:r>
            <a:r>
              <a:rPr lang="en-US" sz="1400" dirty="0" err="1"/>
              <a:t>Gredler</a:t>
            </a:r>
            <a:r>
              <a:rPr lang="en-US" sz="1400" dirty="0"/>
              <a:t>                                       10 minutes</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 Status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Documents in IESG Review</a:t>
            </a:r>
          </a:p>
          <a:p>
            <a:pPr marL="0" indent="0">
              <a:buNone/>
            </a:pPr>
            <a:endParaRPr lang="en-US" dirty="0" smtClean="0"/>
          </a:p>
          <a:p>
            <a:pPr lvl="1"/>
            <a:r>
              <a:rPr lang="en-US" dirty="0" smtClean="0"/>
              <a:t>IP Fast Reroute Using Not-via Addresses</a:t>
            </a:r>
          </a:p>
          <a:p>
            <a:pPr lvl="2"/>
            <a:r>
              <a:rPr lang="en-US" dirty="0" smtClean="0">
                <a:hlinkClick r:id="rId2"/>
              </a:rPr>
              <a:t>draft-</a:t>
            </a:r>
            <a:r>
              <a:rPr lang="en-US" dirty="0" err="1" smtClean="0">
                <a:hlinkClick r:id="rId2"/>
              </a:rPr>
              <a:t>ietf</a:t>
            </a:r>
            <a:r>
              <a:rPr lang="en-US" dirty="0" smtClean="0">
                <a:hlinkClick r:id="rId2"/>
              </a:rPr>
              <a:t>-</a:t>
            </a:r>
            <a:r>
              <a:rPr lang="en-US" dirty="0" err="1" smtClean="0">
                <a:hlinkClick r:id="rId2"/>
              </a:rPr>
              <a:t>rtgwg</a:t>
            </a:r>
            <a:r>
              <a:rPr lang="en-US" dirty="0" smtClean="0">
                <a:hlinkClick r:id="rId2"/>
              </a:rPr>
              <a:t>-</a:t>
            </a:r>
            <a:r>
              <a:rPr lang="en-US" dirty="0" err="1" smtClean="0">
                <a:hlinkClick r:id="rId2"/>
              </a:rPr>
              <a:t>ipfrr</a:t>
            </a:r>
            <a:r>
              <a:rPr lang="en-US" dirty="0" smtClean="0">
                <a:hlinkClick r:id="rId2"/>
              </a:rPr>
              <a:t>-</a:t>
            </a:r>
            <a:r>
              <a:rPr lang="en-US" dirty="0" err="1" smtClean="0">
                <a:hlinkClick r:id="rId2"/>
              </a:rPr>
              <a:t>notvia</a:t>
            </a:r>
            <a:r>
              <a:rPr lang="en-US" dirty="0" smtClean="0">
                <a:hlinkClick r:id="rId2"/>
              </a:rPr>
              <a:t>-addresses</a:t>
            </a:r>
            <a:endParaRPr lang="en-US" dirty="0" smtClean="0"/>
          </a:p>
          <a:p>
            <a:pPr lvl="2"/>
            <a:r>
              <a:rPr lang="en-US" dirty="0"/>
              <a:t>Approved-announcement to be sent::Point Raised - </a:t>
            </a:r>
            <a:r>
              <a:rPr lang="en-US" dirty="0" err="1"/>
              <a:t>writeup</a:t>
            </a:r>
            <a:r>
              <a:rPr lang="en-US" dirty="0"/>
              <a:t> needed </a:t>
            </a:r>
            <a:endParaRPr lang="en-US" dirty="0" smtClean="0"/>
          </a:p>
          <a:p>
            <a:pPr marL="914400" lvl="2" indent="0">
              <a:buNone/>
            </a:pPr>
            <a:endParaRPr lang="en-US" dirty="0" smtClean="0"/>
          </a:p>
          <a:p>
            <a:pPr lvl="1"/>
            <a:r>
              <a:rPr lang="en-US" dirty="0" smtClean="0"/>
              <a:t>Loop-free convergence using </a:t>
            </a:r>
            <a:r>
              <a:rPr lang="en-US" dirty="0" err="1" smtClean="0"/>
              <a:t>oFIB</a:t>
            </a:r>
            <a:endParaRPr lang="en-US" dirty="0" smtClean="0"/>
          </a:p>
          <a:p>
            <a:pPr lvl="2"/>
            <a:r>
              <a:rPr lang="en-US" dirty="0" smtClean="0">
                <a:hlinkClick r:id="rId3" action="ppaction://hlinkfile"/>
              </a:rPr>
              <a:t>draft-ietf-rtgwg-ordered-fib</a:t>
            </a:r>
            <a:endParaRPr lang="en-US" dirty="0" smtClean="0"/>
          </a:p>
          <a:p>
            <a:pPr lvl="2"/>
            <a:r>
              <a:rPr lang="en-US" dirty="0"/>
              <a:t>Approved-announcement to be sent::Point Raised - </a:t>
            </a:r>
            <a:r>
              <a:rPr lang="en-US" dirty="0" err="1"/>
              <a:t>writeup</a:t>
            </a:r>
            <a:r>
              <a:rPr lang="en-US" dirty="0"/>
              <a:t> needed </a:t>
            </a:r>
            <a:endParaRPr lang="en-US" dirty="0" smtClean="0"/>
          </a:p>
          <a:p>
            <a:pPr marL="457200" lvl="1" indent="6350">
              <a:buNone/>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 Status (2)</a:t>
            </a:r>
            <a:endParaRPr lang="en-US" dirty="0"/>
          </a:p>
        </p:txBody>
      </p:sp>
      <p:sp>
        <p:nvSpPr>
          <p:cNvPr id="3" name="Content Placeholder 2"/>
          <p:cNvSpPr>
            <a:spLocks noGrp="1"/>
          </p:cNvSpPr>
          <p:nvPr>
            <p:ph idx="1"/>
          </p:nvPr>
        </p:nvSpPr>
        <p:spPr/>
        <p:txBody>
          <a:bodyPr numCol="1">
            <a:noAutofit/>
          </a:bodyPr>
          <a:lstStyle/>
          <a:p>
            <a:r>
              <a:rPr lang="en-US" sz="2000" dirty="0" smtClean="0"/>
              <a:t>WG Drafts</a:t>
            </a:r>
          </a:p>
          <a:p>
            <a:pPr lvl="1"/>
            <a:r>
              <a:rPr lang="en-US" sz="1800" dirty="0"/>
              <a:t>Composite Link Framework in Multi Protocol Label Switching (MPLS)</a:t>
            </a:r>
          </a:p>
          <a:p>
            <a:pPr lvl="2"/>
            <a:r>
              <a:rPr lang="en-US" sz="1600" dirty="0">
                <a:hlinkClick r:id="rId2"/>
              </a:rPr>
              <a:t>draft-ietf-rtgwg-cl-</a:t>
            </a:r>
            <a:r>
              <a:rPr lang="en-US" sz="1600" dirty="0" smtClean="0">
                <a:hlinkClick r:id="rId2"/>
              </a:rPr>
              <a:t>framework</a:t>
            </a:r>
            <a:endParaRPr lang="en-US" sz="1600" dirty="0"/>
          </a:p>
          <a:p>
            <a:pPr lvl="1"/>
            <a:r>
              <a:rPr lang="en-US" sz="1800" dirty="0"/>
              <a:t>Requirements for MPLS Over a Composite Link</a:t>
            </a:r>
          </a:p>
          <a:p>
            <a:pPr lvl="2"/>
            <a:r>
              <a:rPr lang="en-US" sz="1600" dirty="0">
                <a:hlinkClick r:id="rId3"/>
              </a:rPr>
              <a:t>draft-ietf-rtgwg-cl-</a:t>
            </a:r>
            <a:r>
              <a:rPr lang="en-US" sz="1600" dirty="0" smtClean="0">
                <a:hlinkClick r:id="rId3"/>
              </a:rPr>
              <a:t>requirement</a:t>
            </a:r>
            <a:endParaRPr lang="en-US" sz="1600" dirty="0" smtClean="0"/>
          </a:p>
          <a:p>
            <a:pPr lvl="2"/>
            <a:r>
              <a:rPr lang="en-US" sz="1600" dirty="0" smtClean="0"/>
              <a:t>WGLC ends on March 15, 2013</a:t>
            </a:r>
            <a:endParaRPr lang="en-US" sz="1600" dirty="0"/>
          </a:p>
          <a:p>
            <a:pPr lvl="1"/>
            <a:r>
              <a:rPr lang="en-US" sz="1800" dirty="0"/>
              <a:t>Composite Link Use Cases and Design Considerations</a:t>
            </a:r>
          </a:p>
          <a:p>
            <a:pPr lvl="2"/>
            <a:r>
              <a:rPr lang="en-US" sz="1600" dirty="0">
                <a:hlinkClick r:id="rId4"/>
              </a:rPr>
              <a:t>draft-ietf-rtgwg-cl-use-cases</a:t>
            </a:r>
          </a:p>
          <a:p>
            <a:pPr lvl="1"/>
            <a:r>
              <a:rPr lang="en-US" sz="1800" dirty="0"/>
              <a:t>Multicast  only Fast Re-Route</a:t>
            </a:r>
          </a:p>
          <a:p>
            <a:pPr lvl="2"/>
            <a:r>
              <a:rPr lang="en-US" sz="1600" dirty="0">
                <a:hlinkClick r:id="rId5"/>
              </a:rPr>
              <a:t>draft-ietf-rtgwg-mofrr</a:t>
            </a:r>
            <a:endParaRPr lang="en-US" sz="1600" dirty="0"/>
          </a:p>
          <a:p>
            <a:pPr lvl="1"/>
            <a:r>
              <a:rPr lang="en-US" sz="1800" dirty="0"/>
              <a:t>An Architecture for IP/LDP Fast-Reroute Using Maximally Redundant Trees</a:t>
            </a:r>
          </a:p>
          <a:p>
            <a:pPr lvl="2"/>
            <a:r>
              <a:rPr lang="en-US" sz="1600" dirty="0">
                <a:hlinkClick r:id="rId6"/>
              </a:rPr>
              <a:t>draft-ietf-rtgwg-mrt-frr-architecture</a:t>
            </a:r>
            <a:endParaRPr lang="en-US" sz="1600" dirty="0"/>
          </a:p>
          <a:p>
            <a:pPr lvl="1"/>
            <a:r>
              <a:rPr lang="en-US" sz="1800" dirty="0" smtClean="0"/>
              <a:t>Remote LFA FRR</a:t>
            </a:r>
          </a:p>
          <a:p>
            <a:pPr lvl="2"/>
            <a:r>
              <a:rPr lang="en-US" sz="1600" dirty="0" smtClean="0">
                <a:hlinkClick r:id="rId7"/>
              </a:rPr>
              <a:t>draft-ietf-rtgwg-remote-lfa</a:t>
            </a:r>
            <a:endParaRPr lang="en-US" sz="1600"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274638"/>
            <a:ext cx="8534400" cy="1143000"/>
          </a:xfrm>
        </p:spPr>
        <p:txBody>
          <a:bodyPr>
            <a:normAutofit/>
          </a:bodyPr>
          <a:lstStyle/>
          <a:p>
            <a:pPr lvl="0"/>
            <a:r>
              <a:rPr lang="en-US" dirty="0" smtClean="0">
                <a:ea typeface="Times New Roman" pitchFamily="18" charset="0"/>
                <a:cs typeface="Arial" pitchFamily="34" charset="0"/>
              </a:rPr>
              <a:t>IETF 86 Routing Area WG Agenda (1)</a:t>
            </a:r>
            <a:endParaRPr lang="en-US" dirty="0"/>
          </a:p>
        </p:txBody>
      </p:sp>
      <p:sp>
        <p:nvSpPr>
          <p:cNvPr id="6" name="Content Placeholder 5"/>
          <p:cNvSpPr>
            <a:spLocks noGrp="1"/>
          </p:cNvSpPr>
          <p:nvPr>
            <p:ph idx="1"/>
          </p:nvPr>
        </p:nvSpPr>
        <p:spPr>
          <a:xfrm>
            <a:off x="152400" y="1600200"/>
            <a:ext cx="8839200" cy="4876800"/>
          </a:xfrm>
        </p:spPr>
        <p:txBody>
          <a:bodyPr numCol="2">
            <a:noAutofit/>
          </a:bodyPr>
          <a:lstStyle/>
          <a:p>
            <a:pPr>
              <a:buNone/>
            </a:pPr>
            <a:r>
              <a:rPr lang="en-US" sz="1400" dirty="0"/>
              <a:t>o </a:t>
            </a:r>
            <a:r>
              <a:rPr lang="en-US" sz="1400" dirty="0" err="1"/>
              <a:t>Administrivia</a:t>
            </a:r>
            <a:endParaRPr lang="en-US" sz="1400" dirty="0"/>
          </a:p>
          <a:p>
            <a:pPr>
              <a:buNone/>
            </a:pPr>
            <a:r>
              <a:rPr lang="en-US" sz="1400" dirty="0"/>
              <a:t>  Chairs                                               5 minutes</a:t>
            </a:r>
          </a:p>
          <a:p>
            <a:pPr>
              <a:buNone/>
            </a:pPr>
            <a:r>
              <a:rPr lang="en-US" sz="1400" dirty="0" smtClean="0"/>
              <a:t>  </a:t>
            </a:r>
            <a:endParaRPr lang="en-US" sz="1400" dirty="0"/>
          </a:p>
          <a:p>
            <a:pPr>
              <a:buNone/>
            </a:pPr>
            <a:r>
              <a:rPr lang="en-US" sz="1400" dirty="0"/>
              <a:t>o Composite Link Framework in Multi Protocol Label Switching (MPLS)</a:t>
            </a:r>
          </a:p>
          <a:p>
            <a:pPr>
              <a:buNone/>
            </a:pPr>
            <a:r>
              <a:rPr lang="en-US" sz="1400" dirty="0"/>
              <a:t>  http://</a:t>
            </a:r>
            <a:r>
              <a:rPr lang="en-US" sz="1400" dirty="0" err="1"/>
              <a:t>tools.ietf.org</a:t>
            </a:r>
            <a:r>
              <a:rPr lang="en-US" sz="1400" dirty="0"/>
              <a:t>/html/draft-</a:t>
            </a:r>
            <a:r>
              <a:rPr lang="en-US" sz="1400" dirty="0" err="1"/>
              <a:t>ietf</a:t>
            </a:r>
            <a:r>
              <a:rPr lang="en-US" sz="1400" dirty="0"/>
              <a:t>-</a:t>
            </a:r>
            <a:r>
              <a:rPr lang="en-US" sz="1400" dirty="0" err="1"/>
              <a:t>rtgwg</a:t>
            </a:r>
            <a:r>
              <a:rPr lang="en-US" sz="1400" dirty="0"/>
              <a:t>-cl-framework</a:t>
            </a:r>
          </a:p>
          <a:p>
            <a:pPr>
              <a:buNone/>
            </a:pPr>
            <a:r>
              <a:rPr lang="en-US" sz="1400" dirty="0"/>
              <a:t>  Curtis </a:t>
            </a:r>
            <a:r>
              <a:rPr lang="en-US" sz="1400" dirty="0" err="1"/>
              <a:t>Villamizar</a:t>
            </a:r>
            <a:r>
              <a:rPr lang="en-US" sz="1400" dirty="0"/>
              <a:t>                                    10 minutes</a:t>
            </a:r>
          </a:p>
          <a:p>
            <a:pPr>
              <a:buNone/>
            </a:pPr>
            <a:endParaRPr lang="en-US" sz="1400" dirty="0"/>
          </a:p>
          <a:p>
            <a:pPr>
              <a:buNone/>
            </a:pPr>
            <a:r>
              <a:rPr lang="en-US" sz="1400" dirty="0"/>
              <a:t>o Algorithms for computing Maximally Redundant Trees for IP/LDP Fast-Reroute</a:t>
            </a:r>
          </a:p>
          <a:p>
            <a:pPr>
              <a:buNone/>
            </a:pPr>
            <a:r>
              <a:rPr lang="en-US" sz="1400" dirty="0"/>
              <a:t>  http://</a:t>
            </a:r>
            <a:r>
              <a:rPr lang="en-US" sz="1400" dirty="0" err="1"/>
              <a:t>tools.ietf.org</a:t>
            </a:r>
            <a:r>
              <a:rPr lang="en-US" sz="1400" dirty="0"/>
              <a:t>/html/draft-</a:t>
            </a:r>
            <a:r>
              <a:rPr lang="en-US" sz="1400" dirty="0" err="1"/>
              <a:t>enyedi</a:t>
            </a:r>
            <a:r>
              <a:rPr lang="en-US" sz="1400" dirty="0"/>
              <a:t>-</a:t>
            </a:r>
            <a:r>
              <a:rPr lang="en-US" sz="1400" dirty="0" err="1"/>
              <a:t>rtgwg</a:t>
            </a:r>
            <a:r>
              <a:rPr lang="en-US" sz="1400" dirty="0"/>
              <a:t>-</a:t>
            </a:r>
            <a:r>
              <a:rPr lang="en-US" sz="1400" dirty="0" err="1"/>
              <a:t>mrt</a:t>
            </a:r>
            <a:r>
              <a:rPr lang="en-US" sz="1400" dirty="0"/>
              <a:t>-</a:t>
            </a:r>
            <a:r>
              <a:rPr lang="en-US" sz="1400" dirty="0" err="1"/>
              <a:t>frr</a:t>
            </a:r>
            <a:r>
              <a:rPr lang="en-US" sz="1400" dirty="0"/>
              <a:t>-algorithm</a:t>
            </a:r>
          </a:p>
          <a:p>
            <a:pPr>
              <a:buNone/>
            </a:pPr>
            <a:r>
              <a:rPr lang="en-US" sz="1400" dirty="0"/>
              <a:t>  Alia Atlas                                           10 minutes</a:t>
            </a:r>
          </a:p>
          <a:p>
            <a:pPr>
              <a:buNone/>
            </a:pPr>
            <a:endParaRPr lang="en-US" sz="1400" dirty="0"/>
          </a:p>
          <a:p>
            <a:pPr>
              <a:buNone/>
            </a:pPr>
            <a:r>
              <a:rPr lang="en-US" sz="1400" dirty="0"/>
              <a:t>o Operational management of Loop Free Alternates</a:t>
            </a:r>
          </a:p>
          <a:p>
            <a:pPr>
              <a:buNone/>
            </a:pPr>
            <a:r>
              <a:rPr lang="en-US" sz="1400" dirty="0"/>
              <a:t>  http://</a:t>
            </a:r>
            <a:r>
              <a:rPr lang="en-US" sz="1400" dirty="0" err="1"/>
              <a:t>tools.ietf.org</a:t>
            </a:r>
            <a:r>
              <a:rPr lang="en-US" sz="1400" dirty="0"/>
              <a:t>/html/draft-</a:t>
            </a:r>
            <a:r>
              <a:rPr lang="en-US" sz="1400" dirty="0" err="1"/>
              <a:t>litkowski</a:t>
            </a:r>
            <a:r>
              <a:rPr lang="en-US" sz="1400" dirty="0"/>
              <a:t>-</a:t>
            </a:r>
            <a:r>
              <a:rPr lang="en-US" sz="1400" dirty="0" err="1"/>
              <a:t>rtgwg</a:t>
            </a:r>
            <a:r>
              <a:rPr lang="en-US" sz="1400" dirty="0"/>
              <a:t>-</a:t>
            </a:r>
            <a:r>
              <a:rPr lang="en-US" sz="1400" dirty="0" err="1"/>
              <a:t>lfa</a:t>
            </a:r>
            <a:r>
              <a:rPr lang="en-US" sz="1400" dirty="0"/>
              <a:t>-manageability</a:t>
            </a:r>
          </a:p>
          <a:p>
            <a:pPr>
              <a:buNone/>
            </a:pPr>
            <a:r>
              <a:rPr lang="en-US" sz="1400" dirty="0"/>
              <a:t>  </a:t>
            </a:r>
            <a:r>
              <a:rPr lang="en-US" sz="1400" dirty="0" err="1"/>
              <a:t>Stephane</a:t>
            </a:r>
            <a:r>
              <a:rPr lang="en-US" sz="1400" dirty="0"/>
              <a:t> </a:t>
            </a:r>
            <a:r>
              <a:rPr lang="en-US" sz="1400" dirty="0" err="1"/>
              <a:t>Litkowski</a:t>
            </a:r>
            <a:r>
              <a:rPr lang="en-US" sz="1400" dirty="0"/>
              <a:t>                                   5 minutes</a:t>
            </a:r>
          </a:p>
          <a:p>
            <a:pPr>
              <a:buNone/>
            </a:pPr>
            <a:endParaRPr lang="en-US" sz="1400" dirty="0"/>
          </a:p>
          <a:p>
            <a:pPr>
              <a:buNone/>
            </a:pPr>
            <a:r>
              <a:rPr lang="en-US" sz="1400" dirty="0"/>
              <a:t>o Interactions between LFA and RSVP-TE </a:t>
            </a:r>
          </a:p>
          <a:p>
            <a:pPr>
              <a:buNone/>
            </a:pPr>
            <a:r>
              <a:rPr lang="en-US" sz="1400" dirty="0"/>
              <a:t>  http://</a:t>
            </a:r>
            <a:r>
              <a:rPr lang="en-US" sz="1400" dirty="0" err="1"/>
              <a:t>tools.ietf.org</a:t>
            </a:r>
            <a:r>
              <a:rPr lang="en-US" sz="1400" dirty="0"/>
              <a:t>/html/draft-</a:t>
            </a:r>
            <a:r>
              <a:rPr lang="en-US" sz="1400" dirty="0" err="1"/>
              <a:t>litkowski</a:t>
            </a:r>
            <a:r>
              <a:rPr lang="en-US" sz="1400" dirty="0"/>
              <a:t>-</a:t>
            </a:r>
            <a:r>
              <a:rPr lang="en-US" sz="1400" dirty="0" err="1"/>
              <a:t>rtgwg</a:t>
            </a:r>
            <a:r>
              <a:rPr lang="en-US" sz="1400" dirty="0"/>
              <a:t>-</a:t>
            </a:r>
            <a:r>
              <a:rPr lang="en-US" sz="1400" dirty="0" err="1"/>
              <a:t>lfa</a:t>
            </a:r>
            <a:r>
              <a:rPr lang="en-US" sz="1400" dirty="0"/>
              <a:t>-</a:t>
            </a:r>
            <a:r>
              <a:rPr lang="en-US" sz="1400" dirty="0" err="1"/>
              <a:t>rsvpte</a:t>
            </a:r>
            <a:r>
              <a:rPr lang="en-US" sz="1400" dirty="0"/>
              <a:t>-cooperation</a:t>
            </a:r>
          </a:p>
          <a:p>
            <a:pPr>
              <a:buNone/>
            </a:pPr>
            <a:r>
              <a:rPr lang="en-US" sz="1400" dirty="0"/>
              <a:t>  </a:t>
            </a:r>
            <a:r>
              <a:rPr lang="en-US" sz="1400" dirty="0" err="1"/>
              <a:t>Stephane</a:t>
            </a:r>
            <a:r>
              <a:rPr lang="en-US" sz="1400" dirty="0"/>
              <a:t> </a:t>
            </a:r>
            <a:r>
              <a:rPr lang="en-US" sz="1400" dirty="0" err="1"/>
              <a:t>Litkowski</a:t>
            </a:r>
            <a:r>
              <a:rPr lang="en-US" sz="1400" dirty="0"/>
              <a:t>                                   10 minutes</a:t>
            </a:r>
          </a:p>
          <a:p>
            <a:pPr>
              <a:buNone/>
            </a:pPr>
            <a:endParaRPr lang="en-US" sz="1400" dirty="0"/>
          </a:p>
          <a:p>
            <a:pPr>
              <a:buNone/>
            </a:pPr>
            <a:r>
              <a:rPr lang="en-US" sz="1400" dirty="0"/>
              <a:t>o </a:t>
            </a:r>
            <a:r>
              <a:rPr lang="en-US" sz="1400" dirty="0" err="1"/>
              <a:t>Microloop</a:t>
            </a:r>
            <a:r>
              <a:rPr lang="en-US" sz="1400" dirty="0"/>
              <a:t> prevention by introducing a local convergence delay </a:t>
            </a:r>
          </a:p>
          <a:p>
            <a:pPr>
              <a:buNone/>
            </a:pPr>
            <a:r>
              <a:rPr lang="en-US" sz="1400" dirty="0"/>
              <a:t>  http://</a:t>
            </a:r>
            <a:r>
              <a:rPr lang="en-US" sz="1400" dirty="0" err="1"/>
              <a:t>tools.ietf.org</a:t>
            </a:r>
            <a:r>
              <a:rPr lang="en-US" sz="1400" dirty="0"/>
              <a:t>/html/draft-</a:t>
            </a:r>
            <a:r>
              <a:rPr lang="en-US" sz="1400" dirty="0" err="1"/>
              <a:t>litkowski</a:t>
            </a:r>
            <a:r>
              <a:rPr lang="en-US" sz="1400" dirty="0"/>
              <a:t>-</a:t>
            </a:r>
            <a:r>
              <a:rPr lang="en-US" sz="1400" dirty="0" err="1"/>
              <a:t>rtgwg</a:t>
            </a:r>
            <a:r>
              <a:rPr lang="en-US" sz="1400" dirty="0"/>
              <a:t>-</a:t>
            </a:r>
            <a:r>
              <a:rPr lang="en-US" sz="1400" dirty="0" err="1"/>
              <a:t>uloop</a:t>
            </a:r>
            <a:r>
              <a:rPr lang="en-US" sz="1400" dirty="0"/>
              <a:t>-delay</a:t>
            </a:r>
          </a:p>
          <a:p>
            <a:pPr>
              <a:buNone/>
            </a:pPr>
            <a:r>
              <a:rPr lang="en-US" sz="1400" dirty="0"/>
              <a:t>  </a:t>
            </a:r>
            <a:r>
              <a:rPr lang="en-US" sz="1400" dirty="0" smtClean="0"/>
              <a:t>Pierre Francois                                          10 </a:t>
            </a:r>
            <a:r>
              <a:rPr lang="en-US" sz="1400" dirty="0"/>
              <a:t>minutes</a:t>
            </a:r>
          </a:p>
          <a:p>
            <a:pPr>
              <a:buNone/>
            </a:pPr>
            <a:endParaRPr lang="en-US" sz="1400" dirty="0"/>
          </a:p>
          <a:p>
            <a:pPr>
              <a:buNone/>
            </a:pPr>
            <a:r>
              <a:rPr lang="en-US" sz="1400" dirty="0"/>
              <a:t>o Advertising MPLS labels in IGPs </a:t>
            </a:r>
          </a:p>
          <a:p>
            <a:pPr>
              <a:buNone/>
            </a:pPr>
            <a:r>
              <a:rPr lang="en-US" sz="1400" dirty="0"/>
              <a:t>  http://</a:t>
            </a:r>
            <a:r>
              <a:rPr lang="en-US" sz="1400" dirty="0" err="1"/>
              <a:t>tools.ietf.org</a:t>
            </a:r>
            <a:r>
              <a:rPr lang="en-US" sz="1400" dirty="0"/>
              <a:t>/html/draft-</a:t>
            </a:r>
            <a:r>
              <a:rPr lang="en-US" sz="1400" dirty="0" err="1"/>
              <a:t>gredler</a:t>
            </a:r>
            <a:r>
              <a:rPr lang="en-US" sz="1400" dirty="0"/>
              <a:t>-</a:t>
            </a:r>
            <a:r>
              <a:rPr lang="en-US" sz="1400" dirty="0" err="1"/>
              <a:t>rtgwg</a:t>
            </a:r>
            <a:r>
              <a:rPr lang="en-US" sz="1400" dirty="0"/>
              <a:t>-</a:t>
            </a:r>
            <a:r>
              <a:rPr lang="en-US" sz="1400" dirty="0" err="1"/>
              <a:t>igp</a:t>
            </a:r>
            <a:r>
              <a:rPr lang="en-US" sz="1400" dirty="0"/>
              <a:t>-label-advertisement</a:t>
            </a:r>
          </a:p>
          <a:p>
            <a:pPr>
              <a:buNone/>
            </a:pPr>
            <a:r>
              <a:rPr lang="en-US" sz="1400" dirty="0"/>
              <a:t>  </a:t>
            </a:r>
            <a:r>
              <a:rPr lang="en-US" sz="1400" dirty="0" err="1"/>
              <a:t>Hannes</a:t>
            </a:r>
            <a:r>
              <a:rPr lang="en-US" sz="1400" dirty="0"/>
              <a:t> </a:t>
            </a:r>
            <a:r>
              <a:rPr lang="en-US" sz="1400" dirty="0" err="1"/>
              <a:t>Gredler</a:t>
            </a:r>
            <a:r>
              <a:rPr lang="en-US" sz="1400" dirty="0"/>
              <a:t>                                       10 minutes</a:t>
            </a:r>
          </a:p>
        </p:txBody>
      </p:sp>
    </p:spTree>
    <p:extLst>
      <p:ext uri="{BB962C8B-B14F-4D97-AF65-F5344CB8AC3E}">
        <p14:creationId xmlns:p14="http://schemas.microsoft.com/office/powerpoint/2010/main" val="345672624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28600" y="274638"/>
            <a:ext cx="8534400" cy="1143000"/>
          </a:xfrm>
        </p:spPr>
        <p:txBody>
          <a:bodyPr>
            <a:normAutofit/>
          </a:bodyPr>
          <a:lstStyle/>
          <a:p>
            <a:pPr lvl="0"/>
            <a:r>
              <a:rPr lang="en-US" dirty="0" smtClean="0">
                <a:ea typeface="Times New Roman" pitchFamily="18" charset="0"/>
                <a:cs typeface="Arial" pitchFamily="34" charset="0"/>
              </a:rPr>
              <a:t>IETF 86 Routing Area WG Agenda (2)</a:t>
            </a:r>
            <a:endParaRPr lang="en-US" dirty="0"/>
          </a:p>
        </p:txBody>
      </p:sp>
      <p:sp>
        <p:nvSpPr>
          <p:cNvPr id="6" name="Content Placeholder 5"/>
          <p:cNvSpPr>
            <a:spLocks noGrp="1"/>
          </p:cNvSpPr>
          <p:nvPr>
            <p:ph idx="1"/>
          </p:nvPr>
        </p:nvSpPr>
        <p:spPr>
          <a:xfrm>
            <a:off x="152400" y="1600200"/>
            <a:ext cx="8839200" cy="4876800"/>
          </a:xfrm>
        </p:spPr>
        <p:txBody>
          <a:bodyPr numCol="2">
            <a:noAutofit/>
          </a:bodyPr>
          <a:lstStyle/>
          <a:p>
            <a:pPr>
              <a:buNone/>
            </a:pPr>
            <a:r>
              <a:rPr lang="en-US" sz="1400" dirty="0"/>
              <a:t>o Introduction</a:t>
            </a:r>
          </a:p>
          <a:p>
            <a:pPr>
              <a:buNone/>
            </a:pPr>
            <a:r>
              <a:rPr lang="en-US" sz="1400" dirty="0"/>
              <a:t>  Chairs                                               5 </a:t>
            </a:r>
            <a:r>
              <a:rPr lang="en-US" sz="1400" dirty="0" smtClean="0"/>
              <a:t>minutes</a:t>
            </a:r>
          </a:p>
          <a:p>
            <a:pPr>
              <a:buNone/>
            </a:pPr>
            <a:endParaRPr lang="en-US" sz="1400" dirty="0" smtClean="0"/>
          </a:p>
          <a:p>
            <a:pPr>
              <a:buNone/>
            </a:pPr>
            <a:r>
              <a:rPr lang="en-US" sz="1400" dirty="0" smtClean="0"/>
              <a:t>  - </a:t>
            </a:r>
            <a:r>
              <a:rPr lang="en-US" sz="1400" dirty="0"/>
              <a:t>Goals</a:t>
            </a:r>
          </a:p>
          <a:p>
            <a:pPr>
              <a:buNone/>
            </a:pPr>
            <a:r>
              <a:rPr lang="en-US" sz="1400" dirty="0"/>
              <a:t>  - Discussion Guidelines</a:t>
            </a:r>
          </a:p>
          <a:p>
            <a:pPr>
              <a:buNone/>
            </a:pPr>
            <a:endParaRPr lang="en-US" sz="1400" dirty="0"/>
          </a:p>
          <a:p>
            <a:pPr>
              <a:buNone/>
            </a:pPr>
            <a:r>
              <a:rPr lang="en-US" sz="1400" dirty="0"/>
              <a:t>o Problem Statement + Requirements</a:t>
            </a:r>
          </a:p>
          <a:p>
            <a:pPr>
              <a:buNone/>
            </a:pPr>
            <a:r>
              <a:rPr lang="en-US" sz="1400" dirty="0"/>
              <a:t>  Power-Aware Networks (PANET): Problem Statement</a:t>
            </a:r>
          </a:p>
          <a:p>
            <a:pPr>
              <a:buNone/>
            </a:pPr>
            <a:r>
              <a:rPr lang="en-US" sz="1400" dirty="0"/>
              <a:t>  http://</a:t>
            </a:r>
            <a:r>
              <a:rPr lang="en-US" sz="1400" dirty="0" err="1"/>
              <a:t>tools.ietf.org</a:t>
            </a:r>
            <a:r>
              <a:rPr lang="en-US" sz="1400" dirty="0"/>
              <a:t>/html/draft-</a:t>
            </a:r>
            <a:r>
              <a:rPr lang="en-US" sz="1400" dirty="0" err="1"/>
              <a:t>zhang</a:t>
            </a:r>
            <a:r>
              <a:rPr lang="en-US" sz="1400" dirty="0"/>
              <a:t>-</a:t>
            </a:r>
            <a:r>
              <a:rPr lang="en-US" sz="1400" dirty="0" err="1"/>
              <a:t>panet</a:t>
            </a:r>
            <a:r>
              <a:rPr lang="en-US" sz="1400" dirty="0"/>
              <a:t>-problem-statement</a:t>
            </a:r>
          </a:p>
          <a:p>
            <a:pPr>
              <a:buNone/>
            </a:pPr>
            <a:r>
              <a:rPr lang="en-US" sz="1400" dirty="0"/>
              <a:t>  Requirements for Power Aware Network </a:t>
            </a:r>
          </a:p>
          <a:p>
            <a:pPr>
              <a:buNone/>
            </a:pPr>
            <a:r>
              <a:rPr lang="en-US" sz="1400" dirty="0"/>
              <a:t>  http://</a:t>
            </a:r>
            <a:r>
              <a:rPr lang="en-US" sz="1400" dirty="0" err="1"/>
              <a:t>tools.ietf.org</a:t>
            </a:r>
            <a:r>
              <a:rPr lang="en-US" sz="1400" dirty="0"/>
              <a:t>/html/draft-dong-</a:t>
            </a:r>
            <a:r>
              <a:rPr lang="en-US" sz="1400" dirty="0" err="1"/>
              <a:t>panet</a:t>
            </a:r>
            <a:r>
              <a:rPr lang="en-US" sz="1400" dirty="0"/>
              <a:t>-requirement</a:t>
            </a:r>
          </a:p>
          <a:p>
            <a:pPr>
              <a:buNone/>
            </a:pPr>
            <a:r>
              <a:rPr lang="en-US" sz="1400" dirty="0"/>
              <a:t>  </a:t>
            </a:r>
            <a:r>
              <a:rPr lang="en-US" sz="1400" dirty="0" err="1"/>
              <a:t>Beichuan</a:t>
            </a:r>
            <a:r>
              <a:rPr lang="en-US" sz="1400" dirty="0"/>
              <a:t> Zhang                                      15 minutes</a:t>
            </a:r>
          </a:p>
          <a:p>
            <a:pPr>
              <a:buNone/>
            </a:pPr>
            <a:endParaRPr lang="en-US" sz="1400" dirty="0"/>
          </a:p>
          <a:p>
            <a:pPr>
              <a:buNone/>
            </a:pPr>
            <a:r>
              <a:rPr lang="en-US" sz="1400" dirty="0" smtClean="0"/>
              <a:t>o </a:t>
            </a:r>
            <a:r>
              <a:rPr lang="en-US" sz="1400" dirty="0"/>
              <a:t>Use Cases for Power-Aware Networks </a:t>
            </a:r>
          </a:p>
          <a:p>
            <a:pPr>
              <a:buNone/>
            </a:pPr>
            <a:r>
              <a:rPr lang="en-US" sz="1400" dirty="0"/>
              <a:t>  http://</a:t>
            </a:r>
            <a:r>
              <a:rPr lang="en-US" sz="1400" dirty="0" err="1"/>
              <a:t>tools.ietf.org</a:t>
            </a:r>
            <a:r>
              <a:rPr lang="en-US" sz="1400" dirty="0"/>
              <a:t>/html/draft-</a:t>
            </a:r>
            <a:r>
              <a:rPr lang="en-US" sz="1400" dirty="0" err="1"/>
              <a:t>zhang</a:t>
            </a:r>
            <a:r>
              <a:rPr lang="en-US" sz="1400" dirty="0"/>
              <a:t>-</a:t>
            </a:r>
            <a:r>
              <a:rPr lang="en-US" sz="1400" dirty="0" err="1"/>
              <a:t>panet</a:t>
            </a:r>
            <a:r>
              <a:rPr lang="en-US" sz="1400" dirty="0"/>
              <a:t>-use-cases</a:t>
            </a:r>
          </a:p>
          <a:p>
            <a:pPr>
              <a:buNone/>
            </a:pPr>
            <a:r>
              <a:rPr lang="en-US" sz="1400" dirty="0"/>
              <a:t>  </a:t>
            </a:r>
            <a:r>
              <a:rPr lang="en-US" sz="1400" dirty="0" err="1"/>
              <a:t>Mingui</a:t>
            </a:r>
            <a:r>
              <a:rPr lang="en-US" sz="1400" dirty="0"/>
              <a:t> Zhang                                        5 minutes</a:t>
            </a:r>
          </a:p>
          <a:p>
            <a:pPr>
              <a:buNone/>
            </a:pPr>
            <a:endParaRPr lang="en-US" sz="1400" dirty="0"/>
          </a:p>
          <a:p>
            <a:pPr>
              <a:buNone/>
            </a:pPr>
            <a:endParaRPr lang="en-US" sz="1400" dirty="0" smtClean="0"/>
          </a:p>
          <a:p>
            <a:pPr>
              <a:buNone/>
            </a:pPr>
            <a:r>
              <a:rPr lang="en-US" sz="1400" dirty="0" smtClean="0"/>
              <a:t>o </a:t>
            </a:r>
            <a:r>
              <a:rPr lang="en-US" sz="1400" dirty="0"/>
              <a:t>A Framework and Requirements for Energy Aware Control Planes </a:t>
            </a:r>
          </a:p>
          <a:p>
            <a:pPr>
              <a:buNone/>
            </a:pPr>
            <a:r>
              <a:rPr lang="en-US" sz="1400" dirty="0"/>
              <a:t>  http://</a:t>
            </a:r>
            <a:r>
              <a:rPr lang="en-US" sz="1400" dirty="0" err="1"/>
              <a:t>tools.ietf.org</a:t>
            </a:r>
            <a:r>
              <a:rPr lang="en-US" sz="1400" dirty="0"/>
              <a:t>/html/draft-</a:t>
            </a:r>
            <a:r>
              <a:rPr lang="en-US" sz="1400" dirty="0" err="1"/>
              <a:t>retana</a:t>
            </a:r>
            <a:r>
              <a:rPr lang="en-US" sz="1400" dirty="0"/>
              <a:t>-</a:t>
            </a:r>
            <a:r>
              <a:rPr lang="en-US" sz="1400" dirty="0" err="1"/>
              <a:t>rtgwg-eacp</a:t>
            </a:r>
            <a:endParaRPr lang="en-US" sz="1400" dirty="0"/>
          </a:p>
          <a:p>
            <a:pPr>
              <a:buNone/>
            </a:pPr>
            <a:r>
              <a:rPr lang="en-US" sz="1400" dirty="0"/>
              <a:t> </a:t>
            </a:r>
            <a:r>
              <a:rPr lang="en-US" sz="1400" dirty="0" smtClean="0"/>
              <a:t>Manuel Paul                                                5 </a:t>
            </a:r>
            <a:r>
              <a:rPr lang="en-US" sz="1400" dirty="0"/>
              <a:t>minutes</a:t>
            </a:r>
          </a:p>
          <a:p>
            <a:pPr>
              <a:buNone/>
            </a:pPr>
            <a:endParaRPr lang="en-US" sz="1400" dirty="0"/>
          </a:p>
          <a:p>
            <a:pPr>
              <a:buNone/>
            </a:pPr>
            <a:r>
              <a:rPr lang="en-US" sz="1400" dirty="0"/>
              <a:t>o Reducing Power Consumption using a Metric Based Approach (overview)</a:t>
            </a:r>
          </a:p>
          <a:p>
            <a:pPr>
              <a:buNone/>
            </a:pPr>
            <a:r>
              <a:rPr lang="en-US" sz="1400" dirty="0"/>
              <a:t>  </a:t>
            </a:r>
            <a:r>
              <a:rPr lang="en-US" sz="1400" dirty="0" smtClean="0"/>
              <a:t>draft-</a:t>
            </a:r>
            <a:r>
              <a:rPr lang="en-US" sz="1400" dirty="0" err="1" smtClean="0"/>
              <a:t>mjsraman</a:t>
            </a:r>
            <a:r>
              <a:rPr lang="en-US" sz="1400" dirty="0" smtClean="0"/>
              <a:t>-</a:t>
            </a:r>
            <a:r>
              <a:rPr lang="en-US" sz="1400" dirty="0" err="1" smtClean="0"/>
              <a:t>panet</a:t>
            </a:r>
            <a:r>
              <a:rPr lang="en-US" sz="1400" dirty="0" smtClean="0"/>
              <a:t>-*</a:t>
            </a:r>
          </a:p>
          <a:p>
            <a:pPr>
              <a:buNone/>
            </a:pPr>
            <a:r>
              <a:rPr lang="en-US" sz="1400" dirty="0" smtClean="0"/>
              <a:t>Shankar </a:t>
            </a:r>
            <a:r>
              <a:rPr lang="en-US" sz="1400" dirty="0"/>
              <a:t>Raman                                        15 minutes</a:t>
            </a:r>
          </a:p>
          <a:p>
            <a:pPr>
              <a:buNone/>
            </a:pPr>
            <a:endParaRPr lang="en-US" sz="1400" dirty="0"/>
          </a:p>
          <a:p>
            <a:pPr>
              <a:buNone/>
            </a:pPr>
            <a:r>
              <a:rPr lang="en-US" sz="1400" dirty="0"/>
              <a:t>o Discussion</a:t>
            </a:r>
          </a:p>
          <a:p>
            <a:pPr>
              <a:buNone/>
            </a:pPr>
            <a:r>
              <a:rPr lang="en-US" sz="1400" dirty="0"/>
              <a:t>  Working Group                                        15 minutes</a:t>
            </a:r>
          </a:p>
        </p:txBody>
      </p:sp>
    </p:spTree>
    <p:extLst>
      <p:ext uri="{BB962C8B-B14F-4D97-AF65-F5344CB8AC3E}">
        <p14:creationId xmlns:p14="http://schemas.microsoft.com/office/powerpoint/2010/main" val="282521232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10568</TotalTime>
  <Words>1335</Words>
  <Application>Microsoft Macintosh PowerPoint</Application>
  <PresentationFormat>On-screen Show (4:3)</PresentationFormat>
  <Paragraphs>176</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Routing Area WG (rtgwg)</vt:lpstr>
      <vt:lpstr>Note Well</vt:lpstr>
      <vt:lpstr>IPR Disclosure</vt:lpstr>
      <vt:lpstr>Administrivia</vt:lpstr>
      <vt:lpstr>IETF 86 Routing Area WG Agenda (1)</vt:lpstr>
      <vt:lpstr>Document Status</vt:lpstr>
      <vt:lpstr>Document Status (2)</vt:lpstr>
      <vt:lpstr>IETF 86 Routing Area WG Agenda (1)</vt:lpstr>
      <vt:lpstr>IETF 86 Routing Area WG Agenda (2)</vt:lpstr>
      <vt:lpstr>Power-Aware Networks</vt:lpstr>
      <vt:lpstr>IETF 86 Routing Area WG Agenda (2)</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Routing Area WG (rtgwg)</dc:title>
  <dc:creator>Alvaro Retana</dc:creator>
  <cp:lastModifiedBy>Alvaro Retana</cp:lastModifiedBy>
  <cp:revision>192</cp:revision>
  <dcterms:created xsi:type="dcterms:W3CDTF">2011-11-15T10:51:14Z</dcterms:created>
  <dcterms:modified xsi:type="dcterms:W3CDTF">2013-03-13T00:35:45Z</dcterms:modified>
</cp:coreProperties>
</file>