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667" r:id="rId2"/>
    <p:sldId id="690" r:id="rId3"/>
    <p:sldId id="696" r:id="rId4"/>
    <p:sldId id="695" r:id="rId5"/>
    <p:sldId id="694" r:id="rId6"/>
    <p:sldId id="673" r:id="rId7"/>
  </p:sldIdLst>
  <p:sldSz cx="9144000" cy="6858000" type="screen4x3"/>
  <p:notesSz cx="6669088" cy="9872663"/>
  <p:embeddedFontLst>
    <p:embeddedFont>
      <p:font typeface="Helvetica 45 Light" pitchFamily="34" charset="0"/>
      <p:regular r:id="rId10"/>
      <p:italic r:id="rId11"/>
    </p:embeddedFont>
    <p:embeddedFont>
      <p:font typeface="Helvetica 65 Medium" pitchFamily="34" charset="0"/>
      <p:regular r:id="rId12"/>
    </p:embeddedFont>
    <p:embeddedFont>
      <p:font typeface="Helvetica 55 Roman" pitchFamily="34" charset="0"/>
      <p:regular r:id="rId13"/>
      <p:bold r:id="rId14"/>
      <p:italic r:id="rId15"/>
    </p:embeddedFont>
    <p:embeddedFont>
      <p:font typeface="Helvetica 35 Thin" pitchFamily="34" charset="0"/>
      <p:regular r:id="rId16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 45 Ligh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 45 Ligh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 45 Ligh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 45 Ligh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 45 Light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Helvetica 45 Light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Helvetica 45 Light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Helvetica 45 Light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Helvetica 45 Ligh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F1A6"/>
    <a:srgbClr val="C79B70"/>
    <a:srgbClr val="DDEE79"/>
    <a:srgbClr val="8ED4E4"/>
    <a:srgbClr val="FFFFFF"/>
    <a:srgbClr val="99FF66"/>
    <a:srgbClr val="DDDDDD"/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6" autoAdjust="0"/>
    <p:restoredTop sz="94670" autoAdjust="0"/>
  </p:normalViewPr>
  <p:slideViewPr>
    <p:cSldViewPr snapToGrid="0">
      <p:cViewPr>
        <p:scale>
          <a:sx n="100" d="100"/>
          <a:sy n="100" d="100"/>
        </p:scale>
        <p:origin x="-57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8" d="100"/>
          <a:sy n="98" d="100"/>
        </p:scale>
        <p:origin x="-3378" y="-90"/>
      </p:cViewPr>
      <p:guideLst>
        <p:guide orient="horz" pos="3110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Helvetica 35 Thin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 35 Thin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8892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Helvetica 35 Thin" pitchFamily="34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378950"/>
            <a:ext cx="28892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 35 Thin" pitchFamily="34" charset="0"/>
              </a:defRPr>
            </a:lvl1pPr>
          </a:lstStyle>
          <a:p>
            <a:pPr>
              <a:defRPr/>
            </a:pPr>
            <a:fld id="{B2958BE6-92D4-496D-8927-EA7E82EB626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24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Helvetica 35 Thin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83013" y="0"/>
            <a:ext cx="28924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 35 Thin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8363" y="771525"/>
            <a:ext cx="4938712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0588" y="4708525"/>
            <a:ext cx="4894262" cy="439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5463"/>
            <a:ext cx="28924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Helvetica 35 Thin" pitchFamily="34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3013" y="9415463"/>
            <a:ext cx="28924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 35 Thin" pitchFamily="34" charset="0"/>
              </a:defRPr>
            </a:lvl1pPr>
          </a:lstStyle>
          <a:p>
            <a:pPr>
              <a:defRPr/>
            </a:pPr>
            <a:fld id="{AC06801A-8D9C-4B9B-B001-724F5FC6DDD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CD9543-434E-4369-9E5F-D2765967D43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717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5EF4B8-2E3D-4E4A-B4DB-39D16E9E13A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8823325" y="2314575"/>
            <a:ext cx="18415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fr-FR" sz="6300">
              <a:latin typeface="Helvetica 35 Thin" pitchFamily="34" charset="0"/>
            </a:endParaRPr>
          </a:p>
        </p:txBody>
      </p:sp>
      <p:sp>
        <p:nvSpPr>
          <p:cNvPr id="614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11238" y="4519613"/>
            <a:ext cx="6400800" cy="5461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400"/>
            </a:lvl1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6144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11238" y="2286000"/>
            <a:ext cx="7989887" cy="1665288"/>
          </a:xfrm>
        </p:spPr>
        <p:txBody>
          <a:bodyPr/>
          <a:lstStyle>
            <a:lvl1pPr>
              <a:defRPr sz="4800">
                <a:latin typeface="Helvetica 35 Thin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 smtClean="0"/>
              <a:t>Cliquez</a:t>
            </a:r>
            <a:r>
              <a:rPr lang="en-US" noProof="0" dirty="0" smtClean="0"/>
              <a:t> pour modifier le style du </a:t>
            </a:r>
            <a:r>
              <a:rPr lang="en-US" noProof="0" dirty="0" err="1" smtClean="0"/>
              <a:t>titre</a:t>
            </a:r>
            <a:endParaRPr lang="en-US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dirty="0" err="1" smtClean="0"/>
              <a:t>Cliquez</a:t>
            </a:r>
            <a:r>
              <a:rPr lang="en-US" noProof="0" dirty="0" smtClean="0"/>
              <a:t> pour modifier les styles du </a:t>
            </a:r>
            <a:r>
              <a:rPr lang="en-US" noProof="0" dirty="0" err="1" smtClean="0"/>
              <a:t>texte</a:t>
            </a:r>
            <a:r>
              <a:rPr lang="en-US" noProof="0" dirty="0" smtClean="0"/>
              <a:t> du masque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Troisième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Quatrième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Cinquième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4" name="Rectangle 744"/>
          <p:cNvSpPr>
            <a:spLocks noGrp="1" noChangeArrowheads="1"/>
          </p:cNvSpPr>
          <p:nvPr>
            <p:ph type="ftr" sz="quarter" idx="10"/>
          </p:nvPr>
        </p:nvSpPr>
        <p:spPr>
          <a:xfrm>
            <a:off x="8478838" y="6245225"/>
            <a:ext cx="415925" cy="461963"/>
          </a:xfrm>
        </p:spPr>
        <p:txBody>
          <a:bodyPr/>
          <a:lstStyle>
            <a:lvl1pPr algn="l">
              <a:defRPr sz="1200">
                <a:latin typeface="Helvetica 55 Roman" pitchFamily="2" charset="0"/>
              </a:defRPr>
            </a:lvl1pPr>
          </a:lstStyle>
          <a:p>
            <a:pPr>
              <a:defRPr/>
            </a:pPr>
            <a:fld id="{DB98C2E1-8D90-4E44-AE9C-607BEEAD2EFB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1238" y="1758950"/>
            <a:ext cx="7097712" cy="447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11238" y="412750"/>
            <a:ext cx="7096125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</a:t>
            </a:r>
          </a:p>
        </p:txBody>
      </p:sp>
      <p:sp>
        <p:nvSpPr>
          <p:cNvPr id="1768" name="Rectangle 7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25513" y="6256338"/>
            <a:ext cx="5972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latin typeface="Helvetica 55 Roman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44"/>
          <p:cNvSpPr txBox="1">
            <a:spLocks noChangeArrowheads="1"/>
          </p:cNvSpPr>
          <p:nvPr userDrawn="1"/>
        </p:nvSpPr>
        <p:spPr bwMode="auto">
          <a:xfrm>
            <a:off x="8478838" y="6245225"/>
            <a:ext cx="415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>
            <a:lvl1pPr algn="l">
              <a:defRPr sz="1000">
                <a:latin typeface="Helvetica 55 Roman" pitchFamily="2" charset="0"/>
              </a:defRPr>
            </a:lvl1pPr>
          </a:lstStyle>
          <a:p>
            <a:pPr>
              <a:defRPr/>
            </a:pPr>
            <a:fld id="{BA6902A0-B21F-4A3D-9A65-EF6096763619}" type="slidenum">
              <a:rPr lang="en-US" sz="1200" smtClean="0"/>
              <a:pPr>
                <a:defRPr/>
              </a:pPr>
              <a:t>‹N°›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 65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 65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 65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 65 Medium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 65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 65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 65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elvetica 65 Medium" pitchFamily="34" charset="0"/>
        </a:defRPr>
      </a:lvl9pPr>
    </p:titleStyle>
    <p:bodyStyle>
      <a:lvl1pPr marL="193675" indent="-193675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68350" indent="-285750" algn="l" rtl="0" eaLnBrk="0" fontAlgn="base" hangingPunct="0">
        <a:spcBef>
          <a:spcPct val="0"/>
        </a:spcBef>
        <a:spcAft>
          <a:spcPts val="600"/>
        </a:spcAft>
        <a:buChar char="–"/>
        <a:defRPr>
          <a:solidFill>
            <a:schemeClr val="tx1"/>
          </a:solidFill>
          <a:latin typeface="+mn-lt"/>
        </a:defRPr>
      </a:lvl2pPr>
      <a:lvl3pPr marL="1187450" indent="-228600" algn="l" rtl="0" eaLnBrk="0" fontAlgn="base" hangingPunct="0">
        <a:spcBef>
          <a:spcPct val="0"/>
        </a:spcBef>
        <a:spcAft>
          <a:spcPct val="25000"/>
        </a:spcAft>
        <a:buClr>
          <a:schemeClr val="tx1"/>
        </a:buClr>
        <a:buFont typeface="Times New Roman" pitchFamily="18" charset="0"/>
        <a:buChar char="–"/>
        <a:defRPr>
          <a:solidFill>
            <a:schemeClr val="tx1"/>
          </a:solidFill>
          <a:latin typeface="+mn-lt"/>
        </a:defRPr>
      </a:lvl3pPr>
      <a:lvl4pPr marL="1606550" indent="-228600" algn="l" rtl="0" eaLnBrk="0" fontAlgn="base" hangingPunct="0">
        <a:spcBef>
          <a:spcPct val="0"/>
        </a:spcBef>
        <a:spcAft>
          <a:spcPct val="2500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25000"/>
        </a:spcAft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0"/>
        </a:spcBef>
        <a:spcAft>
          <a:spcPct val="25000"/>
        </a:spcAft>
        <a:buChar char="–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0"/>
        </a:spcBef>
        <a:spcAft>
          <a:spcPct val="25000"/>
        </a:spcAft>
        <a:buChar char="–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0"/>
        </a:spcBef>
        <a:spcAft>
          <a:spcPct val="25000"/>
        </a:spcAft>
        <a:buChar char="–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0"/>
        </a:spcBef>
        <a:spcAft>
          <a:spcPct val="25000"/>
        </a:spcAft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11238" y="1965325"/>
            <a:ext cx="7989887" cy="1665288"/>
          </a:xfrm>
        </p:spPr>
        <p:txBody>
          <a:bodyPr/>
          <a:lstStyle/>
          <a:p>
            <a:pPr eaLnBrk="1" hangingPunct="1"/>
            <a:r>
              <a:rPr lang="en-US" sz="4300" smtClean="0"/>
              <a:t>LFA Manageability</a:t>
            </a:r>
            <a:br>
              <a:rPr lang="en-US" sz="4300" smtClean="0"/>
            </a:br>
            <a:r>
              <a:rPr lang="en-US" sz="3600" smtClean="0">
                <a:solidFill>
                  <a:schemeClr val="tx1"/>
                </a:solidFill>
              </a:rPr>
              <a:t>draft-litkowski-rtgwg-lfa-manageability-01</a:t>
            </a:r>
            <a:endParaRPr lang="en-US" sz="4300" smtClean="0">
              <a:solidFill>
                <a:schemeClr val="tx1"/>
              </a:solidFill>
            </a:endParaRP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11238" y="4762500"/>
            <a:ext cx="6400800" cy="14573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FR" sz="1800" u="sng" smtClean="0"/>
              <a:t>Stephane</a:t>
            </a:r>
            <a:r>
              <a:rPr lang="fr-FR" sz="1800" smtClean="0"/>
              <a:t> Litkowski	Orange</a:t>
            </a:r>
          </a:p>
          <a:p>
            <a:pPr eaLnBrk="1" hangingPunct="1">
              <a:lnSpc>
                <a:spcPct val="90000"/>
              </a:lnSpc>
            </a:pPr>
            <a:r>
              <a:rPr lang="fr-FR" sz="1800" smtClean="0"/>
              <a:t>Bruno Decraene		Orange</a:t>
            </a:r>
          </a:p>
          <a:p>
            <a:pPr eaLnBrk="1" hangingPunct="1">
              <a:lnSpc>
                <a:spcPct val="90000"/>
              </a:lnSpc>
            </a:pPr>
            <a:r>
              <a:rPr lang="fr-FR" sz="1800" smtClean="0"/>
              <a:t>Clarence Filsfils		Cisco Systems</a:t>
            </a:r>
          </a:p>
          <a:p>
            <a:pPr eaLnBrk="1" hangingPunct="1">
              <a:lnSpc>
                <a:spcPct val="90000"/>
              </a:lnSpc>
            </a:pPr>
            <a:r>
              <a:rPr lang="fr-FR" sz="1800" smtClean="0"/>
              <a:t>Kamran Raza		Cisco Systems</a:t>
            </a:r>
            <a:endParaRPr lang="en-US" sz="1100" smtClean="0">
              <a:ea typeface="ＭＳ Ｐゴシック"/>
              <a:cs typeface="ＭＳ Ｐゴシック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re 1"/>
          <p:cNvSpPr>
            <a:spLocks noGrp="1"/>
          </p:cNvSpPr>
          <p:nvPr>
            <p:ph type="title"/>
          </p:nvPr>
        </p:nvSpPr>
        <p:spPr>
          <a:xfrm>
            <a:off x="1011238" y="412750"/>
            <a:ext cx="7646987" cy="984250"/>
          </a:xfrm>
        </p:spPr>
        <p:txBody>
          <a:bodyPr/>
          <a:lstStyle/>
          <a:p>
            <a:pPr eaLnBrk="1" hangingPunct="1"/>
            <a:r>
              <a:rPr lang="en-US" smtClean="0"/>
              <a:t>Content of the document (reminder)</a:t>
            </a:r>
          </a:p>
        </p:txBody>
      </p:sp>
      <p:sp>
        <p:nvSpPr>
          <p:cNvPr id="8194" name="Espace réservé du contenu 2"/>
          <p:cNvSpPr>
            <a:spLocks noGrp="1"/>
          </p:cNvSpPr>
          <p:nvPr>
            <p:ph idx="1"/>
          </p:nvPr>
        </p:nvSpPr>
        <p:spPr>
          <a:xfrm>
            <a:off x="1011238" y="1298575"/>
            <a:ext cx="7399337" cy="48069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900" smtClean="0"/>
              <a:t>Policy based LFA selection (§3.2) 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Tie-breakers for selecting the LFA are not flexible enough to accommodate for all cases.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Calling for a policy based LFA selection, controlled by the SP according to local constraints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Based on multiple criterions with a default but customized relative order of preference.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Applied per protected interface or set of destinations.</a:t>
            </a:r>
          </a:p>
          <a:p>
            <a:pPr lvl="1" eaLnBrk="1" hangingPunct="1">
              <a:lnSpc>
                <a:spcPct val="80000"/>
              </a:lnSpc>
            </a:pPr>
            <a:endParaRPr lang="en-US" sz="1700" smtClean="0"/>
          </a:p>
          <a:p>
            <a:pPr eaLnBrk="1" hangingPunct="1">
              <a:lnSpc>
                <a:spcPct val="80000"/>
              </a:lnSpc>
            </a:pPr>
            <a:r>
              <a:rPr lang="en-US" sz="1900" smtClean="0"/>
              <a:t>Operational aspects 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Providing coverage informations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Manual shutdown of a link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smtClean="0"/>
              <a:t>ISIS Overload bit management (NEW)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700" smtClean="0"/>
          </a:p>
          <a:p>
            <a:pPr lvl="1" eaLnBrk="1" hangingPunct="1">
              <a:lnSpc>
                <a:spcPct val="80000"/>
              </a:lnSpc>
            </a:pPr>
            <a:endParaRPr lang="en-US" sz="17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fr-FR" smtClean="0"/>
              <a:t>Added issue with ISIS OL bit management :</a:t>
            </a:r>
          </a:p>
          <a:p>
            <a:endParaRPr lang="fr-FR" smtClean="0"/>
          </a:p>
          <a:p>
            <a:endParaRPr lang="fr-FR" smtClean="0"/>
          </a:p>
          <a:p>
            <a:endParaRPr lang="fr-FR" smtClean="0"/>
          </a:p>
          <a:p>
            <a:endParaRPr lang="fr-FR" smtClean="0"/>
          </a:p>
          <a:p>
            <a:endParaRPr lang="fr-FR" smtClean="0"/>
          </a:p>
        </p:txBody>
      </p:sp>
      <p:sp>
        <p:nvSpPr>
          <p:cNvPr id="921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mtClean="0"/>
              <a:t>What’s new in V1 ?</a:t>
            </a:r>
          </a:p>
        </p:txBody>
      </p:sp>
      <p:pic>
        <p:nvPicPr>
          <p:cNvPr id="9219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863" y="2305050"/>
            <a:ext cx="2695575" cy="239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Line 9"/>
          <p:cNvSpPr>
            <a:spLocks noChangeShapeType="1"/>
          </p:cNvSpPr>
          <p:nvPr/>
        </p:nvSpPr>
        <p:spPr bwMode="auto">
          <a:xfrm flipV="1">
            <a:off x="2895600" y="3629025"/>
            <a:ext cx="276225" cy="581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1" name="Text Box 11"/>
          <p:cNvSpPr txBox="1">
            <a:spLocks noChangeArrowheads="1"/>
          </p:cNvSpPr>
          <p:nvPr/>
        </p:nvSpPr>
        <p:spPr bwMode="auto">
          <a:xfrm>
            <a:off x="4314825" y="2514600"/>
            <a:ext cx="4467225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fr-FR" sz="1400"/>
              <a:t> We consider traffic from PE3 to PE2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fr-FR" sz="140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 sz="1400"/>
              <a:t> PE1 does NOT satisfy Equation 1 : 100 &lt;! 45 + 45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fr-FR" sz="140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 sz="1400" b="1"/>
              <a:t> BUT</a:t>
            </a:r>
            <a:r>
              <a:rPr lang="fr-FR" sz="1400"/>
              <a:t> PE1 should be considered as LFA because it cannot use PE3 as transit thanks to overload bit</a:t>
            </a:r>
          </a:p>
        </p:txBody>
      </p:sp>
      <p:sp>
        <p:nvSpPr>
          <p:cNvPr id="9222" name="Text Box 12"/>
          <p:cNvSpPr txBox="1">
            <a:spLocks noChangeArrowheads="1"/>
          </p:cNvSpPr>
          <p:nvPr/>
        </p:nvSpPr>
        <p:spPr bwMode="auto">
          <a:xfrm>
            <a:off x="1752600" y="5286375"/>
            <a:ext cx="57816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Overload bit status of computing node SHOULD be taken into account while performing LFA computation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516063" y="4645025"/>
            <a:ext cx="6121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1000"/>
              <a:t>OL permanently set on PE3 to enforce routing policy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mtClean="0"/>
              <a:t>What has been changed in V1 ?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fr-FR" smtClean="0"/>
              <a:t>We took into account all the comments, mainly :</a:t>
            </a:r>
          </a:p>
          <a:p>
            <a:endParaRPr lang="fr-FR" smtClean="0"/>
          </a:p>
          <a:p>
            <a:r>
              <a:rPr lang="fr-FR" smtClean="0"/>
              <a:t>Reduced set of new criterions, focus on :</a:t>
            </a:r>
          </a:p>
          <a:p>
            <a:pPr lvl="1"/>
            <a:r>
              <a:rPr lang="fr-FR" smtClean="0"/>
              <a:t>Link coloring</a:t>
            </a:r>
          </a:p>
          <a:p>
            <a:pPr lvl="1"/>
            <a:r>
              <a:rPr lang="fr-FR" smtClean="0"/>
              <a:t>Bandwidth</a:t>
            </a:r>
          </a:p>
          <a:p>
            <a:pPr lvl="1"/>
            <a:r>
              <a:rPr lang="fr-FR" smtClean="0"/>
              <a:t>Neighbor preference</a:t>
            </a:r>
          </a:p>
          <a:p>
            <a:pPr lvl="1"/>
            <a:r>
              <a:rPr lang="fr-FR" smtClean="0"/>
              <a:t>Remote and direct neighbors evaluated at the same level</a:t>
            </a:r>
          </a:p>
          <a:p>
            <a:pPr lvl="1"/>
            <a:endParaRPr lang="fr-FR" smtClean="0"/>
          </a:p>
          <a:p>
            <a:r>
              <a:rPr lang="fr-FR" smtClean="0"/>
              <a:t>Removed LFA SPF computation throttling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Next steps</a:t>
            </a:r>
          </a:p>
        </p:txBody>
      </p:sp>
      <p:sp>
        <p:nvSpPr>
          <p:cNvPr id="11266" name="Espace réservé du contenu 2"/>
          <p:cNvSpPr>
            <a:spLocks noGrp="1"/>
          </p:cNvSpPr>
          <p:nvPr>
            <p:ph idx="1"/>
          </p:nvPr>
        </p:nvSpPr>
        <p:spPr>
          <a:xfrm>
            <a:off x="1011238" y="1298575"/>
            <a:ext cx="7399337" cy="4806950"/>
          </a:xfrm>
        </p:spPr>
        <p:txBody>
          <a:bodyPr/>
          <a:lstStyle/>
          <a:p>
            <a:pPr eaLnBrk="1" hangingPunct="1"/>
            <a:r>
              <a:rPr lang="en-US" smtClean="0"/>
              <a:t>One existing implementation, two others are in the pipe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Next points to be discussed</a:t>
            </a:r>
          </a:p>
          <a:p>
            <a:pPr lvl="1" eaLnBrk="1" hangingPunct="1"/>
            <a:r>
              <a:rPr lang="en-US" smtClean="0"/>
              <a:t>Signalling of information : mainly link colors, bandwidth</a:t>
            </a:r>
          </a:p>
          <a:p>
            <a:pPr marL="1143000" lvl="2" eaLnBrk="1" hangingPunct="1"/>
            <a:r>
              <a:rPr lang="en-US" smtClean="0"/>
              <a:t>Benefit of signalling ?</a:t>
            </a:r>
          </a:p>
          <a:p>
            <a:pPr marL="1143000" lvl="2" eaLnBrk="1" hangingPunct="1"/>
            <a:r>
              <a:rPr lang="en-US" smtClean="0"/>
              <a:t>Reuse existing TE extensions or define new ones ?</a:t>
            </a:r>
          </a:p>
          <a:p>
            <a:pPr marL="1143000" lvl="2" eaLnBrk="1" hangingPunct="1"/>
            <a:endParaRPr lang="en-US" smtClean="0"/>
          </a:p>
          <a:p>
            <a:pPr lvl="1" eaLnBrk="1" hangingPunct="1"/>
            <a:r>
              <a:rPr lang="en-US" smtClean="0"/>
              <a:t>Simulation tool needs to know the LFA selection algorithm :</a:t>
            </a:r>
          </a:p>
          <a:p>
            <a:pPr marL="1143000" lvl="2" eaLnBrk="1" hangingPunct="1"/>
            <a:r>
              <a:rPr lang="en-US" smtClean="0"/>
              <a:t>For LFA coverage and capacity planning</a:t>
            </a:r>
          </a:p>
          <a:p>
            <a:pPr marL="1143000" lvl="2" eaLnBrk="1" hangingPunct="1"/>
            <a:r>
              <a:rPr lang="en-US" smtClean="0"/>
              <a:t>Default implementation policy/algorithm need to be documented</a:t>
            </a:r>
          </a:p>
          <a:p>
            <a:pPr marL="1143000" lvl="2" eaLnBrk="1" hangingPunct="1"/>
            <a:r>
              <a:rPr lang="en-US" smtClean="0"/>
              <a:t>Thanks to Martin Horneffer (DT)</a:t>
            </a:r>
          </a:p>
          <a:p>
            <a:pPr marL="1143000" lvl="2" eaLnBrk="1" hangingPunct="1"/>
            <a:endParaRPr lang="en-US" smtClean="0"/>
          </a:p>
          <a:p>
            <a:pPr eaLnBrk="1" hangingPunct="1"/>
            <a:r>
              <a:rPr lang="en-US" smtClean="0"/>
              <a:t>Sollicit WG adoption</a:t>
            </a:r>
          </a:p>
          <a:p>
            <a:pPr lvl="1" eaLnBrk="1" hangingPunct="1"/>
            <a:endParaRPr lang="en-US" sz="1600" smtClean="0"/>
          </a:p>
          <a:p>
            <a:pPr lvl="1" eaLnBrk="1" hangingPunct="1">
              <a:buFontTx/>
              <a:buNone/>
            </a:pPr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thank you</a:t>
            </a:r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12290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glish slide unrestricted (11)">
  <a:themeElements>
    <a:clrScheme name="slides_unrestricted_VI 2">
      <a:dk1>
        <a:srgbClr val="000000"/>
      </a:dk1>
      <a:lt1>
        <a:srgbClr val="FFFFFF"/>
      </a:lt1>
      <a:dk2>
        <a:srgbClr val="FF6600"/>
      </a:dk2>
      <a:lt2>
        <a:srgbClr val="DDDDDD"/>
      </a:lt2>
      <a:accent1>
        <a:srgbClr val="000000"/>
      </a:accent1>
      <a:accent2>
        <a:srgbClr val="FFFFFF"/>
      </a:accent2>
      <a:accent3>
        <a:srgbClr val="FFFFFF"/>
      </a:accent3>
      <a:accent4>
        <a:srgbClr val="000000"/>
      </a:accent4>
      <a:accent5>
        <a:srgbClr val="AAAAAA"/>
      </a:accent5>
      <a:accent6>
        <a:srgbClr val="E7E7E7"/>
      </a:accent6>
      <a:hlink>
        <a:srgbClr val="FF6600"/>
      </a:hlink>
      <a:folHlink>
        <a:srgbClr val="FF6600"/>
      </a:folHlink>
    </a:clrScheme>
    <a:fontScheme name="slides_unrestricted_VI">
      <a:majorFont>
        <a:latin typeface="Helvetica 65 Medium"/>
        <a:ea typeface=""/>
        <a:cs typeface=""/>
      </a:majorFont>
      <a:minorFont>
        <a:latin typeface="Helvetica 45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 45 Ligh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 45 Light" pitchFamily="34" charset="0"/>
          </a:defRPr>
        </a:defPPr>
      </a:lstStyle>
    </a:lnDef>
  </a:objectDefaults>
  <a:extraClrSchemeLst>
    <a:extraClrScheme>
      <a:clrScheme name="slides_unrestricted_VI 1">
        <a:dk1>
          <a:srgbClr val="333333"/>
        </a:dk1>
        <a:lt1>
          <a:srgbClr val="FFFFFF"/>
        </a:lt1>
        <a:dk2>
          <a:srgbClr val="000000"/>
        </a:dk2>
        <a:lt2>
          <a:srgbClr val="FF6600"/>
        </a:lt2>
        <a:accent1>
          <a:srgbClr val="000000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E7E7E7"/>
        </a:accent6>
        <a:hlink>
          <a:srgbClr val="FF6600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s_unrestricted_VI 2">
        <a:dk1>
          <a:srgbClr val="000000"/>
        </a:dk1>
        <a:lt1>
          <a:srgbClr val="FFFFFF"/>
        </a:lt1>
        <a:dk2>
          <a:srgbClr val="FF6600"/>
        </a:dk2>
        <a:lt2>
          <a:srgbClr val="DDDDDD"/>
        </a:lt2>
        <a:accent1>
          <a:srgbClr val="000000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AAAAAA"/>
        </a:accent5>
        <a:accent6>
          <a:srgbClr val="E7E7E7"/>
        </a:accent6>
        <a:hlink>
          <a:srgbClr val="FF66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lides_unrestricted_VI 2">
    <a:dk1>
      <a:srgbClr val="000000"/>
    </a:dk1>
    <a:lt1>
      <a:srgbClr val="FFFFFF"/>
    </a:lt1>
    <a:dk2>
      <a:srgbClr val="FF6600"/>
    </a:dk2>
    <a:lt2>
      <a:srgbClr val="DDDDDD"/>
    </a:lt2>
    <a:accent1>
      <a:srgbClr val="000000"/>
    </a:accent1>
    <a:accent2>
      <a:srgbClr val="FFFFFF"/>
    </a:accent2>
    <a:accent3>
      <a:srgbClr val="FFFFFF"/>
    </a:accent3>
    <a:accent4>
      <a:srgbClr val="000000"/>
    </a:accent4>
    <a:accent5>
      <a:srgbClr val="AAAAAA"/>
    </a:accent5>
    <a:accent6>
      <a:srgbClr val="E7E7E7"/>
    </a:accent6>
    <a:hlink>
      <a:srgbClr val="FF6600"/>
    </a:hlink>
    <a:folHlink>
      <a:srgbClr val="FF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English slide unrestricted (11)</Template>
  <TotalTime>3094</TotalTime>
  <Words>273</Words>
  <Application>Microsoft Office PowerPoint</Application>
  <PresentationFormat>Affichage à l'écran (4:3)</PresentationFormat>
  <Paragraphs>58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Modèle de conception</vt:lpstr>
      </vt:variant>
      <vt:variant>
        <vt:i4>3</vt:i4>
      </vt:variant>
      <vt:variant>
        <vt:lpstr>Titres des diapositives</vt:lpstr>
      </vt:variant>
      <vt:variant>
        <vt:i4>6</vt:i4>
      </vt:variant>
    </vt:vector>
  </HeadingPairs>
  <TitlesOfParts>
    <vt:vector size="17" baseType="lpstr">
      <vt:lpstr>Helvetica 45 Light</vt:lpstr>
      <vt:lpstr>Arial</vt:lpstr>
      <vt:lpstr>Helvetica 65 Medium</vt:lpstr>
      <vt:lpstr>Wingdings</vt:lpstr>
      <vt:lpstr>Times New Roman</vt:lpstr>
      <vt:lpstr>Helvetica 55 Roman</vt:lpstr>
      <vt:lpstr>Helvetica 35 Thin</vt:lpstr>
      <vt:lpstr>ＭＳ Ｐゴシック</vt:lpstr>
      <vt:lpstr>English slide unrestricted (11)</vt:lpstr>
      <vt:lpstr>English slide unrestricted (11)</vt:lpstr>
      <vt:lpstr>English slide unrestricted (11)</vt:lpstr>
      <vt:lpstr>LFA Manageability draft-litkowski-rtgwg-lfa-manageability-01</vt:lpstr>
      <vt:lpstr>Content of the document (reminder)</vt:lpstr>
      <vt:lpstr>What’s new in V1 ?</vt:lpstr>
      <vt:lpstr>What has been changed in V1 ?</vt:lpstr>
      <vt:lpstr>Next steps</vt:lpstr>
      <vt:lpstr>thank you</vt:lpstr>
    </vt:vector>
  </TitlesOfParts>
  <Company>FRANCE TELECOM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BGP Persistence draft-uttaro-idr-bgp-persistence-00</dc:title>
  <dc:creator>Bruno Decraene</dc:creator>
  <cp:lastModifiedBy>Stéphane LITKOWSKI</cp:lastModifiedBy>
  <cp:revision>100</cp:revision>
  <cp:lastPrinted>2006-12-15T12:06:31Z</cp:lastPrinted>
  <dcterms:created xsi:type="dcterms:W3CDTF">2011-11-08T09:04:39Z</dcterms:created>
  <dcterms:modified xsi:type="dcterms:W3CDTF">2013-03-06T11:54:30Z</dcterms:modified>
</cp:coreProperties>
</file>