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56" r:id="rId2"/>
    <p:sldId id="265" r:id="rId3"/>
    <p:sldId id="257" r:id="rId4"/>
    <p:sldId id="266" r:id="rId5"/>
    <p:sldId id="260" r:id="rId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1" d="100"/>
          <a:sy n="71" d="100"/>
        </p:scale>
        <p:origin x="-1050" y="-10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7"/>
          <p:cNvCxnSpPr/>
          <p:nvPr/>
        </p:nvCxnSpPr>
        <p:spPr>
          <a:xfrm>
            <a:off x="685800" y="339883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Date Placeholder 3"/>
          <p:cNvSpPr>
            <a:spLocks noGrp="1"/>
          </p:cNvSpPr>
          <p:nvPr>
            <p:ph type="dt" sz="half" idx="10"/>
          </p:nvPr>
        </p:nvSpPr>
        <p:spPr/>
        <p:txBody>
          <a:bodyPr/>
          <a:lstStyle>
            <a:lvl1pPr>
              <a:defRPr/>
            </a:lvl1pPr>
          </a:lstStyle>
          <a:p>
            <a:pPr>
              <a:defRPr/>
            </a:pPr>
            <a:fld id="{22CA677E-1F29-4844-A819-D26DA280E8F8}" type="datetime2">
              <a:rPr lang="en-US"/>
              <a:pPr>
                <a:defRPr/>
              </a:pPr>
              <a:t>Tuesday, March 12, 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859937A-2E78-4B60-AE0A-C11F00B99324}" type="slidenum">
              <a:rPr lang="en-US"/>
              <a:pPr>
                <a:defRPr/>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968E24D-D9C7-4658-B8B6-2CF9BDB0131B}" type="datetime2">
              <a:rPr lang="en-US"/>
              <a:pPr>
                <a:defRPr/>
              </a:pPr>
              <a:t>Tuesday, March 12, 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A84C297-1095-4456-A36C-6057520A47C7}" type="slidenum">
              <a:rPr lang="en-US"/>
              <a:pPr>
                <a:defRPr/>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33ADC794-CB0A-4340-982B-9D5B08A24650}" type="datetime2">
              <a:rPr lang="en-US"/>
              <a:pPr>
                <a:defRPr/>
              </a:pPr>
              <a:t>Tuesday, March 12, 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4367A0F-914A-4AAB-B885-42EB4508C6AB}" type="slidenum">
              <a:rPr lang="en-US"/>
              <a:pPr>
                <a:defRPr/>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D1B5328-D179-4F04-B140-4A6B50527556}" type="datetime2">
              <a:rPr lang="en-US"/>
              <a:pPr>
                <a:defRPr/>
              </a:pPr>
              <a:t>Tuesday, March 12, 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334A0EA-D4EA-40E6-82EF-851657C13078}" type="slidenum">
              <a:rPr lang="en-US"/>
              <a:pPr>
                <a:defRPr/>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cxnSp>
        <p:nvCxnSpPr>
          <p:cNvPr id="4" name="Straight Connector 6"/>
          <p:cNvCxnSpPr/>
          <p:nvPr/>
        </p:nvCxnSpPr>
        <p:spPr>
          <a:xfrm>
            <a:off x="731838" y="459898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22313" y="2362200"/>
            <a:ext cx="7772400" cy="2200275"/>
          </a:xfrm>
        </p:spPr>
        <p:txBody>
          <a:bodyPr anchor="b"/>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2522E23-0703-4858-89AB-C050C1F9626B}" type="datetime2">
              <a:rPr lang="en-US"/>
              <a:pPr>
                <a:defRPr/>
              </a:pPr>
              <a:t>Tuesday, March 12, 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1017711-43B7-48DF-AB76-091344C1B8BD}" type="slidenum">
              <a:rPr lang="en-US"/>
              <a:pPr>
                <a:defRPr/>
              </a:pPr>
              <a:t>‹Nr.›</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19F997C2-1930-4B53-8631-59E127AA26AD}" type="datetime2">
              <a:rPr lang="en-US"/>
              <a:pPr>
                <a:defRPr/>
              </a:pPr>
              <a:t>Tuesday, March 12, 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785C62B-B55B-4E86-8867-6433E447DE7F}" type="slidenum">
              <a:rPr lang="en-US"/>
              <a:pPr>
                <a:defRPr/>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10"/>
          <p:cNvCxnSpPr/>
          <p:nvPr/>
        </p:nvCxnSpPr>
        <p:spPr>
          <a:xfrm rot="5400000">
            <a:off x="2218531" y="4045744"/>
            <a:ext cx="470852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6"/>
          <p:cNvSpPr>
            <a:spLocks noGrp="1"/>
          </p:cNvSpPr>
          <p:nvPr>
            <p:ph type="dt" sz="half" idx="10"/>
          </p:nvPr>
        </p:nvSpPr>
        <p:spPr/>
        <p:txBody>
          <a:bodyPr/>
          <a:lstStyle>
            <a:lvl1pPr>
              <a:defRPr/>
            </a:lvl1pPr>
          </a:lstStyle>
          <a:p>
            <a:pPr>
              <a:defRPr/>
            </a:pPr>
            <a:fld id="{5E399F9B-3A75-4AFD-87B9-BC84A4796057}" type="datetime2">
              <a:rPr lang="en-US"/>
              <a:pPr>
                <a:defRPr/>
              </a:pPr>
              <a:t>Tuesday, March 12, 2013</a:t>
            </a:fld>
            <a:endParaRPr lang="en-US"/>
          </a:p>
        </p:txBody>
      </p:sp>
      <p:sp>
        <p:nvSpPr>
          <p:cNvPr id="9" name="Footer Placeholder 7"/>
          <p:cNvSpPr>
            <a:spLocks noGrp="1"/>
          </p:cNvSpPr>
          <p:nvPr>
            <p:ph type="ftr" sz="quarter" idx="11"/>
          </p:nvPr>
        </p:nvSpPr>
        <p:spPr/>
        <p:txBody>
          <a:bodyPr/>
          <a:lstStyle>
            <a:lvl1pPr>
              <a:defRPr/>
            </a:lvl1pPr>
          </a:lstStyle>
          <a:p>
            <a:pPr>
              <a:defRPr/>
            </a:pPr>
            <a:endParaRPr lang="en-US"/>
          </a:p>
        </p:txBody>
      </p:sp>
      <p:sp>
        <p:nvSpPr>
          <p:cNvPr id="10" name="Slide Number Placeholder 8"/>
          <p:cNvSpPr>
            <a:spLocks noGrp="1"/>
          </p:cNvSpPr>
          <p:nvPr>
            <p:ph type="sldNum" sz="quarter" idx="12"/>
          </p:nvPr>
        </p:nvSpPr>
        <p:spPr/>
        <p:txBody>
          <a:bodyPr/>
          <a:lstStyle>
            <a:lvl1pPr>
              <a:defRPr/>
            </a:lvl1pPr>
          </a:lstStyle>
          <a:p>
            <a:pPr>
              <a:defRPr/>
            </a:pPr>
            <a:fld id="{084096C6-F346-4EF9-B3D5-01B194072F8C}" type="slidenum">
              <a:rPr lang="en-US"/>
              <a:pPr>
                <a:defRPr/>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1BBEB808-1E65-4CEC-80E1-A71A9E3688F4}" type="datetime2">
              <a:rPr lang="en-US"/>
              <a:pPr>
                <a:defRPr/>
              </a:pPr>
              <a:t>Tuesday, March 12, 2013</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7EA4356-790F-42B1-A99F-2EC7C4855D5A}" type="slidenum">
              <a:rPr lang="en-US"/>
              <a:pPr>
                <a:defRPr/>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3183C4D-3CE9-4925-9F80-9CE5602A6CA8}" type="datetime2">
              <a:rPr lang="en-US"/>
              <a:pPr>
                <a:defRPr/>
              </a:pPr>
              <a:t>Tuesday, March 12, 2013</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56F1CB7-730D-4610-A14B-4C6FBABCC720}" type="slidenum">
              <a:rPr lang="en-US"/>
              <a:pPr>
                <a:defRPr/>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8"/>
          <p:cNvCxnSpPr/>
          <p:nvPr/>
        </p:nvCxnSpPr>
        <p:spPr>
          <a:xfrm rot="5400000">
            <a:off x="-13494" y="3580607"/>
            <a:ext cx="557847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fld id="{DF94FB2F-5701-48DC-8224-DCD5C4168465}" type="datetime2">
              <a:rPr lang="en-US"/>
              <a:pPr>
                <a:defRPr/>
              </a:pPr>
              <a:t>Tuesday, March 12, 2013</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99E2A2B5-CAF2-4122-92DA-B75206E3F607}" type="slidenum">
              <a:rPr lang="en-US"/>
              <a:pPr>
                <a:defRPr/>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AE5259C-DFB6-478D-A25A-C9DAA0591C2D}" type="datetime2">
              <a:rPr lang="en-US"/>
              <a:pPr>
                <a:defRPr/>
              </a:pPr>
              <a:t>Tuesday, March 12, 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821B369-6C46-48F3-AEED-02BB2A3AAD82}" type="slidenum">
              <a:rPr lang="en-US"/>
              <a:pPr>
                <a:defRPr/>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663"/>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1028" name="Text Placeholder 2"/>
          <p:cNvSpPr>
            <a:spLocks noGrp="1"/>
          </p:cNvSpPr>
          <p:nvPr>
            <p:ph type="body" idx="1"/>
          </p:nvPr>
        </p:nvSpPr>
        <p:spPr bwMode="auto">
          <a:xfrm>
            <a:off x="457200" y="1600200"/>
            <a:ext cx="822960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Rectangle 6"/>
          <p:cNvSpPr/>
          <p:nvPr/>
        </p:nvSpPr>
        <p:spPr>
          <a:xfrm>
            <a:off x="0" y="0"/>
            <a:ext cx="9144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Date Placeholder 3"/>
          <p:cNvSpPr>
            <a:spLocks noGrp="1"/>
          </p:cNvSpPr>
          <p:nvPr>
            <p:ph type="dt" sz="half" idx="2"/>
          </p:nvPr>
        </p:nvSpPr>
        <p:spPr>
          <a:xfrm>
            <a:off x="457200" y="19050"/>
            <a:ext cx="2895600" cy="328613"/>
          </a:xfrm>
          <a:prstGeom prst="rect">
            <a:avLst/>
          </a:prstGeom>
        </p:spPr>
        <p:txBody>
          <a:bodyPr vert="horz" lIns="91440" tIns="45720" rIns="91440" bIns="45720" rtlCol="0" anchor="ctr"/>
          <a:lstStyle>
            <a:lvl1pPr algn="l" fontAlgn="auto">
              <a:spcBef>
                <a:spcPts val="0"/>
              </a:spcBef>
              <a:spcAft>
                <a:spcPts val="0"/>
              </a:spcAft>
              <a:defRPr sz="1200">
                <a:solidFill>
                  <a:srgbClr val="FFFFFF"/>
                </a:solidFill>
                <a:latin typeface="+mn-lt"/>
              </a:defRPr>
            </a:lvl1pPr>
          </a:lstStyle>
          <a:p>
            <a:pPr>
              <a:defRPr/>
            </a:pPr>
            <a:fld id="{8F3A0BB5-21DD-4EAA-BE80-5F9CC185D680}" type="datetime2">
              <a:rPr lang="en-US"/>
              <a:pPr>
                <a:defRPr/>
              </a:pPr>
              <a:t>Tuesday, March 12, 2013</a:t>
            </a:fld>
            <a:endParaRPr lang="en-US" dirty="0"/>
          </a:p>
        </p:txBody>
      </p:sp>
      <p:sp>
        <p:nvSpPr>
          <p:cNvPr id="5" name="Footer Placeholder 4"/>
          <p:cNvSpPr>
            <a:spLocks noGrp="1"/>
          </p:cNvSpPr>
          <p:nvPr>
            <p:ph type="ftr" sz="quarter" idx="3"/>
          </p:nvPr>
        </p:nvSpPr>
        <p:spPr>
          <a:xfrm>
            <a:off x="3429000" y="19050"/>
            <a:ext cx="4114800" cy="328613"/>
          </a:xfrm>
          <a:prstGeom prst="rect">
            <a:avLst/>
          </a:prstGeom>
        </p:spPr>
        <p:txBody>
          <a:bodyPr vert="horz" lIns="91440" tIns="45720" rIns="91440" bIns="45720" rtlCol="0" anchor="ctr"/>
          <a:lstStyle>
            <a:lvl1pPr algn="r" fontAlgn="auto">
              <a:spcBef>
                <a:spcPts val="0"/>
              </a:spcBef>
              <a:spcAft>
                <a:spcPts val="0"/>
              </a:spcAft>
              <a:defRPr sz="1200">
                <a:solidFill>
                  <a:srgbClr val="FFFFFF"/>
                </a:solidFill>
                <a:latin typeface="+mn-lt"/>
              </a:defRPr>
            </a:lvl1pPr>
          </a:lstStyle>
          <a:p>
            <a:pPr>
              <a:defRPr/>
            </a:pPr>
            <a:endParaRPr lang="en-US"/>
          </a:p>
        </p:txBody>
      </p:sp>
      <p:sp>
        <p:nvSpPr>
          <p:cNvPr id="6" name="Slide Number Placeholder 5"/>
          <p:cNvSpPr>
            <a:spLocks noGrp="1"/>
          </p:cNvSpPr>
          <p:nvPr>
            <p:ph type="sldNum" sz="quarter" idx="4"/>
          </p:nvPr>
        </p:nvSpPr>
        <p:spPr>
          <a:xfrm>
            <a:off x="7620000" y="19050"/>
            <a:ext cx="1066800" cy="328613"/>
          </a:xfrm>
          <a:prstGeom prst="rect">
            <a:avLst/>
          </a:prstGeom>
        </p:spPr>
        <p:txBody>
          <a:bodyPr vert="horz" lIns="91440" tIns="45720" rIns="91440" bIns="45720" rtlCol="0" anchor="ctr"/>
          <a:lstStyle>
            <a:lvl1pPr algn="l" fontAlgn="auto">
              <a:spcBef>
                <a:spcPts val="0"/>
              </a:spcBef>
              <a:spcAft>
                <a:spcPts val="0"/>
              </a:spcAft>
              <a:defRPr sz="1400" b="1">
                <a:solidFill>
                  <a:srgbClr val="FFFFFF"/>
                </a:solidFill>
                <a:latin typeface="+mn-lt"/>
              </a:defRPr>
            </a:lvl1pPr>
          </a:lstStyle>
          <a:p>
            <a:pPr>
              <a:defRPr/>
            </a:pPr>
            <a:fld id="{23B348DE-9D18-4605-A9A2-A85804C67A4F}" type="slidenum">
              <a:rPr lang="en-US"/>
              <a:pPr>
                <a:defRPr/>
              </a:pPr>
              <a:t>‹Nr.›</a:t>
            </a:fld>
            <a:endParaRPr lang="en-US" dirty="0"/>
          </a:p>
        </p:txBody>
      </p:sp>
    </p:spTree>
  </p:cSld>
  <p:clrMap bg1="lt1" tx1="dk1" bg2="lt2" tx2="dk2" accent1="accent1" accent2="accent2" accent3="accent3" accent4="accent4" accent5="accent5" accent6="accent6" hlink="hlink" folHlink="folHlink"/>
  <p:sldLayoutIdLst>
    <p:sldLayoutId id="2147483972" r:id="rId1"/>
    <p:sldLayoutId id="2147483971" r:id="rId2"/>
    <p:sldLayoutId id="2147483973" r:id="rId3"/>
    <p:sldLayoutId id="2147483970" r:id="rId4"/>
    <p:sldLayoutId id="2147483974" r:id="rId5"/>
    <p:sldLayoutId id="2147483969" r:id="rId6"/>
    <p:sldLayoutId id="2147483968" r:id="rId7"/>
    <p:sldLayoutId id="2147483975" r:id="rId8"/>
    <p:sldLayoutId id="2147483967" r:id="rId9"/>
    <p:sldLayoutId id="2147483966" r:id="rId10"/>
    <p:sldLayoutId id="2147483965" r:id="rId11"/>
  </p:sldLayoutIdLst>
  <p:hf sldNum="0" hdr="0" ftr="0" dt="0"/>
  <p:txStyles>
    <p:title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182563" indent="-182563" algn="l" rtl="0" eaLnBrk="0" fontAlgn="base" hangingPunct="0">
        <a:spcBef>
          <a:spcPct val="20000"/>
        </a:spcBef>
        <a:spcAft>
          <a:spcPct val="0"/>
        </a:spcAft>
        <a:buClr>
          <a:schemeClr val="accent1"/>
        </a:buClr>
        <a:buSzPct val="85000"/>
        <a:buFont typeface="Arial" charset="0"/>
        <a:buChar char="•"/>
        <a:defRPr sz="2400" kern="1200">
          <a:solidFill>
            <a:schemeClr val="tx1"/>
          </a:solidFill>
          <a:latin typeface="+mn-lt"/>
          <a:ea typeface="+mn-ea"/>
          <a:cs typeface="+mn-cs"/>
        </a:defRPr>
      </a:lvl1pPr>
      <a:lvl2pPr marL="457200" indent="-182563" algn="l" rtl="0" eaLnBrk="0" fontAlgn="base" hangingPunct="0">
        <a:spcBef>
          <a:spcPct val="20000"/>
        </a:spcBef>
        <a:spcAft>
          <a:spcPct val="0"/>
        </a:spcAft>
        <a:buClr>
          <a:schemeClr val="accent1"/>
        </a:buClr>
        <a:buSzPct val="85000"/>
        <a:buFont typeface="Arial" charset="0"/>
        <a:buChar char="•"/>
        <a:defRPr sz="2000" kern="1200">
          <a:solidFill>
            <a:schemeClr val="tx1"/>
          </a:solidFill>
          <a:latin typeface="+mn-lt"/>
          <a:ea typeface="+mn-ea"/>
          <a:cs typeface="+mn-cs"/>
        </a:defRPr>
      </a:lvl2pPr>
      <a:lvl3pPr marL="730250" indent="-182563" algn="l" rtl="0" eaLnBrk="0" fontAlgn="base" hangingPunct="0">
        <a:spcBef>
          <a:spcPct val="20000"/>
        </a:spcBef>
        <a:spcAft>
          <a:spcPct val="0"/>
        </a:spcAft>
        <a:buClr>
          <a:schemeClr val="accent1"/>
        </a:buClr>
        <a:buSzPct val="90000"/>
        <a:buFont typeface="Arial" charset="0"/>
        <a:buChar char="•"/>
        <a:defRPr kern="1200">
          <a:solidFill>
            <a:schemeClr val="tx1"/>
          </a:solidFill>
          <a:latin typeface="+mn-lt"/>
          <a:ea typeface="+mn-ea"/>
          <a:cs typeface="+mn-cs"/>
        </a:defRPr>
      </a:lvl3pPr>
      <a:lvl4pPr marL="1004888" indent="-182563" algn="l" rtl="0" eaLnBrk="0" fontAlgn="base" hangingPunct="0">
        <a:spcBef>
          <a:spcPct val="20000"/>
        </a:spcBef>
        <a:spcAft>
          <a:spcPct val="0"/>
        </a:spcAft>
        <a:buClr>
          <a:schemeClr val="accent1"/>
        </a:buClr>
        <a:buFont typeface="Arial" charset="0"/>
        <a:buChar char="•"/>
        <a:defRPr sz="1600" kern="1200">
          <a:solidFill>
            <a:schemeClr val="tx1"/>
          </a:solidFill>
          <a:latin typeface="+mn-lt"/>
          <a:ea typeface="+mn-ea"/>
          <a:cs typeface="+mn-cs"/>
        </a:defRPr>
      </a:lvl4pPr>
      <a:lvl5pPr marL="1187450" indent="-136525" algn="l" rtl="0" eaLnBrk="0" fontAlgn="base" hangingPunct="0">
        <a:spcBef>
          <a:spcPct val="20000"/>
        </a:spcBef>
        <a:spcAft>
          <a:spcPct val="0"/>
        </a:spcAft>
        <a:buClr>
          <a:schemeClr val="accent1"/>
        </a:buClr>
        <a:buSzPct val="100000"/>
        <a:buFont typeface="Arial" charset="0"/>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US" dirty="0" err="1" smtClean="0"/>
              <a:t>Eacp</a:t>
            </a:r>
            <a:r>
              <a:rPr lang="en-US" dirty="0" smtClean="0"/>
              <a:t> requirements</a:t>
            </a:r>
            <a:endParaRPr lang="en-US" dirty="0"/>
          </a:p>
        </p:txBody>
      </p:sp>
      <p:sp>
        <p:nvSpPr>
          <p:cNvPr id="13314" name="Subtitle 2"/>
          <p:cNvSpPr>
            <a:spLocks noGrp="1"/>
          </p:cNvSpPr>
          <p:nvPr>
            <p:ph type="subTitle" idx="1"/>
          </p:nvPr>
        </p:nvSpPr>
        <p:spPr>
          <a:xfrm>
            <a:off x="685800" y="3505200"/>
            <a:ext cx="6777038" cy="2290763"/>
          </a:xfrm>
        </p:spPr>
        <p:txBody>
          <a:bodyPr/>
          <a:lstStyle/>
          <a:p>
            <a:pPr eaLnBrk="1" hangingPunct="1">
              <a:lnSpc>
                <a:spcPct val="90000"/>
              </a:lnSpc>
            </a:pPr>
            <a:r>
              <a:rPr lang="en-US" smtClean="0">
                <a:solidFill>
                  <a:srgbClr val="57576E"/>
                </a:solidFill>
              </a:rPr>
              <a:t>draft-retana-rtgwg-eacp</a:t>
            </a:r>
          </a:p>
          <a:p>
            <a:pPr eaLnBrk="1" hangingPunct="1">
              <a:lnSpc>
                <a:spcPct val="90000"/>
              </a:lnSpc>
            </a:pPr>
            <a:endParaRPr lang="en-US" smtClean="0">
              <a:solidFill>
                <a:srgbClr val="57576E"/>
              </a:solidFill>
            </a:endParaRPr>
          </a:p>
          <a:p>
            <a:pPr eaLnBrk="1" hangingPunct="1">
              <a:lnSpc>
                <a:spcPct val="90000"/>
              </a:lnSpc>
            </a:pPr>
            <a:endParaRPr lang="en-US" smtClean="0">
              <a:solidFill>
                <a:srgbClr val="57576E"/>
              </a:solidFill>
            </a:endParaRPr>
          </a:p>
          <a:p>
            <a:pPr eaLnBrk="1" hangingPunct="1">
              <a:lnSpc>
                <a:spcPct val="90000"/>
              </a:lnSpc>
            </a:pPr>
            <a:r>
              <a:rPr lang="en-US" sz="1800" smtClean="0">
                <a:solidFill>
                  <a:srgbClr val="57576E"/>
                </a:solidFill>
              </a:rPr>
              <a:t>Alvaro Retana</a:t>
            </a:r>
          </a:p>
          <a:p>
            <a:pPr eaLnBrk="1" hangingPunct="1">
              <a:lnSpc>
                <a:spcPct val="90000"/>
              </a:lnSpc>
            </a:pPr>
            <a:r>
              <a:rPr lang="en-US" sz="1800" smtClean="0">
                <a:solidFill>
                  <a:srgbClr val="57576E"/>
                </a:solidFill>
              </a:rPr>
              <a:t>Manuel Paul</a:t>
            </a:r>
          </a:p>
          <a:p>
            <a:pPr eaLnBrk="1" hangingPunct="1">
              <a:lnSpc>
                <a:spcPct val="90000"/>
              </a:lnSpc>
            </a:pPr>
            <a:r>
              <a:rPr lang="en-US" sz="1800" smtClean="0">
                <a:solidFill>
                  <a:srgbClr val="57576E"/>
                </a:solidFill>
              </a:rPr>
              <a:t>Russ White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bwMode="auto"/>
        <p:txBody>
          <a:bodyPr wrap="square" numCol="1" anchorCtr="0" compatLnSpc="1">
            <a:prstTxWarp prst="textNoShape">
              <a:avLst/>
            </a:prstTxWarp>
          </a:bodyPr>
          <a:lstStyle/>
          <a:p>
            <a:pPr eaLnBrk="1" hangingPunct="1">
              <a:defRPr/>
            </a:pPr>
            <a:r>
              <a:rPr lang="en-US" smtClean="0"/>
              <a:t>What this Draft is not doing</a:t>
            </a:r>
          </a:p>
        </p:txBody>
      </p:sp>
      <p:sp>
        <p:nvSpPr>
          <p:cNvPr id="17410" name="Rectangle 3"/>
          <p:cNvSpPr>
            <a:spLocks noGrp="1"/>
          </p:cNvSpPr>
          <p:nvPr>
            <p:ph type="body" idx="1"/>
          </p:nvPr>
        </p:nvSpPr>
        <p:spPr/>
        <p:txBody>
          <a:bodyPr/>
          <a:lstStyle/>
          <a:p>
            <a:pPr eaLnBrk="1" hangingPunct="1">
              <a:lnSpc>
                <a:spcPct val="110000"/>
              </a:lnSpc>
            </a:pPr>
            <a:r>
              <a:rPr lang="en-US" smtClean="0"/>
              <a:t>Detailed use cases </a:t>
            </a:r>
          </a:p>
          <a:p>
            <a:pPr eaLnBrk="1" hangingPunct="1">
              <a:lnSpc>
                <a:spcPct val="110000"/>
              </a:lnSpc>
            </a:pPr>
            <a:r>
              <a:rPr lang="en-US" smtClean="0"/>
              <a:t>Requirements specific to protocol extensions </a:t>
            </a:r>
          </a:p>
          <a:p>
            <a:pPr eaLnBrk="1" hangingPunct="1">
              <a:lnSpc>
                <a:spcPct val="110000"/>
              </a:lnSpc>
            </a:pPr>
            <a:r>
              <a:rPr lang="en-US" smtClean="0"/>
              <a:t>Algorithms for optimizing energy cost of specific paths </a:t>
            </a:r>
            <a:br>
              <a:rPr lang="en-US" smtClean="0"/>
            </a:br>
            <a:r>
              <a:rPr lang="en-US" smtClean="0"/>
              <a:t>(vs. the energy footprint of the whole network)</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eaLnBrk="1" hangingPunct="1">
              <a:defRPr/>
            </a:pPr>
            <a:r>
              <a:rPr lang="en-US" smtClean="0"/>
              <a:t>Scope and Goal of this Draft</a:t>
            </a:r>
          </a:p>
        </p:txBody>
      </p:sp>
      <p:sp>
        <p:nvSpPr>
          <p:cNvPr id="15362" name="Content Placeholder 2"/>
          <p:cNvSpPr>
            <a:spLocks noGrp="1"/>
          </p:cNvSpPr>
          <p:nvPr>
            <p:ph idx="1"/>
          </p:nvPr>
        </p:nvSpPr>
        <p:spPr/>
        <p:txBody>
          <a:bodyPr/>
          <a:lstStyle/>
          <a:p>
            <a:pPr eaLnBrk="1" hangingPunct="1">
              <a:lnSpc>
                <a:spcPct val="110000"/>
              </a:lnSpc>
            </a:pPr>
            <a:r>
              <a:rPr lang="en-US" sz="2000" smtClean="0"/>
              <a:t>Provide a Framework for Energy Aware Control Planes </a:t>
            </a:r>
          </a:p>
          <a:p>
            <a:pPr lvl="1" eaLnBrk="1" hangingPunct="1">
              <a:lnSpc>
                <a:spcPct val="110000"/>
              </a:lnSpc>
            </a:pPr>
            <a:r>
              <a:rPr lang="en-US" sz="1800" smtClean="0"/>
              <a:t>Considering energy awareness with regards to Control Plane design and network operation, focusing on the network requirements footprint</a:t>
            </a:r>
          </a:p>
          <a:p>
            <a:pPr eaLnBrk="1" hangingPunct="1">
              <a:lnSpc>
                <a:spcPct val="110000"/>
              </a:lnSpc>
            </a:pPr>
            <a:r>
              <a:rPr lang="en-US" sz="2000" smtClean="0"/>
              <a:t>Catalogue proposed solutions to reduce power</a:t>
            </a:r>
          </a:p>
          <a:p>
            <a:pPr lvl="1" eaLnBrk="1" hangingPunct="1">
              <a:lnSpc>
                <a:spcPct val="110000"/>
              </a:lnSpc>
            </a:pPr>
            <a:r>
              <a:rPr lang="en-US" sz="1800" smtClean="0"/>
              <a:t>Examine impacts and possible problems caused by various mechanisms</a:t>
            </a:r>
          </a:p>
          <a:p>
            <a:pPr eaLnBrk="1" hangingPunct="1">
              <a:lnSpc>
                <a:spcPct val="110000"/>
              </a:lnSpc>
            </a:pPr>
            <a:r>
              <a:rPr lang="en-US" sz="2000" smtClean="0"/>
              <a:t>Give guidance to designers, from a user’s perspective</a:t>
            </a:r>
          </a:p>
          <a:p>
            <a:pPr lvl="1" eaLnBrk="1" hangingPunct="1">
              <a:lnSpc>
                <a:spcPct val="110000"/>
              </a:lnSpc>
            </a:pPr>
            <a:r>
              <a:rPr lang="en-US" sz="1800" smtClean="0"/>
              <a:t>Highlight the need for satisfying end-to-end service level requirements (performance, reliability, survivability), while aggregate power demand is being reduced</a:t>
            </a:r>
          </a:p>
          <a:p>
            <a:pPr eaLnBrk="1" hangingPunct="1">
              <a:lnSpc>
                <a:spcPct val="110000"/>
              </a:lnSpc>
            </a:pPr>
            <a:r>
              <a:rPr lang="en-US" sz="2000" smtClean="0"/>
              <a:t>Catalogue issues proposals in this space need to address</a:t>
            </a:r>
          </a:p>
          <a:p>
            <a:pPr lvl="1" eaLnBrk="1" hangingPunct="1">
              <a:lnSpc>
                <a:spcPct val="110000"/>
              </a:lnSpc>
            </a:pPr>
            <a:r>
              <a:rPr lang="en-US" sz="1800" smtClean="0"/>
              <a:t>Go between the algorithms and the techniques</a:t>
            </a:r>
          </a:p>
          <a:p>
            <a:pPr lvl="1" eaLnBrk="1" hangingPunct="1">
              <a:lnSpc>
                <a:spcPct val="110000"/>
              </a:lnSpc>
            </a:pPr>
            <a:r>
              <a:rPr lang="en-US" sz="1800" smtClean="0"/>
              <a:t>Ex.: If you’re going to propose a system that uses microsleeps, then you need to consider…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wrap="square" numCol="1" anchorCtr="0" compatLnSpc="1">
            <a:prstTxWarp prst="textNoShape">
              <a:avLst/>
            </a:prstTxWarp>
          </a:bodyPr>
          <a:lstStyle/>
          <a:p>
            <a:r>
              <a:rPr lang="en-US" smtClean="0"/>
              <a:t>Requirements (Example)</a:t>
            </a:r>
          </a:p>
        </p:txBody>
      </p:sp>
      <p:sp>
        <p:nvSpPr>
          <p:cNvPr id="3" name="Content Placeholder 2"/>
          <p:cNvSpPr>
            <a:spLocks noGrp="1"/>
          </p:cNvSpPr>
          <p:nvPr>
            <p:ph idx="4294967295"/>
          </p:nvPr>
        </p:nvSpPr>
        <p:spPr>
          <a:xfrm>
            <a:off x="457200" y="2828925"/>
            <a:ext cx="8229600" cy="3708400"/>
          </a:xfrm>
        </p:spPr>
        <p:txBody>
          <a:bodyPr>
            <a:normAutofit/>
          </a:bodyPr>
          <a:lstStyle/>
          <a:p>
            <a:pPr marL="0" indent="0">
              <a:lnSpc>
                <a:spcPct val="90000"/>
              </a:lnSpc>
              <a:buFont typeface="Arial" charset="0"/>
              <a:buNone/>
            </a:pPr>
            <a:r>
              <a:rPr lang="en-US" sz="2000" smtClean="0"/>
              <a:t>In the network illustrated, if a modification is made to the control plane in order to remove the link between R1 and R4 in order to save energy, all the destinations shown in the diagram remain reachable. However, from the perspective of R1, the best path available to reach R2 has increased in length by two hops. The original path is R1-&gt;R2, the new path is R1-&gt;R3-&gt;R4-&gt;R2. This represents a stretch of 2.</a:t>
            </a:r>
          </a:p>
          <a:p>
            <a:pPr marL="0" indent="0">
              <a:lnSpc>
                <a:spcPct val="90000"/>
              </a:lnSpc>
              <a:buFont typeface="Arial" charset="0"/>
              <a:buNone/>
            </a:pPr>
            <a:r>
              <a:rPr lang="en-US" sz="2000" smtClean="0"/>
              <a:t>….</a:t>
            </a:r>
          </a:p>
          <a:p>
            <a:pPr marL="0" indent="0">
              <a:lnSpc>
                <a:spcPct val="90000"/>
              </a:lnSpc>
              <a:buFont typeface="Arial" charset="0"/>
              <a:buNone/>
            </a:pPr>
            <a:r>
              <a:rPr lang="en-US" sz="2000" smtClean="0"/>
              <a:t>Designers who propose modifications to control plane protocols to achieve network energy efficiency SHOULD analyze the impact of their mechanisms on the stretch in typical network topologies, and SHOULD include such analysis when explaining the applicability of their proposals.</a:t>
            </a:r>
          </a:p>
        </p:txBody>
      </p:sp>
      <p:sp>
        <p:nvSpPr>
          <p:cNvPr id="23556" name="TextBox 3"/>
          <p:cNvSpPr txBox="1">
            <a:spLocks noChangeArrowheads="1"/>
          </p:cNvSpPr>
          <p:nvPr/>
        </p:nvSpPr>
        <p:spPr bwMode="auto">
          <a:xfrm>
            <a:off x="477838" y="1735138"/>
            <a:ext cx="3079750" cy="923925"/>
          </a:xfrm>
          <a:prstGeom prst="rect">
            <a:avLst/>
          </a:prstGeom>
          <a:noFill/>
          <a:ln w="9525">
            <a:noFill/>
            <a:miter lim="800000"/>
            <a:headEnd/>
            <a:tailEnd/>
          </a:ln>
        </p:spPr>
        <p:txBody>
          <a:bodyPr wrap="none">
            <a:spAutoFit/>
          </a:bodyPr>
          <a:lstStyle/>
          <a:p>
            <a:r>
              <a:rPr lang="pt-BR">
                <a:latin typeface="Courier New" pitchFamily="49" charset="0"/>
                <a:cs typeface="Courier New" pitchFamily="49" charset="0"/>
              </a:rPr>
              <a:t>  /---R2---\  /---\</a:t>
            </a:r>
          </a:p>
          <a:p>
            <a:r>
              <a:rPr lang="pt-BR">
                <a:latin typeface="Courier New" pitchFamily="49" charset="0"/>
                <a:cs typeface="Courier New" pitchFamily="49" charset="0"/>
              </a:rPr>
              <a:t>R1          R4     R5</a:t>
            </a:r>
          </a:p>
          <a:p>
            <a:r>
              <a:rPr lang="pt-BR">
                <a:latin typeface="Courier New" pitchFamily="49" charset="0"/>
                <a:cs typeface="Courier New" pitchFamily="49" charset="0"/>
              </a:rPr>
              <a:t>  \---R3---/  \---/</a:t>
            </a:r>
            <a:endParaRPr lang="en-US">
              <a:latin typeface="Courier New" pitchFamily="49" charset="0"/>
              <a:cs typeface="Courier New" pitchFamily="49"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eaLnBrk="1" hangingPunct="1">
              <a:defRPr/>
            </a:pPr>
            <a:r>
              <a:rPr lang="en-US" smtClean="0"/>
              <a:t>Status &amp; Next Steps</a:t>
            </a:r>
          </a:p>
        </p:txBody>
      </p:sp>
      <p:sp>
        <p:nvSpPr>
          <p:cNvPr id="18434" name="Content Placeholder 2"/>
          <p:cNvSpPr>
            <a:spLocks noGrp="1"/>
          </p:cNvSpPr>
          <p:nvPr>
            <p:ph idx="1"/>
          </p:nvPr>
        </p:nvSpPr>
        <p:spPr/>
        <p:txBody>
          <a:bodyPr/>
          <a:lstStyle/>
          <a:p>
            <a:pPr eaLnBrk="1" hangingPunct="1"/>
            <a:endParaRPr lang="en-US" smtClean="0"/>
          </a:p>
          <a:p>
            <a:pPr eaLnBrk="1" hangingPunct="1"/>
            <a:r>
              <a:rPr lang="en-US" smtClean="0"/>
              <a:t>Changes between the -00 and -01 versions.</a:t>
            </a:r>
          </a:p>
          <a:p>
            <a:pPr marL="742950" lvl="1" indent="-285750" eaLnBrk="1" hangingPunct="1"/>
            <a:r>
              <a:rPr lang="en-US" smtClean="0"/>
              <a:t>Updated authors' contact information.</a:t>
            </a:r>
          </a:p>
          <a:p>
            <a:pPr marL="742950" lvl="1" indent="-285750" eaLnBrk="1" hangingPunct="1"/>
            <a:r>
              <a:rPr lang="en-US" smtClean="0"/>
              <a:t>Modified some of the rfc2119 keywords.</a:t>
            </a:r>
          </a:p>
          <a:p>
            <a:pPr eaLnBrk="1" hangingPunct="1"/>
            <a:endParaRPr lang="en-US" smtClean="0"/>
          </a:p>
          <a:p>
            <a:pPr eaLnBrk="1" hangingPunct="1"/>
            <a:r>
              <a:rPr lang="en-US" smtClean="0"/>
              <a:t>Review and add to fill in where needed</a:t>
            </a:r>
          </a:p>
          <a:p>
            <a:pPr marL="742950" lvl="1" indent="-285750" eaLnBrk="1" hangingPunct="1"/>
            <a:r>
              <a:rPr lang="en-US" smtClean="0"/>
              <a:t>Impact of virtualization vs. equipment footprint</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Override1.xml><?xml version="1.0" encoding="utf-8"?>
<a:themeOverride xmlns:a="http://schemas.openxmlformats.org/drawingml/2006/main">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Clarity</Template>
  <TotalTime>22</TotalTime>
  <Words>302</Words>
  <Application>Microsoft Office PowerPoint</Application>
  <PresentationFormat>Bildschirmpräsentation (4:3)</PresentationFormat>
  <Paragraphs>36</Paragraphs>
  <Slides>5</Slides>
  <Notes>0</Notes>
  <HiddenSlides>0</HiddenSlides>
  <MMClips>0</MMClips>
  <ScaleCrop>false</ScaleCrop>
  <HeadingPairs>
    <vt:vector size="6" baseType="variant">
      <vt:variant>
        <vt:lpstr>Verwendete Schriftarten</vt:lpstr>
      </vt:variant>
      <vt:variant>
        <vt:i4>3</vt:i4>
      </vt:variant>
      <vt:variant>
        <vt:lpstr>Entwurfsvorlage</vt:lpstr>
      </vt:variant>
      <vt:variant>
        <vt:i4>5</vt:i4>
      </vt:variant>
      <vt:variant>
        <vt:lpstr>Folientitel</vt:lpstr>
      </vt:variant>
      <vt:variant>
        <vt:i4>5</vt:i4>
      </vt:variant>
    </vt:vector>
  </HeadingPairs>
  <TitlesOfParts>
    <vt:vector size="13" baseType="lpstr">
      <vt:lpstr>Arial</vt:lpstr>
      <vt:lpstr>Calibri</vt:lpstr>
      <vt:lpstr>Courier New</vt:lpstr>
      <vt:lpstr>Clarity</vt:lpstr>
      <vt:lpstr>Clarity</vt:lpstr>
      <vt:lpstr>Clarity</vt:lpstr>
      <vt:lpstr>Clarity</vt:lpstr>
      <vt:lpstr>Clarity</vt:lpstr>
      <vt:lpstr>EACP REQUIREMENTS</vt:lpstr>
      <vt:lpstr>What this Draft is not doing</vt:lpstr>
      <vt:lpstr>Scope and Goal of this Draft</vt:lpstr>
      <vt:lpstr>Requirements (Example)</vt:lpstr>
      <vt:lpstr>Status &amp; Next Steps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Eacp requirements</dc:title>
  <dc:creator>Russ</dc:creator>
  <cp:lastModifiedBy>Manuel Paul</cp:lastModifiedBy>
  <cp:revision>13</cp:revision>
  <dcterms:created xsi:type="dcterms:W3CDTF">2012-07-28T19:00:33Z</dcterms:created>
  <dcterms:modified xsi:type="dcterms:W3CDTF">2013-03-12T22:36:02Z</dcterms:modified>
</cp:coreProperties>
</file>