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3" r:id="rId4"/>
    <p:sldId id="289" r:id="rId5"/>
    <p:sldId id="294" r:id="rId6"/>
    <p:sldId id="273" r:id="rId7"/>
    <p:sldId id="270" r:id="rId8"/>
    <p:sldId id="291" r:id="rId9"/>
    <p:sldId id="292" r:id="rId10"/>
    <p:sldId id="287" r:id="rId11"/>
    <p:sldId id="280" r:id="rId12"/>
    <p:sldId id="285" r:id="rId13"/>
    <p:sldId id="286" r:id="rId14"/>
    <p:sldId id="288" r:id="rId15"/>
    <p:sldId id="261" r:id="rId16"/>
    <p:sldId id="279" r:id="rId17"/>
    <p:sldId id="295" r:id="rId18"/>
    <p:sldId id="278" r:id="rId19"/>
    <p:sldId id="281" r:id="rId20"/>
    <p:sldId id="282" r:id="rId21"/>
    <p:sldId id="283" r:id="rId22"/>
    <p:sldId id="290" r:id="rId23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042D8-9CA9-42EF-B4CE-82EDB8038994}" type="datetimeFigureOut">
              <a:rPr lang="en-IN" smtClean="0"/>
              <a:pPr/>
              <a:t>04-03-2013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A3D8F-FAA4-4DDF-88EE-0068B8125A7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BA960-37DC-405E-B4B6-DB3A3637A301}" type="datetimeFigureOut">
              <a:rPr lang="en-IN" smtClean="0"/>
              <a:pPr/>
              <a:t>04-03-2013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AC8A2-4CFB-4266-B5F5-37EF37F8D6B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4148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AC8A2-4CFB-4266-B5F5-37EF37F8D6B3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3333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D781-28EC-432E-B507-C4C61F26D4FD}" type="datetime1">
              <a:rPr lang="en-IN" smtClean="0"/>
              <a:pPr/>
              <a:t>04-03-2013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D37D-F5A3-4A65-8046-303A5E2B3CEE}" type="datetime1">
              <a:rPr lang="en-IN" smtClean="0"/>
              <a:pPr/>
              <a:t>04-03-2013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47D9-B86D-4CB2-8672-DF79F77C4EC6}" type="datetime1">
              <a:rPr lang="en-IN" smtClean="0"/>
              <a:pPr/>
              <a:t>04-03-2013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87F4-1380-49D6-9CEB-891F0BB9EE93}" type="datetime1">
              <a:rPr lang="en-IN" smtClean="0"/>
              <a:pPr/>
              <a:t>04-03-2013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9BA3-80DD-4861-9249-F3059AD7EACD}" type="datetime1">
              <a:rPr lang="en-IN" smtClean="0"/>
              <a:pPr/>
              <a:t>04-03-2013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AEF-68AB-4F82-973F-B7D0738AAA14}" type="datetime1">
              <a:rPr lang="en-IN" smtClean="0"/>
              <a:pPr/>
              <a:t>04-03-2013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98F5-FC41-430B-855B-1711925F191B}" type="datetime1">
              <a:rPr lang="en-IN" smtClean="0"/>
              <a:pPr/>
              <a:t>04-03-2013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3E27-C359-466D-A4C2-1ED3070A220C}" type="datetime1">
              <a:rPr lang="en-IN" smtClean="0"/>
              <a:pPr/>
              <a:t>04-03-2013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74F7-0615-4D71-A8C2-A0A1F46FDC46}" type="datetime1">
              <a:rPr lang="en-IN" smtClean="0"/>
              <a:pPr/>
              <a:t>04-03-2013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0017-92F3-4E17-ADC2-FA8A8B28962C}" type="datetime1">
              <a:rPr lang="en-IN" smtClean="0"/>
              <a:pPr/>
              <a:t>04-03-2013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D8F4-5670-4561-A6D4-AEE3A07C4948}" type="datetime1">
              <a:rPr lang="en-IN" smtClean="0"/>
              <a:pPr/>
              <a:t>04-03-2013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47CCE-CBE3-4344-93D2-ED027515E06D}" type="datetime1">
              <a:rPr lang="en-IN" smtClean="0"/>
              <a:pPr/>
              <a:t>04-03-2013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D36A0-8DA9-4269-904D-9D3C4EF173A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://powercuts.in/" TargetMode="External"/><Relationship Id="rId4" Type="http://schemas.openxmlformats.org/officeDocument/2006/relationships/hyperlink" Target="http://ibnlive.in.com/news/mobile-internet-usage-in-india-outstrips-traffic-from-desktops-report/308772-1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1"/>
            <a:ext cx="8424936" cy="16116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routing protocols for reducing power consumption -</a:t>
            </a:r>
            <a:br>
              <a:rPr lang="en-US" dirty="0" smtClean="0"/>
            </a:br>
            <a:r>
              <a:rPr lang="en-US" dirty="0" smtClean="0"/>
              <a:t>a metric-based approach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064896" cy="1752600"/>
          </a:xfrm>
        </p:spPr>
        <p:txBody>
          <a:bodyPr/>
          <a:lstStyle/>
          <a:p>
            <a:r>
              <a:rPr lang="en-US" dirty="0" smtClean="0"/>
              <a:t>Shankar Raman, </a:t>
            </a:r>
            <a:r>
              <a:rPr lang="en-US" dirty="0" err="1" smtClean="0"/>
              <a:t>Balaji</a:t>
            </a:r>
            <a:r>
              <a:rPr lang="en-US" dirty="0" smtClean="0"/>
              <a:t> </a:t>
            </a:r>
            <a:r>
              <a:rPr lang="en-US" dirty="0" err="1" smtClean="0"/>
              <a:t>Venkat</a:t>
            </a:r>
            <a:r>
              <a:rPr lang="en-US" dirty="0" smtClean="0"/>
              <a:t>*, </a:t>
            </a:r>
            <a:r>
              <a:rPr lang="en-US" dirty="0" err="1" smtClean="0"/>
              <a:t>Gaurav</a:t>
            </a:r>
            <a:r>
              <a:rPr lang="en-US" dirty="0" smtClean="0"/>
              <a:t> </a:t>
            </a:r>
            <a:r>
              <a:rPr lang="en-US" dirty="0" err="1" smtClean="0"/>
              <a:t>Raina</a:t>
            </a:r>
            <a:endParaRPr lang="en-US" dirty="0" smtClean="0"/>
          </a:p>
          <a:p>
            <a:r>
              <a:rPr lang="en-US" dirty="0" smtClean="0"/>
              <a:t>Indian Institute of Technology  Madras</a:t>
            </a: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* currently with Dell India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Selective low-power path leak </a:t>
            </a:r>
            <a:br>
              <a:rPr lang="en-US" dirty="0" smtClean="0"/>
            </a:br>
            <a:r>
              <a:rPr lang="en-US" dirty="0" smtClean="0"/>
              <a:t>(inter-area)</a:t>
            </a:r>
            <a:endParaRPr lang="en-IN" dirty="0"/>
          </a:p>
        </p:txBody>
      </p:sp>
      <p:pic>
        <p:nvPicPr>
          <p:cNvPr id="4" name="Picture 3" descr="Figur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8391525" cy="3327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5085184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Power Paths</a:t>
            </a:r>
            <a:endParaRPr lang="en-IN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699792" y="5301208"/>
            <a:ext cx="4104456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00192" y="5733256"/>
            <a:ext cx="23042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Power Paths</a:t>
            </a:r>
            <a:endParaRPr lang="en-IN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1979712" y="5949280"/>
            <a:ext cx="4320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Simulations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7"/>
            <a:ext cx="8568952" cy="531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power savings</a:t>
            </a:r>
            <a:endParaRPr lang="en-IN" dirty="0"/>
          </a:p>
        </p:txBody>
      </p:sp>
      <p:pic>
        <p:nvPicPr>
          <p:cNvPr id="5" name="Picture 4" descr="exponSingleP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59830" y="-891478"/>
            <a:ext cx="3096349" cy="8136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112474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aiming at maximum power savings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4509120"/>
            <a:ext cx="215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Trials = time instants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445225"/>
            <a:ext cx="873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On average we get power reduction for a given power distribution (in routers,  Area, AS)</a:t>
            </a:r>
          </a:p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Router level measurement / profiles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62373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4: Switch over to Available Power / Available Bandwidth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580526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  of  optical / wired routers from vendors</a:t>
            </a:r>
            <a:endParaRPr lang="en-IN" dirty="0"/>
          </a:p>
        </p:txBody>
      </p:sp>
      <p:pic>
        <p:nvPicPr>
          <p:cNvPr id="7" name="Picture 6" descr="Powe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4697"/>
            <a:ext cx="8064896" cy="48556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Create power profile </a:t>
            </a:r>
            <a:r>
              <a:rPr lang="en-US" dirty="0" smtClean="0"/>
              <a:t>for areas and AS</a:t>
            </a:r>
          </a:p>
          <a:p>
            <a:pPr lvl="1"/>
            <a:r>
              <a:rPr lang="en-US" dirty="0" smtClean="0"/>
              <a:t>Cannot be optimal with power points </a:t>
            </a:r>
          </a:p>
          <a:p>
            <a:pPr lvl="2"/>
            <a:r>
              <a:rPr lang="en-US" dirty="0" smtClean="0"/>
              <a:t>currently used</a:t>
            </a:r>
          </a:p>
          <a:p>
            <a:r>
              <a:rPr lang="en-US" dirty="0" smtClean="0"/>
              <a:t>Use </a:t>
            </a:r>
            <a:r>
              <a:rPr lang="en-US" i="1" dirty="0" smtClean="0">
                <a:solidFill>
                  <a:srgbClr val="C00000"/>
                </a:solidFill>
              </a:rPr>
              <a:t>metrics</a:t>
            </a:r>
            <a:r>
              <a:rPr lang="en-US" dirty="0" smtClean="0"/>
              <a:t> to drive the power reduction</a:t>
            </a:r>
          </a:p>
          <a:p>
            <a:pPr lvl="1"/>
            <a:r>
              <a:rPr lang="en-US" dirty="0" smtClean="0"/>
              <a:t>Implement for </a:t>
            </a:r>
            <a:r>
              <a:rPr lang="en-US" i="1" dirty="0" smtClean="0">
                <a:solidFill>
                  <a:srgbClr val="C00000"/>
                </a:solidFill>
              </a:rPr>
              <a:t>multicast</a:t>
            </a:r>
            <a:r>
              <a:rPr lang="en-US" dirty="0" smtClean="0"/>
              <a:t> as well</a:t>
            </a:r>
          </a:p>
          <a:p>
            <a:r>
              <a:rPr lang="en-US" dirty="0" smtClean="0"/>
              <a:t>Inter-AS</a:t>
            </a:r>
          </a:p>
          <a:p>
            <a:pPr lvl="1"/>
            <a:r>
              <a:rPr lang="en-US" dirty="0" smtClean="0"/>
              <a:t>Minimize the </a:t>
            </a:r>
            <a:r>
              <a:rPr lang="en-US" i="1" dirty="0" smtClean="0">
                <a:solidFill>
                  <a:srgbClr val="C00000"/>
                </a:solidFill>
              </a:rPr>
              <a:t>tradeoffs latency/hops, delay-jitter</a:t>
            </a:r>
            <a:endParaRPr lang="en-US" dirty="0" smtClean="0"/>
          </a:p>
          <a:p>
            <a:pPr lvl="2"/>
            <a:r>
              <a:rPr lang="en-US" dirty="0" smtClean="0"/>
              <a:t>Research on </a:t>
            </a:r>
            <a:r>
              <a:rPr lang="en-US" i="1" dirty="0" smtClean="0">
                <a:solidFill>
                  <a:srgbClr val="C00000"/>
                </a:solidFill>
              </a:rPr>
              <a:t>buffer sizing and queue </a:t>
            </a:r>
            <a:r>
              <a:rPr lang="en-US" i="1" smtClean="0">
                <a:solidFill>
                  <a:srgbClr val="C00000"/>
                </a:solidFill>
              </a:rPr>
              <a:t>management </a:t>
            </a:r>
            <a:endParaRPr lang="en-US" dirty="0" smtClean="0"/>
          </a:p>
          <a:p>
            <a:pPr lvl="1"/>
            <a:r>
              <a:rPr lang="en-US" dirty="0" smtClean="0"/>
              <a:t>Increase accuracy of topology discovery</a:t>
            </a:r>
          </a:p>
          <a:p>
            <a:pPr lvl="1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15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16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at every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Metric</a:t>
            </a:r>
          </a:p>
          <a:p>
            <a:pPr lvl="1"/>
            <a:r>
              <a:rPr lang="en-US" dirty="0" smtClean="0"/>
              <a:t>Consumed Power to Available Bandwidth</a:t>
            </a:r>
          </a:p>
          <a:p>
            <a:pPr lvl="1"/>
            <a:r>
              <a:rPr lang="en-US" dirty="0" smtClean="0"/>
              <a:t>Consumed Power to Available Replication capacity</a:t>
            </a:r>
          </a:p>
          <a:p>
            <a:r>
              <a:rPr lang="en-US" dirty="0" smtClean="0"/>
              <a:t>Building the Power based Topology </a:t>
            </a:r>
          </a:p>
          <a:p>
            <a:pPr lvl="1"/>
            <a:r>
              <a:rPr lang="en-US" dirty="0" smtClean="0"/>
              <a:t>BGP, OSPF, ISIS </a:t>
            </a:r>
          </a:p>
          <a:p>
            <a:pPr lvl="1"/>
            <a:r>
              <a:rPr lang="en-US" dirty="0" smtClean="0"/>
              <a:t>Use available routing protocols to exchange power information</a:t>
            </a:r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CSPF, Modified BGP power summation</a:t>
            </a:r>
          </a:p>
          <a:p>
            <a:r>
              <a:rPr lang="en-US" dirty="0" smtClean="0"/>
              <a:t>Traffic Engineering</a:t>
            </a:r>
          </a:p>
          <a:p>
            <a:pPr lvl="1"/>
            <a:r>
              <a:rPr lang="en-US" dirty="0" smtClean="0"/>
              <a:t>RSVP 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Benefits to Operators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24536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Power reduction techniques can be under the control of the operator or the device vendor. </a:t>
            </a:r>
          </a:p>
          <a:p>
            <a:pPr lvl="1"/>
            <a:r>
              <a:rPr lang="en-IN" dirty="0" smtClean="0"/>
              <a:t>Method can be chosen by the operator.</a:t>
            </a:r>
          </a:p>
          <a:p>
            <a:r>
              <a:rPr lang="en-IN" dirty="0" smtClean="0"/>
              <a:t>Operators get  informed about devices that have high power consumption per gigabit of traffic. </a:t>
            </a:r>
            <a:br>
              <a:rPr lang="en-IN" dirty="0" smtClean="0"/>
            </a:br>
            <a:r>
              <a:rPr lang="en-IN" dirty="0" smtClean="0"/>
              <a:t>	- Little manual intervention needed.</a:t>
            </a:r>
          </a:p>
          <a:p>
            <a:r>
              <a:rPr lang="en-IN" dirty="0" smtClean="0"/>
              <a:t>Protocols take care of the  operational power variation</a:t>
            </a:r>
          </a:p>
          <a:p>
            <a:r>
              <a:rPr lang="en-IN" dirty="0" smtClean="0"/>
              <a:t>Can redirect traffic if running on external power sources </a:t>
            </a:r>
          </a:p>
          <a:p>
            <a:r>
              <a:rPr lang="en-IN" dirty="0" smtClean="0"/>
              <a:t>Power variation during traffic load from base power is not differentiated currently.</a:t>
            </a:r>
          </a:p>
          <a:p>
            <a:r>
              <a:rPr lang="en-IN" dirty="0" smtClean="0"/>
              <a:t>Schemes use the hierarchical routing model of the ISPs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Setup</a:t>
            </a:r>
            <a:br>
              <a:rPr lang="en-US" dirty="0" smtClean="0"/>
            </a:br>
            <a:r>
              <a:rPr lang="en-US" dirty="0" err="1" smtClean="0"/>
              <a:t>Quagga</a:t>
            </a:r>
            <a:r>
              <a:rPr lang="en-US" dirty="0" smtClean="0"/>
              <a:t> Router - Topology</a:t>
            </a:r>
            <a:endParaRPr lang="en-IN" dirty="0"/>
          </a:p>
        </p:txBody>
      </p:sp>
      <p:pic>
        <p:nvPicPr>
          <p:cNvPr id="5" name="Picture 4" descr="Diagram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8136904" cy="52565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Power reduction approach</a:t>
            </a:r>
          </a:p>
          <a:p>
            <a:pPr lvl="1"/>
            <a:r>
              <a:rPr lang="en-US" dirty="0" smtClean="0"/>
              <a:t>Inter-AS, </a:t>
            </a:r>
          </a:p>
          <a:p>
            <a:pPr lvl="1"/>
            <a:r>
              <a:rPr lang="en-US" dirty="0" smtClean="0"/>
              <a:t>Inter-Area, Intra-Area</a:t>
            </a:r>
          </a:p>
          <a:p>
            <a:r>
              <a:rPr lang="en-US" dirty="0" smtClean="0"/>
              <a:t>Router power profiles</a:t>
            </a:r>
          </a:p>
          <a:p>
            <a:r>
              <a:rPr lang="en-US" dirty="0" smtClean="0"/>
              <a:t>Future work</a:t>
            </a:r>
            <a:endParaRPr lang="en-IN" dirty="0" smtClean="0"/>
          </a:p>
          <a:p>
            <a:pPr lvl="1"/>
            <a:r>
              <a:rPr lang="en-US" dirty="0" smtClean="0"/>
              <a:t>Multicast</a:t>
            </a:r>
          </a:p>
          <a:p>
            <a:pPr lvl="1"/>
            <a:r>
              <a:rPr lang="en-US" dirty="0" smtClean="0"/>
              <a:t>Power reduction trade-off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ip</a:t>
            </a:r>
            <a:r>
              <a:rPr lang="en-US" dirty="0" smtClean="0"/>
              <a:t> </a:t>
            </a:r>
            <a:r>
              <a:rPr lang="en-US" dirty="0" err="1" smtClean="0"/>
              <a:t>bgp</a:t>
            </a:r>
            <a:r>
              <a:rPr lang="en-US" dirty="0" smtClean="0"/>
              <a:t> (routes)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45687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Traceroute</a:t>
            </a:r>
            <a:r>
              <a:rPr lang="en-US" dirty="0" smtClean="0"/>
              <a:t> from AS 7675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Approach with Protocols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 level topology – intra-AS power reduction</a:t>
            </a:r>
          </a:p>
          <a:p>
            <a:pPr lvl="1"/>
            <a:r>
              <a:rPr lang="en-US" dirty="0" smtClean="0"/>
              <a:t>BGP</a:t>
            </a:r>
          </a:p>
          <a:p>
            <a:pPr lvl="2"/>
            <a:r>
              <a:rPr lang="en-US" dirty="0" smtClean="0"/>
              <a:t>d</a:t>
            </a:r>
            <a:r>
              <a:rPr lang="en-IN" dirty="0" smtClean="0"/>
              <a:t>raft-mjsraman-panet-bgp-power-path-01</a:t>
            </a:r>
          </a:p>
          <a:p>
            <a:pPr lvl="1"/>
            <a:r>
              <a:rPr lang="en-US" dirty="0" smtClean="0"/>
              <a:t>Without BGP</a:t>
            </a:r>
          </a:p>
          <a:p>
            <a:pPr lvl="2"/>
            <a:r>
              <a:rPr lang="en-IN" dirty="0" smtClean="0"/>
              <a:t>draft-mjsraman-panet-inter-as-psp-01</a:t>
            </a:r>
          </a:p>
          <a:p>
            <a:r>
              <a:rPr lang="en-US" dirty="0" smtClean="0"/>
              <a:t>Intra-AS</a:t>
            </a:r>
          </a:p>
          <a:p>
            <a:pPr lvl="1"/>
            <a:r>
              <a:rPr lang="en-US" dirty="0" smtClean="0"/>
              <a:t>Inter-area, Intra-area</a:t>
            </a:r>
          </a:p>
          <a:p>
            <a:pPr lvl="2"/>
            <a:r>
              <a:rPr lang="en-IN" dirty="0" smtClean="0"/>
              <a:t>draft-mjsraman-panet-ospf-power-topo-00</a:t>
            </a:r>
          </a:p>
          <a:p>
            <a:pPr lvl="2"/>
            <a:r>
              <a:rPr lang="en-IN" dirty="0" smtClean="0"/>
              <a:t>draft-mjsraman-panet-intra-as-psp-te-leak-00</a:t>
            </a:r>
          </a:p>
          <a:p>
            <a:r>
              <a:rPr lang="en-US" dirty="0" smtClean="0"/>
              <a:t>Multicast, ECMP</a:t>
            </a:r>
          </a:p>
          <a:p>
            <a:pPr lvl="2"/>
            <a:r>
              <a:rPr lang="en-IN" dirty="0" smtClean="0"/>
              <a:t>draft-mjsraman-panet-pce-power-mcast-replic-00</a:t>
            </a:r>
          </a:p>
          <a:p>
            <a:pPr lvl="2"/>
            <a:r>
              <a:rPr lang="en-IN" dirty="0" smtClean="0"/>
              <a:t>draft-mjsraman-panet-pim-power-00</a:t>
            </a:r>
          </a:p>
          <a:p>
            <a:pPr lvl="2"/>
            <a:r>
              <a:rPr lang="en-IN" dirty="0" smtClean="0"/>
              <a:t>draft-mjsraman-panet-ecmp-redirect-power-repl-cap-00</a:t>
            </a:r>
          </a:p>
          <a:p>
            <a:pPr lvl="2"/>
            <a:endParaRPr lang="en-IN" dirty="0" smtClean="0"/>
          </a:p>
          <a:p>
            <a:pPr lvl="1"/>
            <a:endParaRPr lang="en-IN" dirty="0" smtClean="0"/>
          </a:p>
          <a:p>
            <a:pPr lvl="1"/>
            <a:endParaRPr lang="en-IN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Power / Internet trends in India</a:t>
            </a:r>
            <a:endParaRPr lang="en-IN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12474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Mobile Internet Penetration</a:t>
            </a:r>
          </a:p>
        </p:txBody>
      </p:sp>
      <p:pic>
        <p:nvPicPr>
          <p:cNvPr id="10" name="Picture 2" descr="Mobile Internet usage in India outstrips traffic from desktops: Re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032447" cy="25922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44008" y="4365104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dirty="0" smtClean="0">
                <a:hlinkClick r:id="rId4"/>
              </a:rPr>
              <a:t>http://ibnlive.in.com/news/mobile-internet-usage-in-india-outstrips-traffic-from-desktops-report/308772-11.html</a:t>
            </a:r>
            <a:endParaRPr lang="en-US" sz="1200" dirty="0" smtClean="0"/>
          </a:p>
          <a:p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4437112"/>
            <a:ext cx="162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dirty="0" smtClean="0">
                <a:hlinkClick r:id="rId5"/>
              </a:rPr>
              <a:t>http://powercuts.in</a:t>
            </a:r>
            <a:endParaRPr lang="en-US" sz="1200" dirty="0" smtClean="0"/>
          </a:p>
          <a:p>
            <a:endParaRPr lang="en-IN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72816"/>
            <a:ext cx="432232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9552" y="112474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Reported blackouts / brownouts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4941168"/>
            <a:ext cx="262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Supply from Grid:</a:t>
            </a:r>
          </a:p>
          <a:p>
            <a:r>
              <a:rPr lang="en-US" dirty="0" smtClean="0"/>
              <a:t>     - From 6 to 24 hours</a:t>
            </a:r>
          </a:p>
          <a:p>
            <a:r>
              <a:rPr lang="en-US" dirty="0" smtClean="0"/>
              <a:t>     - Thermal power plants</a:t>
            </a:r>
          </a:p>
          <a:p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4941168"/>
            <a:ext cx="3259482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Mobile Devices</a:t>
            </a:r>
          </a:p>
          <a:p>
            <a:r>
              <a:rPr lang="en-US" dirty="0" smtClean="0"/>
              <a:t>    - High penetration</a:t>
            </a:r>
          </a:p>
          <a:p>
            <a:r>
              <a:rPr lang="en-US" dirty="0" smtClean="0"/>
              <a:t>	</a:t>
            </a:r>
            <a:r>
              <a:rPr lang="en-US" sz="1600" dirty="0" smtClean="0"/>
              <a:t>- 900 Million Subscribers</a:t>
            </a:r>
          </a:p>
          <a:p>
            <a:r>
              <a:rPr lang="en-US" sz="1600" dirty="0" smtClean="0"/>
              <a:t>                    - 600 Million unique</a:t>
            </a:r>
          </a:p>
          <a:p>
            <a:r>
              <a:rPr lang="en-US" dirty="0" smtClean="0"/>
              <a:t>    - More Video traffic</a:t>
            </a:r>
          </a:p>
          <a:p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Future trends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72514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Need:</a:t>
            </a:r>
          </a:p>
          <a:p>
            <a:r>
              <a:rPr lang="en-US" sz="2000" dirty="0" smtClean="0"/>
              <a:t>Protocols that can </a:t>
            </a:r>
            <a:r>
              <a:rPr lang="en-US" sz="2000" i="1" dirty="0" smtClean="0"/>
              <a:t>automatically re-route to low power  consuming devices </a:t>
            </a:r>
            <a:r>
              <a:rPr lang="en-US" sz="2000" dirty="0" smtClean="0"/>
              <a:t>during black/brown outs.</a:t>
            </a:r>
          </a:p>
          <a:p>
            <a:endParaRPr lang="en-US" sz="2000" dirty="0" smtClean="0"/>
          </a:p>
          <a:p>
            <a:r>
              <a:rPr lang="en-US" sz="2000" dirty="0" smtClean="0"/>
              <a:t>Service levels: Audio conference preferable instead of video/audio conference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81603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91680" y="836712"/>
            <a:ext cx="192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Generation</a:t>
            </a:r>
            <a:endParaRPr lang="en-I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692696"/>
            <a:ext cx="331236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2015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Internet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   </a:t>
            </a:r>
            <a:r>
              <a:rPr lang="en-US" dirty="0" smtClean="0"/>
              <a:t>- </a:t>
            </a:r>
            <a:r>
              <a:rPr lang="en-US" sz="1600" dirty="0" smtClean="0"/>
              <a:t>Video </a:t>
            </a:r>
            <a:r>
              <a:rPr lang="en-US" sz="1600" i="1" dirty="0" smtClean="0"/>
              <a:t>&gt; 50%</a:t>
            </a:r>
            <a:r>
              <a:rPr lang="en-US" sz="1600" dirty="0" smtClean="0"/>
              <a:t> by 2013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    - </a:t>
            </a:r>
            <a:r>
              <a:rPr lang="en-US" sz="1600" i="1" dirty="0" smtClean="0"/>
              <a:t>9</a:t>
            </a:r>
            <a:r>
              <a:rPr lang="en-US" sz="1600" dirty="0" smtClean="0"/>
              <a:t> fold growth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    - </a:t>
            </a:r>
            <a:r>
              <a:rPr lang="en-US" sz="1600" i="1" dirty="0" smtClean="0"/>
              <a:t>53x</a:t>
            </a:r>
            <a:r>
              <a:rPr lang="en-US" sz="1600" dirty="0" smtClean="0"/>
              <a:t> in 2015 from 2005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    - Mobile </a:t>
            </a:r>
            <a:r>
              <a:rPr lang="en-US" sz="1600" i="1" dirty="0" smtClean="0"/>
              <a:t>28%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Power</a:t>
            </a:r>
          </a:p>
          <a:p>
            <a:pPr>
              <a:spcAft>
                <a:spcPts val="600"/>
              </a:spcAft>
            </a:pPr>
            <a:r>
              <a:rPr lang="en-US" sz="1600" b="1" i="1" dirty="0" smtClean="0"/>
              <a:t>    </a:t>
            </a:r>
            <a:r>
              <a:rPr lang="en-US" sz="1600" dirty="0" smtClean="0"/>
              <a:t>- Thermal Power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    - Solar (12 hours)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    - Wind (Unreliable)</a:t>
            </a:r>
            <a:endParaRPr lang="en-IN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4221088"/>
            <a:ext cx="1394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http://mospi.nic.in </a:t>
            </a:r>
            <a:endParaRPr lang="en-I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Motivation: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router power variation </a:t>
            </a:r>
            <a:endParaRPr lang="en-IN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1340768"/>
            <a:ext cx="4968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Device level power consumption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sz="2000" i="1" dirty="0" smtClean="0"/>
              <a:t> Base power to full utilization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Approximately  11.6 % change</a:t>
            </a:r>
            <a:endParaRPr lang="en-US" sz="1600" b="1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sz="2000" i="1" dirty="0" smtClean="0"/>
              <a:t>Part of areas and autonomous systems (AS)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Power  variation =   </a:t>
            </a:r>
            <a:r>
              <a:rPr lang="el-GR" sz="2000" dirty="0" smtClean="0"/>
              <a:t>Σ</a:t>
            </a:r>
            <a:r>
              <a:rPr lang="en-US" sz="2000" dirty="0" smtClean="0"/>
              <a:t>   </a:t>
            </a:r>
            <a:r>
              <a:rPr lang="en-US" sz="1600" dirty="0" smtClean="0"/>
              <a:t>power variation in router `</a:t>
            </a:r>
            <a:r>
              <a:rPr lang="en-US" sz="1600" dirty="0" err="1" smtClean="0"/>
              <a:t>i</a:t>
            </a:r>
            <a:r>
              <a:rPr lang="en-US" sz="1600" dirty="0" smtClean="0"/>
              <a:t>’</a:t>
            </a:r>
          </a:p>
          <a:p>
            <a:r>
              <a:rPr lang="en-US" sz="1600" dirty="0" smtClean="0"/>
              <a:t>                                          </a:t>
            </a:r>
            <a:r>
              <a:rPr lang="en-US" sz="1400" dirty="0" smtClean="0"/>
              <a:t>all routers</a:t>
            </a:r>
            <a:r>
              <a:rPr lang="en-US" sz="1600" dirty="0" smtClean="0"/>
              <a:t>        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sz="2000" i="1" dirty="0" smtClean="0"/>
              <a:t>AS have large variation </a:t>
            </a:r>
          </a:p>
          <a:p>
            <a:pPr>
              <a:buFont typeface="Arial" pitchFamily="34" charset="0"/>
              <a:buChar char="•"/>
            </a:pPr>
            <a:endParaRPr lang="en-US" sz="2000" i="1" dirty="0" smtClean="0"/>
          </a:p>
          <a:p>
            <a:pPr>
              <a:buFont typeface="Arial" pitchFamily="34" charset="0"/>
              <a:buChar char="•"/>
            </a:pPr>
            <a:r>
              <a:rPr lang="en-US" sz="2000" i="1" dirty="0" smtClean="0"/>
              <a:t>Make use of these variations</a:t>
            </a:r>
          </a:p>
          <a:p>
            <a:r>
              <a:rPr lang="en-US" i="1" dirty="0" smtClean="0"/>
              <a:t>  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27584" y="54452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Full Chassis MX480 3D </a:t>
            </a:r>
            <a:endParaRPr lang="en-IN" b="1" dirty="0"/>
          </a:p>
        </p:txBody>
      </p:sp>
      <p:pic>
        <p:nvPicPr>
          <p:cNvPr id="11" name="Content Placeholder 10" descr="JuniperRout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3311099" cy="4525963"/>
          </a:xfrm>
        </p:spPr>
      </p:pic>
      <p:sp>
        <p:nvSpPr>
          <p:cNvPr id="12" name="TextBox 11"/>
          <p:cNvSpPr txBox="1"/>
          <p:nvPr/>
        </p:nvSpPr>
        <p:spPr>
          <a:xfrm>
            <a:off x="1115616" y="5229200"/>
            <a:ext cx="1605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Picture source : EANTC</a:t>
            </a:r>
            <a:endParaRPr lang="en-IN" sz="12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Motivation: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variation between routers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VariationBetweenRou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37" y="1004887"/>
            <a:ext cx="7934325" cy="4848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5805264"/>
            <a:ext cx="1858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Miercom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September 2010</a:t>
            </a:r>
            <a:endParaRPr lang="en-I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577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Proposed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en-US" sz="2600" i="1" dirty="0" smtClean="0">
                <a:solidFill>
                  <a:srgbClr val="008000"/>
                </a:solidFill>
              </a:rPr>
              <a:t>Metric</a:t>
            </a:r>
            <a:r>
              <a:rPr lang="en-US" sz="2600" i="1" dirty="0" smtClean="0"/>
              <a:t> </a:t>
            </a:r>
          </a:p>
          <a:p>
            <a:pPr lvl="1"/>
            <a:r>
              <a:rPr lang="en-US" sz="2300" dirty="0" smtClean="0"/>
              <a:t>Consumed power to available bandwidth</a:t>
            </a:r>
          </a:p>
          <a:p>
            <a:pPr lvl="1"/>
            <a:r>
              <a:rPr lang="en-US" sz="2300" dirty="0" smtClean="0"/>
              <a:t>Consumed power to Multicast Replication Capacity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600" i="1" dirty="0" smtClean="0">
                <a:solidFill>
                  <a:srgbClr val="008000"/>
                </a:solidFill>
              </a:rPr>
              <a:t>Topology</a:t>
            </a:r>
            <a:r>
              <a:rPr lang="en-US" sz="2600" i="1" dirty="0" smtClean="0"/>
              <a:t> 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BGP strands</a:t>
            </a:r>
            <a:r>
              <a:rPr lang="en-US" sz="2200" dirty="0" smtClean="0"/>
              <a:t>, OSPF/ISIS Link State Database and the OSPF/ISIS TE Database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600" i="1" dirty="0" smtClean="0">
                <a:solidFill>
                  <a:srgbClr val="008000"/>
                </a:solidFill>
              </a:rPr>
              <a:t>Algorithm</a:t>
            </a:r>
            <a:r>
              <a:rPr lang="en-US" sz="2600" i="1" dirty="0" smtClean="0"/>
              <a:t> 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Modified BGP Power Sum Algorithm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Constrained Shortest Path first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600" i="1" dirty="0" smtClean="0">
                <a:solidFill>
                  <a:srgbClr val="008000"/>
                </a:solidFill>
              </a:rPr>
              <a:t>Traffic Engineering </a:t>
            </a:r>
            <a:endParaRPr lang="en-US" sz="2600" i="1" dirty="0" smtClean="0"/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RSVP TE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2600" i="1" dirty="0" smtClean="0">
                <a:solidFill>
                  <a:srgbClr val="008000"/>
                </a:solidFill>
              </a:rPr>
              <a:t>Hierarchical Approach </a:t>
            </a:r>
            <a:endParaRPr lang="en-US" sz="2600" i="1" dirty="0" smtClean="0"/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US" sz="2200" dirty="0" smtClean="0"/>
              <a:t>Inter-AS and Intra-AS (Inter-Area and Intra-Area)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311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BGP “the how”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704856" cy="460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6165304"/>
            <a:ext cx="156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Proposed PDU</a:t>
            </a:r>
            <a:endParaRPr lang="en-IN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349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steps in BGP algorithm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If PWR metric is in use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 lvl="1">
              <a:buNone/>
            </a:pPr>
            <a:r>
              <a:rPr lang="en-US" dirty="0" smtClean="0"/>
              <a:t>If there is only one AS path choose this path exit;</a:t>
            </a:r>
          </a:p>
          <a:p>
            <a:pPr lvl="1">
              <a:buNone/>
            </a:pPr>
            <a:r>
              <a:rPr lang="en-US" dirty="0" smtClean="0"/>
              <a:t>If there are many AS paths </a:t>
            </a:r>
          </a:p>
          <a:p>
            <a:pPr lvl="1">
              <a:buNone/>
            </a:pPr>
            <a:r>
              <a:rPr lang="en-US" dirty="0" smtClean="0"/>
              <a:t>{</a:t>
            </a:r>
          </a:p>
          <a:p>
            <a:pPr lvl="1">
              <a:buNone/>
            </a:pPr>
            <a:r>
              <a:rPr lang="en-US" dirty="0" smtClean="0"/>
              <a:t>	calculate the PWR based shortest path;</a:t>
            </a:r>
          </a:p>
          <a:p>
            <a:pPr lvl="1">
              <a:buNone/>
            </a:pPr>
            <a:r>
              <a:rPr lang="en-US" dirty="0" smtClean="0"/>
              <a:t>    install it in the routing table ;</a:t>
            </a:r>
          </a:p>
          <a:p>
            <a:pPr lvl="1">
              <a:buNone/>
            </a:pPr>
            <a:r>
              <a:rPr lang="en-US" dirty="0" smtClean="0"/>
              <a:t>    exit;</a:t>
            </a:r>
          </a:p>
          <a:p>
            <a:pPr lvl="1"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Use the BGP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6A0-8DA9-4269-904D-9D3C4EF173A9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258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623</Words>
  <Application>Microsoft Office PowerPoint</Application>
  <PresentationFormat>On-screen Show (4:3)</PresentationFormat>
  <Paragraphs>205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Using routing protocols for reducing power consumption - a metric-based approach</vt:lpstr>
      <vt:lpstr>Outline</vt:lpstr>
      <vt:lpstr>Power / Internet trends in India</vt:lpstr>
      <vt:lpstr>Future trends</vt:lpstr>
      <vt:lpstr>Motivation: router power variation </vt:lpstr>
      <vt:lpstr>Motivation: variation between routers</vt:lpstr>
      <vt:lpstr>Proposed techniques</vt:lpstr>
      <vt:lpstr>Example: Using BGP “the how”</vt:lpstr>
      <vt:lpstr>Modified steps in BGP algorithm</vt:lpstr>
      <vt:lpstr>Selective low-power path leak  (inter-area)</vt:lpstr>
      <vt:lpstr>Simulations</vt:lpstr>
      <vt:lpstr>Potential power savings</vt:lpstr>
      <vt:lpstr>Router level measurement / profiles</vt:lpstr>
      <vt:lpstr>Future work</vt:lpstr>
      <vt:lpstr>Thank you</vt:lpstr>
      <vt:lpstr>Backup</vt:lpstr>
      <vt:lpstr>Approach at every level</vt:lpstr>
      <vt:lpstr>Benefits to Operators</vt:lpstr>
      <vt:lpstr>Experimental Setup Quagga Router - Topology</vt:lpstr>
      <vt:lpstr>Show ip bgp (routes)</vt:lpstr>
      <vt:lpstr>Traceroute from AS 7675</vt:lpstr>
      <vt:lpstr>Hierarchical Approach with Protocols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power consumption in the Internet using a metric-based approach</dc:title>
  <dc:creator>mjsraman</dc:creator>
  <cp:lastModifiedBy>mjsraman</cp:lastModifiedBy>
  <cp:revision>93</cp:revision>
  <dcterms:created xsi:type="dcterms:W3CDTF">2013-02-20T15:37:39Z</dcterms:created>
  <dcterms:modified xsi:type="dcterms:W3CDTF">2013-03-04T08:47:55Z</dcterms:modified>
</cp:coreProperties>
</file>